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heme/themeOverride1.xml" ContentType="application/vnd.openxmlformats-officedocument.themeOverr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theme/themeOverride2.xml" ContentType="application/vnd.openxmlformats-officedocument.themeOverr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2"/>
  </p:notesMasterIdLst>
  <p:sldIdLst>
    <p:sldId id="256" r:id="rId2"/>
    <p:sldId id="288" r:id="rId3"/>
    <p:sldId id="401" r:id="rId4"/>
    <p:sldId id="328" r:id="rId5"/>
    <p:sldId id="448" r:id="rId6"/>
    <p:sldId id="319" r:id="rId7"/>
    <p:sldId id="402" r:id="rId8"/>
    <p:sldId id="307" r:id="rId9"/>
    <p:sldId id="267" r:id="rId10"/>
    <p:sldId id="268" r:id="rId11"/>
    <p:sldId id="269" r:id="rId12"/>
    <p:sldId id="257" r:id="rId13"/>
    <p:sldId id="270" r:id="rId14"/>
    <p:sldId id="272" r:id="rId15"/>
    <p:sldId id="345" r:id="rId16"/>
    <p:sldId id="273" r:id="rId17"/>
    <p:sldId id="265" r:id="rId18"/>
    <p:sldId id="400" r:id="rId19"/>
    <p:sldId id="278" r:id="rId20"/>
    <p:sldId id="359" r:id="rId21"/>
    <p:sldId id="283" r:id="rId22"/>
    <p:sldId id="355" r:id="rId23"/>
    <p:sldId id="335" r:id="rId24"/>
    <p:sldId id="284" r:id="rId25"/>
    <p:sldId id="363" r:id="rId26"/>
    <p:sldId id="354" r:id="rId27"/>
    <p:sldId id="362" r:id="rId28"/>
    <p:sldId id="364" r:id="rId29"/>
    <p:sldId id="399" r:id="rId30"/>
    <p:sldId id="279" r:id="rId31"/>
    <p:sldId id="347" r:id="rId32"/>
    <p:sldId id="280" r:id="rId33"/>
    <p:sldId id="420" r:id="rId34"/>
    <p:sldId id="421" r:id="rId35"/>
    <p:sldId id="422" r:id="rId36"/>
    <p:sldId id="423" r:id="rId37"/>
    <p:sldId id="424" r:id="rId38"/>
    <p:sldId id="449" r:id="rId39"/>
    <p:sldId id="425" r:id="rId40"/>
    <p:sldId id="426" r:id="rId41"/>
    <p:sldId id="427" r:id="rId42"/>
    <p:sldId id="428" r:id="rId43"/>
    <p:sldId id="429" r:id="rId44"/>
    <p:sldId id="430" r:id="rId45"/>
    <p:sldId id="431" r:id="rId46"/>
    <p:sldId id="432" r:id="rId47"/>
    <p:sldId id="433" r:id="rId48"/>
    <p:sldId id="434" r:id="rId49"/>
    <p:sldId id="435" r:id="rId50"/>
    <p:sldId id="436" r:id="rId51"/>
    <p:sldId id="437" r:id="rId52"/>
    <p:sldId id="438" r:id="rId53"/>
    <p:sldId id="439" r:id="rId54"/>
    <p:sldId id="440" r:id="rId55"/>
    <p:sldId id="450" r:id="rId56"/>
    <p:sldId id="441" r:id="rId57"/>
    <p:sldId id="442" r:id="rId58"/>
    <p:sldId id="443" r:id="rId59"/>
    <p:sldId id="452" r:id="rId60"/>
    <p:sldId id="451" r:id="rId61"/>
    <p:sldId id="444" r:id="rId62"/>
    <p:sldId id="445" r:id="rId63"/>
    <p:sldId id="446" r:id="rId64"/>
    <p:sldId id="447" r:id="rId65"/>
    <p:sldId id="375" r:id="rId66"/>
    <p:sldId id="281" r:id="rId67"/>
    <p:sldId id="330" r:id="rId68"/>
    <p:sldId id="365" r:id="rId69"/>
    <p:sldId id="396" r:id="rId70"/>
    <p:sldId id="374" r:id="rId71"/>
    <p:sldId id="286" r:id="rId72"/>
    <p:sldId id="332" r:id="rId73"/>
    <p:sldId id="373" r:id="rId74"/>
    <p:sldId id="282" r:id="rId75"/>
    <p:sldId id="394" r:id="rId76"/>
    <p:sldId id="395" r:id="rId77"/>
    <p:sldId id="372" r:id="rId78"/>
    <p:sldId id="285" r:id="rId79"/>
    <p:sldId id="371" r:id="rId80"/>
    <p:sldId id="386" r:id="rId81"/>
    <p:sldId id="419" r:id="rId82"/>
    <p:sldId id="352" r:id="rId83"/>
    <p:sldId id="405" r:id="rId84"/>
    <p:sldId id="414" r:id="rId85"/>
    <p:sldId id="410" r:id="rId86"/>
    <p:sldId id="415" r:id="rId87"/>
    <p:sldId id="418" r:id="rId88"/>
    <p:sldId id="393" r:id="rId89"/>
    <p:sldId id="392" r:id="rId90"/>
    <p:sldId id="404" r:id="rId91"/>
    <p:sldId id="413" r:id="rId92"/>
    <p:sldId id="406" r:id="rId93"/>
    <p:sldId id="416" r:id="rId94"/>
    <p:sldId id="417" r:id="rId95"/>
    <p:sldId id="385" r:id="rId96"/>
    <p:sldId id="387" r:id="rId97"/>
    <p:sldId id="388" r:id="rId98"/>
    <p:sldId id="390" r:id="rId99"/>
    <p:sldId id="391" r:id="rId100"/>
    <p:sldId id="377" r:id="rId101"/>
    <p:sldId id="287" r:id="rId102"/>
    <p:sldId id="349" r:id="rId103"/>
    <p:sldId id="378" r:id="rId104"/>
    <p:sldId id="263" r:id="rId105"/>
    <p:sldId id="346" r:id="rId106"/>
    <p:sldId id="397" r:id="rId107"/>
    <p:sldId id="351" r:id="rId108"/>
    <p:sldId id="384" r:id="rId109"/>
    <p:sldId id="339" r:id="rId110"/>
    <p:sldId id="317" r:id="rId111"/>
    <p:sldId id="261" r:id="rId112"/>
    <p:sldId id="301" r:id="rId113"/>
    <p:sldId id="262" r:id="rId114"/>
    <p:sldId id="302" r:id="rId115"/>
    <p:sldId id="383" r:id="rId116"/>
    <p:sldId id="258" r:id="rId117"/>
    <p:sldId id="356" r:id="rId118"/>
    <p:sldId id="357" r:id="rId119"/>
    <p:sldId id="358" r:id="rId120"/>
    <p:sldId id="316" r:id="rId121"/>
  </p:sldIdLst>
  <p:sldSz cx="18288000" cy="13716000"/>
  <p:notesSz cx="6934200" cy="9220200"/>
  <p:defaultTextStyle>
    <a:defPPr>
      <a:defRPr lang="en-US"/>
    </a:defPPr>
    <a:lvl1pPr algn="ctr" rtl="0" fontAlgn="base">
      <a:spcBef>
        <a:spcPct val="0"/>
      </a:spcBef>
      <a:spcAft>
        <a:spcPct val="0"/>
      </a:spcAft>
      <a:defRPr sz="1200" kern="1200">
        <a:solidFill>
          <a:schemeClr val="tx1"/>
        </a:solidFill>
        <a:latin typeface="Arial" charset="0"/>
        <a:ea typeface="+mn-ea"/>
        <a:cs typeface="+mn-cs"/>
      </a:defRPr>
    </a:lvl1pPr>
    <a:lvl2pPr marL="457200" algn="ctr" rtl="0" fontAlgn="base">
      <a:spcBef>
        <a:spcPct val="0"/>
      </a:spcBef>
      <a:spcAft>
        <a:spcPct val="0"/>
      </a:spcAft>
      <a:defRPr sz="1200" kern="1200">
        <a:solidFill>
          <a:schemeClr val="tx1"/>
        </a:solidFill>
        <a:latin typeface="Arial" charset="0"/>
        <a:ea typeface="+mn-ea"/>
        <a:cs typeface="+mn-cs"/>
      </a:defRPr>
    </a:lvl2pPr>
    <a:lvl3pPr marL="914400" algn="ctr" rtl="0" fontAlgn="base">
      <a:spcBef>
        <a:spcPct val="0"/>
      </a:spcBef>
      <a:spcAft>
        <a:spcPct val="0"/>
      </a:spcAft>
      <a:defRPr sz="1200" kern="1200">
        <a:solidFill>
          <a:schemeClr val="tx1"/>
        </a:solidFill>
        <a:latin typeface="Arial" charset="0"/>
        <a:ea typeface="+mn-ea"/>
        <a:cs typeface="+mn-cs"/>
      </a:defRPr>
    </a:lvl3pPr>
    <a:lvl4pPr marL="1371600" algn="ctr" rtl="0" fontAlgn="base">
      <a:spcBef>
        <a:spcPct val="0"/>
      </a:spcBef>
      <a:spcAft>
        <a:spcPct val="0"/>
      </a:spcAft>
      <a:defRPr sz="1200" kern="1200">
        <a:solidFill>
          <a:schemeClr val="tx1"/>
        </a:solidFill>
        <a:latin typeface="Arial" charset="0"/>
        <a:ea typeface="+mn-ea"/>
        <a:cs typeface="+mn-cs"/>
      </a:defRPr>
    </a:lvl4pPr>
    <a:lvl5pPr marL="1828800" algn="ctr" rtl="0" fontAlgn="base">
      <a:spcBef>
        <a:spcPct val="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Arial" charset="0"/>
        <a:ea typeface="+mn-ea"/>
        <a:cs typeface="+mn-cs"/>
      </a:defRPr>
    </a:lvl6pPr>
    <a:lvl7pPr marL="2743200" algn="l" defTabSz="914400" rtl="0" eaLnBrk="1" latinLnBrk="0" hangingPunct="1">
      <a:defRPr sz="1200" kern="1200">
        <a:solidFill>
          <a:schemeClr val="tx1"/>
        </a:solidFill>
        <a:latin typeface="Arial" charset="0"/>
        <a:ea typeface="+mn-ea"/>
        <a:cs typeface="+mn-cs"/>
      </a:defRPr>
    </a:lvl7pPr>
    <a:lvl8pPr marL="3200400" algn="l" defTabSz="914400" rtl="0" eaLnBrk="1" latinLnBrk="0" hangingPunct="1">
      <a:defRPr sz="1200" kern="1200">
        <a:solidFill>
          <a:schemeClr val="tx1"/>
        </a:solidFill>
        <a:latin typeface="Arial" charset="0"/>
        <a:ea typeface="+mn-ea"/>
        <a:cs typeface="+mn-cs"/>
      </a:defRPr>
    </a:lvl8pPr>
    <a:lvl9pPr marL="3657600" algn="l" defTabSz="914400" rtl="0" eaLnBrk="1" latinLnBrk="0" hangingPunct="1">
      <a:defRPr sz="12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4320">
          <p15:clr>
            <a:srgbClr val="A4A3A4"/>
          </p15:clr>
        </p15:guide>
        <p15:guide id="2" pos="57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0033CC"/>
    <a:srgbClr val="008600"/>
    <a:srgbClr val="663300"/>
    <a:srgbClr val="CC00FF"/>
    <a:srgbClr val="FF00FF"/>
    <a:srgbClr val="6600CC"/>
    <a:srgbClr val="0066FF"/>
    <a:srgbClr val="0000FF"/>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03" autoAdjust="0"/>
    <p:restoredTop sz="95380" autoAdjust="0"/>
  </p:normalViewPr>
  <p:slideViewPr>
    <p:cSldViewPr>
      <p:cViewPr varScale="1">
        <p:scale>
          <a:sx n="92" d="100"/>
          <a:sy n="92" d="100"/>
        </p:scale>
        <p:origin x="1392" y="132"/>
      </p:cViewPr>
      <p:guideLst>
        <p:guide orient="horz" pos="4320"/>
        <p:guide pos="5760"/>
      </p:guideLst>
    </p:cSldViewPr>
  </p:slideViewPr>
  <p:notesTextViewPr>
    <p:cViewPr>
      <p:scale>
        <a:sx n="100" d="100"/>
        <a:sy n="100" d="100"/>
      </p:scale>
      <p:origin x="0" y="0"/>
    </p:cViewPr>
  </p:notesTextViewPr>
  <p:sorterViewPr>
    <p:cViewPr>
      <p:scale>
        <a:sx n="33" d="100"/>
        <a:sy n="33"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05138" cy="461963"/>
          </a:xfrm>
          <a:prstGeom prst="rect">
            <a:avLst/>
          </a:prstGeom>
          <a:noFill/>
          <a:ln>
            <a:noFill/>
          </a:ln>
          <a:effectLst/>
          <a:extLst/>
        </p:spPr>
        <p:txBody>
          <a:bodyPr vert="horz" wrap="square" lIns="92382" tIns="46191" rIns="92382" bIns="46191" numCol="1" anchor="t" anchorCtr="0" compatLnSpc="1">
            <a:prstTxWarp prst="textNoShape">
              <a:avLst/>
            </a:prstTxWarp>
          </a:bodyPr>
          <a:lstStyle>
            <a:lvl1pPr algn="l">
              <a:defRPr/>
            </a:lvl1pPr>
          </a:lstStyle>
          <a:p>
            <a:pPr>
              <a:defRPr/>
            </a:pPr>
            <a:endParaRPr lang="en-US"/>
          </a:p>
        </p:txBody>
      </p:sp>
      <p:sp>
        <p:nvSpPr>
          <p:cNvPr id="3075" name="Rectangle 3"/>
          <p:cNvSpPr>
            <a:spLocks noGrp="1" noChangeArrowheads="1"/>
          </p:cNvSpPr>
          <p:nvPr>
            <p:ph type="dt" idx="1"/>
          </p:nvPr>
        </p:nvSpPr>
        <p:spPr bwMode="auto">
          <a:xfrm>
            <a:off x="3927475" y="0"/>
            <a:ext cx="3005138" cy="461963"/>
          </a:xfrm>
          <a:prstGeom prst="rect">
            <a:avLst/>
          </a:prstGeom>
          <a:noFill/>
          <a:ln>
            <a:noFill/>
          </a:ln>
          <a:effectLst/>
          <a:extLst/>
        </p:spPr>
        <p:txBody>
          <a:bodyPr vert="horz" wrap="square" lIns="92382" tIns="46191" rIns="92382" bIns="46191" numCol="1" anchor="t" anchorCtr="0" compatLnSpc="1">
            <a:prstTxWarp prst="textNoShape">
              <a:avLst/>
            </a:prstTxWarp>
          </a:bodyPr>
          <a:lstStyle>
            <a:lvl1pPr algn="r">
              <a:defRPr/>
            </a:lvl1pPr>
          </a:lstStyle>
          <a:p>
            <a:pPr>
              <a:defRPr/>
            </a:pPr>
            <a:endParaRPr lang="en-US"/>
          </a:p>
        </p:txBody>
      </p:sp>
      <p:sp>
        <p:nvSpPr>
          <p:cNvPr id="78852" name="Rectangle 4"/>
          <p:cNvSpPr>
            <a:spLocks noGrp="1" noRot="1" noChangeAspect="1" noChangeArrowheads="1" noTextEdit="1"/>
          </p:cNvSpPr>
          <p:nvPr>
            <p:ph type="sldImg" idx="2"/>
          </p:nvPr>
        </p:nvSpPr>
        <p:spPr bwMode="auto">
          <a:xfrm>
            <a:off x="1162050" y="690563"/>
            <a:ext cx="4610100" cy="34575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93738" y="4379913"/>
            <a:ext cx="5546725" cy="4149725"/>
          </a:xfrm>
          <a:prstGeom prst="rect">
            <a:avLst/>
          </a:prstGeom>
          <a:noFill/>
          <a:ln>
            <a:noFill/>
          </a:ln>
          <a:effectLst/>
          <a:extLst/>
        </p:spPr>
        <p:txBody>
          <a:bodyPr vert="horz" wrap="square" lIns="92382" tIns="46191" rIns="92382" bIns="46191"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p:cNvSpPr>
            <a:spLocks noGrp="1" noChangeArrowheads="1"/>
          </p:cNvSpPr>
          <p:nvPr>
            <p:ph type="ftr" sz="quarter" idx="4"/>
          </p:nvPr>
        </p:nvSpPr>
        <p:spPr bwMode="auto">
          <a:xfrm>
            <a:off x="0" y="8756650"/>
            <a:ext cx="3005138" cy="461963"/>
          </a:xfrm>
          <a:prstGeom prst="rect">
            <a:avLst/>
          </a:prstGeom>
          <a:noFill/>
          <a:ln>
            <a:noFill/>
          </a:ln>
          <a:effectLst/>
          <a:extLst/>
        </p:spPr>
        <p:txBody>
          <a:bodyPr vert="horz" wrap="square" lIns="92382" tIns="46191" rIns="92382" bIns="46191" numCol="1" anchor="b" anchorCtr="0" compatLnSpc="1">
            <a:prstTxWarp prst="textNoShape">
              <a:avLst/>
            </a:prstTxWarp>
          </a:bodyPr>
          <a:lstStyle>
            <a:lvl1pPr algn="l">
              <a:defRPr/>
            </a:lvl1pPr>
          </a:lstStyle>
          <a:p>
            <a:pPr>
              <a:defRPr/>
            </a:pPr>
            <a:endParaRPr lang="en-US"/>
          </a:p>
        </p:txBody>
      </p:sp>
      <p:sp>
        <p:nvSpPr>
          <p:cNvPr id="3079" name="Rectangle 7"/>
          <p:cNvSpPr>
            <a:spLocks noGrp="1" noChangeArrowheads="1"/>
          </p:cNvSpPr>
          <p:nvPr>
            <p:ph type="sldNum" sz="quarter" idx="5"/>
          </p:nvPr>
        </p:nvSpPr>
        <p:spPr bwMode="auto">
          <a:xfrm>
            <a:off x="3927475" y="8756650"/>
            <a:ext cx="3005138" cy="461963"/>
          </a:xfrm>
          <a:prstGeom prst="rect">
            <a:avLst/>
          </a:prstGeom>
          <a:noFill/>
          <a:ln>
            <a:noFill/>
          </a:ln>
          <a:effectLst/>
          <a:extLst/>
        </p:spPr>
        <p:txBody>
          <a:bodyPr vert="horz" wrap="square" lIns="92382" tIns="46191" rIns="92382" bIns="46191" numCol="1" anchor="b" anchorCtr="0" compatLnSpc="1">
            <a:prstTxWarp prst="textNoShape">
              <a:avLst/>
            </a:prstTxWarp>
          </a:bodyPr>
          <a:lstStyle>
            <a:lvl1pPr algn="r">
              <a:defRPr/>
            </a:lvl1pPr>
          </a:lstStyle>
          <a:p>
            <a:pPr>
              <a:defRPr/>
            </a:pPr>
            <a:fld id="{FE225213-A354-40DA-9C76-D81C9EE540DF}" type="slidenum">
              <a:rPr lang="en-US"/>
              <a:pPr>
                <a:defRPr/>
              </a:pPr>
              <a:t>‹#›</a:t>
            </a:fld>
            <a:endParaRPr lang="en-US"/>
          </a:p>
        </p:txBody>
      </p:sp>
    </p:spTree>
    <p:extLst>
      <p:ext uri="{BB962C8B-B14F-4D97-AF65-F5344CB8AC3E}">
        <p14:creationId xmlns:p14="http://schemas.microsoft.com/office/powerpoint/2010/main" val="14924748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2F9B7EA8-099D-49CE-8A30-D63718BBAD73}" type="slidenum">
              <a:rPr lang="en-US" smtClean="0"/>
              <a:pPr eaLnBrk="1" hangingPunct="1"/>
              <a:t>1</a:t>
            </a:fld>
            <a:endParaRPr lang="en-US"/>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D2E57306-321F-47BB-9262-C5F8BC690596}" type="slidenum">
              <a:rPr lang="en-US" smtClean="0"/>
              <a:pPr eaLnBrk="1" hangingPunct="1"/>
              <a:t>10</a:t>
            </a:fld>
            <a:endParaRPr lang="en-US"/>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2F31343A-DCCE-4780-A3E7-23CCFEADBFD1}" type="slidenum">
              <a:rPr lang="en-US" smtClean="0"/>
              <a:pPr eaLnBrk="1" hangingPunct="1"/>
              <a:t>101</a:t>
            </a:fld>
            <a:endParaRPr lang="en-US"/>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FC4C1F21-7F26-41D7-AEDF-9AD7355B918C}" type="slidenum">
              <a:rPr lang="en-US" smtClean="0"/>
              <a:pPr eaLnBrk="1" hangingPunct="1"/>
              <a:t>102</a:t>
            </a:fld>
            <a:endParaRPr lang="en-US"/>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103</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3D7855FE-0212-4099-BF39-6D9F6934FE95}" type="slidenum">
              <a:rPr lang="en-US" smtClean="0"/>
              <a:pPr eaLnBrk="1" hangingPunct="1"/>
              <a:t>104</a:t>
            </a:fld>
            <a:endParaRPr lang="en-US"/>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609C357B-FB8F-4F81-AFA0-E4DE2D1CC8B7}" type="slidenum">
              <a:rPr lang="en-US" smtClean="0"/>
              <a:pPr eaLnBrk="1" hangingPunct="1"/>
              <a:t>105</a:t>
            </a:fld>
            <a:endParaRPr lang="en-US"/>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648D8677-5E72-4805-B8BB-33FEF8E5E5F2}" type="slidenum">
              <a:rPr lang="en-US"/>
              <a:pPr algn="r" eaLnBrk="1" hangingPunct="1"/>
              <a:t>106</a:t>
            </a:fld>
            <a:endParaRPr 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DAE1507-CBCB-4B87-9A8E-638AF0EBA571}" type="slidenum">
              <a:rPr lang="en-US" smtClean="0"/>
              <a:pPr eaLnBrk="1" hangingPunct="1"/>
              <a:t>107</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108</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055EC4E6-39E7-4400-9528-984CFCCAC147}" type="slidenum">
              <a:rPr lang="en-US" smtClean="0"/>
              <a:pPr eaLnBrk="1" hangingPunct="1"/>
              <a:t>109</a:t>
            </a:fld>
            <a:endParaRPr lang="en-US"/>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4BD5C959-4B97-499C-8A44-CFB0E47AA51C}" type="slidenum">
              <a:rPr lang="en-US" smtClean="0"/>
              <a:pPr eaLnBrk="1" hangingPunct="1"/>
              <a:t>110</a:t>
            </a:fld>
            <a:endParaRPr lang="en-US"/>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C7923976-64E1-4C56-A37B-E1A90061B4A7}" type="slidenum">
              <a:rPr lang="en-US" smtClean="0"/>
              <a:pPr eaLnBrk="1" hangingPunct="1"/>
              <a:t>11</a:t>
            </a:fld>
            <a:endParaRPr lang="en-US"/>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B5E01F0-D32B-4141-A994-1C12998CC92A}" type="slidenum">
              <a:rPr lang="en-US" smtClean="0"/>
              <a:pPr eaLnBrk="1" hangingPunct="1"/>
              <a:t>111</a:t>
            </a:fld>
            <a:endParaRPr lang="en-US"/>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F22D2060-8242-4AC3-8135-7EC6DC047452}" type="slidenum">
              <a:rPr lang="en-US" smtClean="0"/>
              <a:pPr eaLnBrk="1" hangingPunct="1"/>
              <a:t>112</a:t>
            </a:fld>
            <a:endParaRPr lang="en-US"/>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4F5FEF0-563D-42A0-A9E8-D08168191860}" type="slidenum">
              <a:rPr lang="en-US" smtClean="0"/>
              <a:pPr eaLnBrk="1" hangingPunct="1"/>
              <a:t>113</a:t>
            </a:fld>
            <a:endParaRPr lang="en-US"/>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4EF3E17-FB23-442F-8B5F-345035BD03AC}" type="slidenum">
              <a:rPr lang="en-US" smtClean="0"/>
              <a:pPr eaLnBrk="1" hangingPunct="1"/>
              <a:t>114</a:t>
            </a:fld>
            <a:endParaRPr lang="en-US"/>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115</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D4C8D808-54F7-4263-B759-43F814DF5146}" type="slidenum">
              <a:rPr lang="en-US" smtClean="0"/>
              <a:pPr eaLnBrk="1" hangingPunct="1"/>
              <a:t>116</a:t>
            </a:fld>
            <a:endParaRPr lang="en-US"/>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648D8677-5E72-4805-B8BB-33FEF8E5E5F2}" type="slidenum">
              <a:rPr lang="en-US"/>
              <a:pPr algn="r" eaLnBrk="1" hangingPunct="1"/>
              <a:t>117</a:t>
            </a:fld>
            <a:endParaRPr 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648D8677-5E72-4805-B8BB-33FEF8E5E5F2}" type="slidenum">
              <a:rPr lang="en-US"/>
              <a:pPr algn="r" eaLnBrk="1" hangingPunct="1"/>
              <a:t>118</a:t>
            </a:fld>
            <a:endParaRPr 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648D8677-5E72-4805-B8BB-33FEF8E5E5F2}" type="slidenum">
              <a:rPr lang="en-US"/>
              <a:pPr algn="r" eaLnBrk="1" hangingPunct="1"/>
              <a:t>119</a:t>
            </a:fld>
            <a:endParaRPr lang="en-US"/>
          </a:p>
        </p:txBody>
      </p:sp>
      <p:sp>
        <p:nvSpPr>
          <p:cNvPr id="5123" name="Rectangle 2"/>
          <p:cNvSpPr>
            <a:spLocks noGrp="1" noRot="1" noChangeAspect="1" noChangeArrowheads="1" noTextEdit="1"/>
          </p:cNvSpPr>
          <p:nvPr>
            <p:ph type="sldImg"/>
          </p:nvPr>
        </p:nvSpPr>
        <p:spPr>
          <a:ln/>
        </p:spPr>
      </p:sp>
      <p:sp>
        <p:nvSpPr>
          <p:cNvPr id="51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CE29E8B5-E1F4-4CD9-8888-5BCD075792EB}" type="slidenum">
              <a:rPr lang="en-US"/>
              <a:pPr algn="r" eaLnBrk="1" hangingPunct="1"/>
              <a:t>120</a:t>
            </a:fld>
            <a:endParaRPr lang="en-US"/>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940AD0B0-38CB-4DCD-94D4-01407CC69E89}" type="slidenum">
              <a:rPr lang="en-US" smtClean="0"/>
              <a:pPr eaLnBrk="1" hangingPunct="1"/>
              <a:t>12</a:t>
            </a:fld>
            <a:endParaRPr lang="en-US"/>
          </a:p>
        </p:txBody>
      </p:sp>
      <p:sp>
        <p:nvSpPr>
          <p:cNvPr id="88067" name="Rectangle 2"/>
          <p:cNvSpPr>
            <a:spLocks noGrp="1" noRot="1" noChangeAspect="1" noChangeArrowheads="1" noTextEdit="1"/>
          </p:cNvSpPr>
          <p:nvPr>
            <p:ph type="sldImg"/>
          </p:nvPr>
        </p:nvSpPr>
        <p:spPr>
          <a:ln/>
        </p:spPr>
      </p:sp>
      <p:sp>
        <p:nvSpPr>
          <p:cNvPr id="880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D4F72AEE-F666-46C4-BC3D-662FA04388B8}" type="slidenum">
              <a:rPr lang="en-US" smtClean="0"/>
              <a:pPr eaLnBrk="1" hangingPunct="1"/>
              <a:t>13</a:t>
            </a:fld>
            <a:endParaRPr lang="en-US"/>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4B56BD32-74A7-47CD-9906-ECFFD831BE83}" type="slidenum">
              <a:rPr lang="en-US" smtClean="0"/>
              <a:pPr eaLnBrk="1" hangingPunct="1"/>
              <a:t>14</a:t>
            </a:fld>
            <a:endParaRPr lang="en-US"/>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FC88FCD9-6DC5-4D57-B905-8454D2D8214A}" type="slidenum">
              <a:rPr lang="en-US" smtClean="0"/>
              <a:pPr eaLnBrk="1" hangingPunct="1"/>
              <a:t>15</a:t>
            </a:fld>
            <a:endParaRPr lang="en-US"/>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2D6BFBE1-2672-4187-B44A-76450DD20313}" type="slidenum">
              <a:rPr lang="en-US" smtClean="0"/>
              <a:pPr eaLnBrk="1" hangingPunct="1"/>
              <a:t>16</a:t>
            </a:fld>
            <a:endParaRPr 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5EE98900-49BA-4408-B66C-BC532F8E7E4E}" type="slidenum">
              <a:rPr lang="en-US" smtClean="0"/>
              <a:pPr eaLnBrk="1" hangingPunct="1"/>
              <a:t>17</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18</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9FEA0056-7B41-43EC-9059-EDB2F865C842}" type="slidenum">
              <a:rPr lang="en-US" smtClean="0"/>
              <a:pPr eaLnBrk="1" hangingPunct="1"/>
              <a:t>19</a:t>
            </a:fld>
            <a:endParaRPr lang="en-US"/>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B3CCAF0A-9C16-42C2-8CA5-9613A058BC8B}" type="slidenum">
              <a:rPr lang="en-US" smtClean="0"/>
              <a:pPr eaLnBrk="1" hangingPunct="1"/>
              <a:t>2</a:t>
            </a:fld>
            <a:endParaRPr lang="en-US"/>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CF07BDC-2376-4836-A514-B6AC796939E6}" type="slidenum">
              <a:rPr lang="en-US" smtClean="0"/>
              <a:pPr eaLnBrk="1" hangingPunct="1"/>
              <a:t>20</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B7F92E6C-4E15-4A55-975C-C00D70966FD6}" type="slidenum">
              <a:rPr lang="en-US" smtClean="0"/>
              <a:pPr eaLnBrk="1" hangingPunct="1"/>
              <a:t>21</a:t>
            </a:fld>
            <a:endParaRPr lang="en-US"/>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CF07BDC-2376-4836-A514-B6AC796939E6}" type="slidenum">
              <a:rPr lang="en-US" smtClean="0"/>
              <a:pPr eaLnBrk="1" hangingPunct="1"/>
              <a:t>22</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CF07BDC-2376-4836-A514-B6AC796939E6}" type="slidenum">
              <a:rPr lang="en-US" smtClean="0"/>
              <a:pPr eaLnBrk="1" hangingPunct="1"/>
              <a:t>23</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EA564811-0F58-447E-BF2B-322970B0C9A5}" type="slidenum">
              <a:rPr lang="en-US" smtClean="0"/>
              <a:pPr eaLnBrk="1" hangingPunct="1"/>
              <a:t>24</a:t>
            </a:fld>
            <a:endParaRPr lang="en-US"/>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CF07BDC-2376-4836-A514-B6AC796939E6}" type="slidenum">
              <a:rPr lang="en-US" smtClean="0"/>
              <a:pPr eaLnBrk="1" hangingPunct="1"/>
              <a:t>25</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CF07BDC-2376-4836-A514-B6AC796939E6}" type="slidenum">
              <a:rPr lang="en-US" smtClean="0"/>
              <a:pPr eaLnBrk="1" hangingPunct="1"/>
              <a:t>26</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CF07BDC-2376-4836-A514-B6AC796939E6}" type="slidenum">
              <a:rPr lang="en-US" smtClean="0"/>
              <a:pPr eaLnBrk="1" hangingPunct="1"/>
              <a:t>27</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CF07BDC-2376-4836-A514-B6AC796939E6}" type="slidenum">
              <a:rPr lang="en-US" smtClean="0"/>
              <a:pPr eaLnBrk="1" hangingPunct="1"/>
              <a:t>28</a:t>
            </a:fld>
            <a:endParaRPr 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29</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B3CCAF0A-9C16-42C2-8CA5-9613A058BC8B}" type="slidenum">
              <a:rPr lang="en-US" smtClean="0"/>
              <a:pPr eaLnBrk="1" hangingPunct="1"/>
              <a:t>3</a:t>
            </a:fld>
            <a:endParaRPr lang="en-US"/>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3439DD80-9A7B-45E0-B96F-6A0E9CA1BFAA}" type="slidenum">
              <a:rPr lang="en-US" smtClean="0"/>
              <a:pPr eaLnBrk="1" hangingPunct="1"/>
              <a:t>30</a:t>
            </a:fld>
            <a:endParaRPr lang="en-US"/>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F9CEAAFB-A9CE-4396-AAB5-00A232AF9F5C}" type="slidenum">
              <a:rPr lang="en-US" smtClean="0"/>
              <a:pPr eaLnBrk="1" hangingPunct="1"/>
              <a:t>31</a:t>
            </a:fld>
            <a:endParaRPr lang="en-US"/>
          </a:p>
        </p:txBody>
      </p:sp>
      <p:sp>
        <p:nvSpPr>
          <p:cNvPr id="96259" name="Rectangle 2"/>
          <p:cNvSpPr>
            <a:spLocks noGrp="1" noRot="1" noChangeAspect="1" noChangeArrowheads="1" noTextEdit="1"/>
          </p:cNvSpPr>
          <p:nvPr>
            <p:ph type="sldImg"/>
          </p:nvPr>
        </p:nvSpPr>
        <p:spPr>
          <a:ln/>
        </p:spPr>
      </p:sp>
      <p:sp>
        <p:nvSpPr>
          <p:cNvPr id="962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2DBFC502-1BF2-4339-A2FD-ABB524DD52B5}" type="slidenum">
              <a:rPr lang="en-US" smtClean="0"/>
              <a:pPr eaLnBrk="1" hangingPunct="1"/>
              <a:t>32</a:t>
            </a:fld>
            <a:endParaRPr lang="en-US"/>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5EE98900-49BA-4408-B66C-BC532F8E7E4E}" type="slidenum">
              <a:rPr lang="en-US" smtClean="0"/>
              <a:pPr eaLnBrk="1" hangingPunct="1"/>
              <a:t>33</a:t>
            </a:fld>
            <a:endParaRPr 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34</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CBD73C19-3A8F-4A85-8EFB-3AB1B6C49727}" type="slidenum">
              <a:rPr lang="en-US" smtClean="0"/>
              <a:pPr eaLnBrk="1" hangingPunct="1"/>
              <a:t>35</a:t>
            </a:fld>
            <a:endParaRPr lang="en-US"/>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108D01AE-8E65-4522-9F39-6A9726AEF883}" type="slidenum">
              <a:rPr lang="en-US" smtClean="0"/>
              <a:pPr eaLnBrk="1" hangingPunct="1"/>
              <a:t>36</a:t>
            </a:fld>
            <a:endParaRPr lang="en-US"/>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2DA97234-6B5C-481B-9B74-1A212FE3787D}" type="slidenum">
              <a:rPr lang="en-US" smtClean="0"/>
              <a:pPr eaLnBrk="1" hangingPunct="1"/>
              <a:t>37</a:t>
            </a:fld>
            <a:endParaRPr lang="en-US"/>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2DA97234-6B5C-481B-9B74-1A212FE3787D}" type="slidenum">
              <a:rPr lang="en-US" smtClean="0"/>
              <a:pPr eaLnBrk="1" hangingPunct="1"/>
              <a:t>38</a:t>
            </a:fld>
            <a:endParaRPr lang="en-US"/>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4878151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F060DA95-8E61-4A3C-A0F3-E9D15E9535B4}" type="slidenum">
              <a:rPr lang="en-US" smtClean="0"/>
              <a:pPr eaLnBrk="1" hangingPunct="1"/>
              <a:t>39</a:t>
            </a:fld>
            <a:endParaRPr lang="en-US"/>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3272EC7-1072-4D54-B519-2BB3A72401D9}" type="slidenum">
              <a:rPr lang="en-US" smtClean="0"/>
              <a:pPr eaLnBrk="1" hangingPunct="1"/>
              <a:t>4</a:t>
            </a:fld>
            <a:endParaRPr 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1D65EF9E-FE03-4F93-8E54-D32D5568D558}" type="slidenum">
              <a:rPr lang="en-US" smtClean="0"/>
              <a:pPr eaLnBrk="1" hangingPunct="1"/>
              <a:t>40</a:t>
            </a:fld>
            <a:endParaRPr lang="en-US"/>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B763DDE8-172B-47D3-9FB7-BA11EFF2E1BC}" type="slidenum">
              <a:rPr lang="en-US" smtClean="0"/>
              <a:pPr eaLnBrk="1" hangingPunct="1"/>
              <a:t>41</a:t>
            </a:fld>
            <a:endParaRPr lang="en-US"/>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BF67FEF5-023C-4F93-84C2-BD5DC079BC27}" type="slidenum">
              <a:rPr lang="en-US" smtClean="0"/>
              <a:pPr eaLnBrk="1" hangingPunct="1"/>
              <a:t>42</a:t>
            </a:fld>
            <a:endParaRPr lang="en-US"/>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990F3B5B-4E64-4C0F-AA4E-20ABEFC2C6B3}" type="slidenum">
              <a:rPr lang="en-US" smtClean="0"/>
              <a:pPr eaLnBrk="1" hangingPunct="1"/>
              <a:t>43</a:t>
            </a:fld>
            <a:endParaRPr lang="en-US"/>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BBD5622C-E663-42BD-B773-F674913664C0}" type="slidenum">
              <a:rPr lang="en-US" smtClean="0"/>
              <a:pPr eaLnBrk="1" hangingPunct="1"/>
              <a:t>44</a:t>
            </a:fld>
            <a:endParaRPr lang="en-US"/>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E84D0A0B-1F7A-42E8-97D8-87440D66B95A}" type="slidenum">
              <a:rPr lang="en-US" smtClean="0"/>
              <a:pPr eaLnBrk="1" hangingPunct="1"/>
              <a:t>45</a:t>
            </a:fld>
            <a:endParaRPr lang="en-US"/>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00A81BF0-6EAB-4224-8A7D-3BD075B8BB31}" type="slidenum">
              <a:rPr lang="en-US" smtClean="0"/>
              <a:pPr eaLnBrk="1" hangingPunct="1"/>
              <a:t>46</a:t>
            </a:fld>
            <a:endParaRPr lang="en-US"/>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634A86B2-CD48-41A3-826F-47E0CA340836}" type="slidenum">
              <a:rPr lang="en-US" smtClean="0"/>
              <a:pPr eaLnBrk="1" hangingPunct="1"/>
              <a:t>47</a:t>
            </a:fld>
            <a:endParaRPr lang="en-US"/>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A3962EA0-694D-478E-9C01-44D40C8B0B77}" type="slidenum">
              <a:rPr lang="en-US" smtClean="0"/>
              <a:pPr eaLnBrk="1" hangingPunct="1"/>
              <a:t>48</a:t>
            </a:fld>
            <a:endParaRPr lang="en-US"/>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a:ln/>
        </p:spPr>
      </p:sp>
      <p:sp>
        <p:nvSpPr>
          <p:cNvPr id="124931"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4932"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B01D210-1669-418C-9A31-1B9ED544113D}" type="slidenum">
              <a:rPr lang="en-US" smtClean="0"/>
              <a:pPr eaLnBrk="1" hangingPunct="1"/>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3272EC7-1072-4D54-B519-2BB3A72401D9}" type="slidenum">
              <a:rPr lang="en-US" smtClean="0"/>
              <a:pPr eaLnBrk="1" hangingPunct="1"/>
              <a:t>5</a:t>
            </a:fld>
            <a:endParaRPr lang="en-US"/>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55207456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a:ln/>
        </p:spPr>
      </p:sp>
      <p:sp>
        <p:nvSpPr>
          <p:cNvPr id="12595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595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4C77EF55-B5B7-44E7-A65B-4E8B86E1B7A4}" type="slidenum">
              <a:rPr lang="en-US" smtClean="0"/>
              <a:pPr eaLnBrk="1" hangingPunct="1"/>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1269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69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0AAB869C-75C5-474A-9BB0-BE119547C192}" type="slidenum">
              <a:rPr lang="en-US" smtClean="0"/>
              <a:pPr eaLnBrk="1" hangingPunct="1"/>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12800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800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699BD8D0-EE13-4F5A-98ED-001C800CA842}" type="slidenum">
              <a:rPr lang="en-US" smtClean="0"/>
              <a:pPr eaLnBrk="1" hangingPunct="1"/>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90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D4C71D08-49AC-400E-BA30-8A87A47049B8}" type="slidenum">
              <a:rPr lang="en-US" smtClean="0"/>
              <a:pPr eaLnBrk="1" hangingPunct="1"/>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90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D4C71D08-49AC-400E-BA30-8A87A47049B8}" type="slidenum">
              <a:rPr lang="en-US" smtClean="0"/>
              <a:pPr eaLnBrk="1" hangingPunct="1"/>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a:ln/>
        </p:spPr>
      </p:sp>
      <p:sp>
        <p:nvSpPr>
          <p:cNvPr id="129027"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29028"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D4C71D08-49AC-400E-BA30-8A87A47049B8}" type="slidenum">
              <a:rPr lang="en-US" smtClean="0"/>
              <a:pPr eaLnBrk="1" hangingPunct="1"/>
              <a:t>55</a:t>
            </a:fld>
            <a:endParaRPr lang="en-US"/>
          </a:p>
        </p:txBody>
      </p:sp>
    </p:spTree>
    <p:extLst>
      <p:ext uri="{BB962C8B-B14F-4D97-AF65-F5344CB8AC3E}">
        <p14:creationId xmlns:p14="http://schemas.microsoft.com/office/powerpoint/2010/main" val="71041576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E5CAE361-6FA0-4777-8DF8-99A814412FC8}" type="slidenum">
              <a:rPr lang="en-US" smtClean="0"/>
              <a:pPr eaLnBrk="1" hangingPunct="1"/>
              <a:t>56</a:t>
            </a:fld>
            <a:endParaRPr lang="en-US"/>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085A65D5-5C93-4B06-9F64-8BE3ADA6036F}" type="slidenum">
              <a:rPr lang="en-US"/>
              <a:pPr algn="r" eaLnBrk="1" hangingPunct="1"/>
              <a:t>57</a:t>
            </a:fld>
            <a:endParaRPr lang="en-US"/>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3138536E-78BA-43BC-937D-38A99333016D}" type="slidenum">
              <a:rPr lang="en-US" smtClean="0"/>
              <a:pPr eaLnBrk="1" hangingPunct="1"/>
              <a:t>58</a:t>
            </a:fld>
            <a:endParaRPr lang="en-US"/>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3138536E-78BA-43BC-937D-38A99333016D}" type="slidenum">
              <a:rPr lang="en-US" smtClean="0"/>
              <a:pPr eaLnBrk="1" hangingPunct="1"/>
              <a:t>59</a:t>
            </a:fld>
            <a:endParaRPr lang="en-US"/>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44761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EDDC7AD8-B12D-48C9-9EE4-8919DF1E0955}" type="slidenum">
              <a:rPr lang="en-US" smtClean="0"/>
              <a:pPr eaLnBrk="1" hangingPunct="1"/>
              <a:t>6</a:t>
            </a:fld>
            <a:endParaRPr lang="en-US"/>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3138536E-78BA-43BC-937D-38A99333016D}" type="slidenum">
              <a:rPr lang="en-US" smtClean="0"/>
              <a:pPr eaLnBrk="1" hangingPunct="1"/>
              <a:t>60</a:t>
            </a:fld>
            <a:endParaRPr lang="en-US"/>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extLst>
      <p:ext uri="{BB962C8B-B14F-4D97-AF65-F5344CB8AC3E}">
        <p14:creationId xmlns:p14="http://schemas.microsoft.com/office/powerpoint/2010/main" val="206785622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8B47942C-087B-40C8-8E1D-3E22C2E6AE5A}" type="slidenum">
              <a:rPr lang="en-US" smtClean="0"/>
              <a:pPr eaLnBrk="1" hangingPunct="1"/>
              <a:t>61</a:t>
            </a:fld>
            <a:endParaRPr lang="en-US"/>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61A24FD1-3C6B-4858-BC88-75EEE4D44AE3}" type="slidenum">
              <a:rPr lang="en-US" smtClean="0"/>
              <a:pPr eaLnBrk="1" hangingPunct="1"/>
              <a:t>62</a:t>
            </a:fld>
            <a:endParaRPr lang="en-US"/>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61A24FD1-3C6B-4858-BC88-75EEE4D44AE3}" type="slidenum">
              <a:rPr lang="en-US" smtClean="0"/>
              <a:pPr eaLnBrk="1" hangingPunct="1"/>
              <a:t>63</a:t>
            </a:fld>
            <a:endParaRPr lang="en-US"/>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FE5F8976-F27A-4100-B131-C68CFE1D9F6D}" type="slidenum">
              <a:rPr lang="en-US" smtClean="0"/>
              <a:pPr eaLnBrk="1" hangingPunct="1"/>
              <a:t>64</a:t>
            </a:fld>
            <a:endParaRPr lang="en-US"/>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65</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CD35C7C2-9623-4868-9392-A48D632481FE}" type="slidenum">
              <a:rPr lang="en-US" smtClean="0"/>
              <a:pPr eaLnBrk="1" hangingPunct="1"/>
              <a:t>66</a:t>
            </a:fld>
            <a:endParaRPr lang="en-US"/>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C71BF0A7-97A5-49C2-A04C-24727B27D4B0}" type="slidenum">
              <a:rPr lang="en-US" smtClean="0"/>
              <a:pPr eaLnBrk="1" hangingPunct="1"/>
              <a:t>67</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C71BF0A7-97A5-49C2-A04C-24727B27D4B0}" type="slidenum">
              <a:rPr lang="en-US" smtClean="0"/>
              <a:pPr eaLnBrk="1" hangingPunct="1"/>
              <a:t>68</a:t>
            </a:fld>
            <a:endParaRPr 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5E30F0DE-E888-4981-B229-C037C404E8B0}" type="slidenum">
              <a:rPr lang="en-US" smtClean="0"/>
              <a:pPr eaLnBrk="1" hangingPunct="1"/>
              <a:t>69</a:t>
            </a:fld>
            <a:endParaRPr lang="en-US"/>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EDDC7AD8-B12D-48C9-9EE4-8919DF1E0955}" type="slidenum">
              <a:rPr lang="en-US" smtClean="0"/>
              <a:pPr eaLnBrk="1" hangingPunct="1"/>
              <a:t>7</a:t>
            </a:fld>
            <a:endParaRPr lang="en-US"/>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70</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DB7595AB-310F-4D66-828E-EC1CE5C03464}" type="slidenum">
              <a:rPr lang="en-US" smtClean="0"/>
              <a:pPr eaLnBrk="1" hangingPunct="1"/>
              <a:t>71</a:t>
            </a:fld>
            <a:endParaRPr 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96B4FB95-5F45-42CC-BD40-72E8054B2D93}" type="slidenum">
              <a:rPr lang="en-US" smtClean="0"/>
              <a:pPr eaLnBrk="1" hangingPunct="1"/>
              <a:t>72</a:t>
            </a:fld>
            <a:endParaRPr lang="en-US"/>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73</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673B3935-36DA-4F08-A1D9-48CF6B057C0E}" type="slidenum">
              <a:rPr lang="en-US" smtClean="0"/>
              <a:pPr eaLnBrk="1" hangingPunct="1"/>
              <a:t>74</a:t>
            </a:fld>
            <a:endParaRPr lang="en-US"/>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6AE12DD0-FDD5-4C7E-AA17-DC535654E9B5}" type="slidenum">
              <a:rPr lang="en-US" smtClean="0"/>
              <a:pPr eaLnBrk="1" hangingPunct="1"/>
              <a:t>75</a:t>
            </a:fld>
            <a:endParaRPr lang="en-US"/>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77</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78</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79</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DAE1507-CBCB-4B87-9A8E-638AF0EBA571}" type="slidenum">
              <a:rPr lang="en-US" smtClean="0"/>
              <a:pPr eaLnBrk="1" hangingPunct="1"/>
              <a:t>80</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2407BD18-E2F4-4945-8EA0-D02D8EDE5EEF}" type="slidenum">
              <a:rPr lang="en-US"/>
              <a:pPr algn="r" eaLnBrk="1" hangingPunct="1"/>
              <a:t>8</a:t>
            </a:fld>
            <a:endParaRPr lang="en-US"/>
          </a:p>
        </p:txBody>
      </p:sp>
      <p:sp>
        <p:nvSpPr>
          <p:cNvPr id="83971" name="Rectangle 2"/>
          <p:cNvSpPr>
            <a:spLocks noGrp="1" noRot="1" noChangeAspect="1" noChangeArrowheads="1" noTextEdit="1"/>
          </p:cNvSpPr>
          <p:nvPr>
            <p:ph type="sldImg"/>
          </p:nvPr>
        </p:nvSpPr>
        <p:spPr>
          <a:ln/>
        </p:spPr>
      </p:sp>
      <p:sp>
        <p:nvSpPr>
          <p:cNvPr id="8397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DAE1507-CBCB-4B87-9A8E-638AF0EBA571}" type="slidenum">
              <a:rPr lang="en-US" smtClean="0"/>
              <a:pPr eaLnBrk="1" hangingPunct="1"/>
              <a:t>81</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82</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83</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84</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85</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86</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DAE1507-CBCB-4B87-9A8E-638AF0EBA571}" type="slidenum">
              <a:rPr lang="en-US" smtClean="0"/>
              <a:pPr eaLnBrk="1" hangingPunct="1"/>
              <a:t>87</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DAE1507-CBCB-4B87-9A8E-638AF0EBA571}" type="slidenum">
              <a:rPr lang="en-US" smtClean="0"/>
              <a:pPr eaLnBrk="1" hangingPunct="1"/>
              <a:t>88</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D5484633-5965-47C7-A23B-79B9B3AE1E29}" type="slidenum">
              <a:rPr lang="en-US" smtClean="0"/>
              <a:pPr eaLnBrk="1" hangingPunct="1"/>
              <a:t>89</a:t>
            </a:fld>
            <a:endParaRPr lang="en-US"/>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90</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55BD035B-D458-4164-A4CB-109AFD5BDBCC}" type="slidenum">
              <a:rPr lang="en-US" smtClean="0"/>
              <a:pPr eaLnBrk="1" hangingPunct="1"/>
              <a:t>9</a:t>
            </a:fld>
            <a:endParaRPr lang="en-US"/>
          </a:p>
        </p:txBody>
      </p:sp>
      <p:sp>
        <p:nvSpPr>
          <p:cNvPr id="84995" name="Rectangle 2"/>
          <p:cNvSpPr>
            <a:spLocks noGrp="1" noRot="1" noChangeAspect="1" noChangeArrowheads="1" noTextEdit="1"/>
          </p:cNvSpPr>
          <p:nvPr>
            <p:ph type="sldImg"/>
          </p:nvPr>
        </p:nvSpPr>
        <p:spPr>
          <a:ln/>
        </p:spPr>
      </p:sp>
      <p:sp>
        <p:nvSpPr>
          <p:cNvPr id="849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91</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92</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93</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94</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DAE1507-CBCB-4B87-9A8E-638AF0EBA571}" type="slidenum">
              <a:rPr lang="en-US" smtClean="0"/>
              <a:pPr eaLnBrk="1" hangingPunct="1"/>
              <a:t>95</a:t>
            </a:fld>
            <a:endParaRPr lang="en-US"/>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085A65D5-5C93-4B06-9F64-8BE3ADA6036F}" type="slidenum">
              <a:rPr lang="en-US"/>
              <a:pPr algn="r" eaLnBrk="1" hangingPunct="1"/>
              <a:t>96</a:t>
            </a:fld>
            <a:endParaRPr lang="en-US"/>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ln/>
        </p:spPr>
      </p:sp>
      <p:sp>
        <p:nvSpPr>
          <p:cNvPr id="153603"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t>Ask </a:t>
            </a:r>
          </a:p>
          <a:p>
            <a:r>
              <a:rPr lang="en-US"/>
              <a:t>Lee: reward, Blue box, 5V supply, joy stick</a:t>
            </a:r>
          </a:p>
          <a:p>
            <a:r>
              <a:rPr lang="en-US"/>
              <a:t>Art: monkey monitors and cameras</a:t>
            </a:r>
          </a:p>
          <a:p>
            <a:r>
              <a:rPr lang="en-US"/>
              <a:t>John: 2 Rex monitors, small keyboards</a:t>
            </a:r>
          </a:p>
          <a:p>
            <a:endParaRPr 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0A7B3805-05C6-4BED-99B0-C9E6382E28C6}" type="slidenum">
              <a:rPr lang="en-US"/>
              <a:pPr algn="r" eaLnBrk="1" hangingPunct="1"/>
              <a:t>98</a:t>
            </a:fld>
            <a:endParaRPr lang="en-US"/>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txBox="1">
            <a:spLocks noGrp="1" noChangeArrowheads="1"/>
          </p:cNvSpPr>
          <p:nvPr/>
        </p:nvSpPr>
        <p:spPr bwMode="auto">
          <a:xfrm>
            <a:off x="3927475" y="8756650"/>
            <a:ext cx="3005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382" tIns="46191" rIns="92382" bIns="46191" anchor="b"/>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r" eaLnBrk="1" hangingPunct="1"/>
            <a:fld id="{95976485-4AFB-4491-8234-569AE1775E29}" type="slidenum">
              <a:rPr lang="en-US"/>
              <a:pPr algn="r" eaLnBrk="1" hangingPunct="1"/>
              <a:t>99</a:t>
            </a:fld>
            <a:endParaRPr lang="en-US"/>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a:p>
            <a:pPr eaLnBrk="1" hangingPunct="1"/>
            <a:r>
              <a:rPr lang="en-US"/>
              <a:t>Johnson, Edmund wrote: </a:t>
            </a:r>
          </a:p>
          <a:p>
            <a:pPr eaLnBrk="1" hangingPunct="1"/>
            <a:r>
              <a:rPr lang="en-US"/>
              <a:t>The input to the PSIU6X from the S88X is a ground referenced constant voltage and at the PSIU6X input through a fixed resistor, a current is connected to the primary side of the photo coupler that varies with the voltage dial on the S88X. (this is the fine current control from the PSIU6X). The secondary side of the coupler is isolated from ground and provides a bias for the high resistance constant current output circuit. Two 45 volt batteries in the output circuit provide the output stimulus current.Test jacks on the PSIU6X allow periodic testing of the battery voltage. The "compliance" of the unit is 70 volts. This is the maximum voltage that can be developed across the electrode resistance due to the selected current. If the electrode resistance is too high for the current selected, the current will be less than the selected value. So, for example, if a current of 1 milliampere is selected, the maximum electrode resistance is 70 kilohms (1 ma X 70 kilohms = 70 volts) So, the unit isolates the stimulus from ground and provides an impedance transfer from a constant voltage source to a constant current source. This allows resistance changes to occur but maintains the same current throughout the procedure. Hope this is more clear! Ed Johnson Grass Technologies </a:t>
            </a:r>
          </a:p>
          <a:p>
            <a:pPr eaLnBrk="1" hangingPunct="1"/>
            <a:endParaRPr lang="en-US"/>
          </a:p>
          <a:p>
            <a:pPr eaLnBrk="1" hangingPunct="1"/>
            <a:endParaRPr lang="en-US"/>
          </a:p>
          <a:p>
            <a:pPr eaLnBrk="1" hangingPunct="1"/>
            <a:r>
              <a:rPr lang="en-US"/>
              <a:t>Johnson, Edmund wrote: </a:t>
            </a:r>
          </a:p>
          <a:p>
            <a:pPr eaLnBrk="1" hangingPunct="1"/>
            <a:r>
              <a:rPr lang="en-US"/>
              <a:t>Hello Simon, To minimize the stimulus artifact when recording electrical activity, it is necessary to isolate the stimulus from ground. The output of the S88X is a positive output voltage referenced to ground. All stimulus isolation units provide an output that is not ground referenced, like a battery having a plus and minus terminal. In addition to isolating the stimulus, the PSIU6X provides constant current output which allows the selection of stimulus current and maintains the current independent of the variation in electrode resistance. Ed Johnson Grass Technologies </a:t>
            </a:r>
          </a:p>
          <a:p>
            <a:pPr eaLnBrk="1" hangingPunct="1"/>
            <a:endParaRPr 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fld id="{70798509-ED68-4D21-9A84-DF2B1E8BD08C}" type="slidenum">
              <a:rPr lang="en-US" smtClean="0"/>
              <a:pPr eaLnBrk="1" hangingPunct="1"/>
              <a:t>100</a:t>
            </a:fld>
            <a:endParaRPr 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4260850"/>
            <a:ext cx="15544800" cy="2940050"/>
          </a:xfrm>
        </p:spPr>
        <p:txBody>
          <a:bodyPr/>
          <a:lstStyle/>
          <a:p>
            <a:r>
              <a:rPr lang="en-US"/>
              <a:t>Click to edit Master title style</a:t>
            </a:r>
          </a:p>
        </p:txBody>
      </p:sp>
      <p:sp>
        <p:nvSpPr>
          <p:cNvPr id="3" name="Subtitle 2"/>
          <p:cNvSpPr>
            <a:spLocks noGrp="1"/>
          </p:cNvSpPr>
          <p:nvPr>
            <p:ph type="subTitle" idx="1"/>
          </p:nvPr>
        </p:nvSpPr>
        <p:spPr>
          <a:xfrm>
            <a:off x="2743200" y="7772400"/>
            <a:ext cx="12801600" cy="35052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9C2FFE76-DE99-4CC0-807F-122D57789A0B}" type="slidenum">
              <a:rPr lang="en-US"/>
              <a:pPr>
                <a:defRPr/>
              </a:pPr>
              <a:t>‹#›</a:t>
            </a:fld>
            <a:endParaRPr lang="en-US"/>
          </a:p>
        </p:txBody>
      </p:sp>
    </p:spTree>
    <p:extLst>
      <p:ext uri="{BB962C8B-B14F-4D97-AF65-F5344CB8AC3E}">
        <p14:creationId xmlns:p14="http://schemas.microsoft.com/office/powerpoint/2010/main" val="6557465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01E7BC3-B018-4CCE-9C4B-AEF504590FE4}" type="slidenum">
              <a:rPr lang="en-US"/>
              <a:pPr>
                <a:defRPr/>
              </a:pPr>
              <a:t>‹#›</a:t>
            </a:fld>
            <a:endParaRPr lang="en-US"/>
          </a:p>
        </p:txBody>
      </p:sp>
    </p:spTree>
    <p:extLst>
      <p:ext uri="{BB962C8B-B14F-4D97-AF65-F5344CB8AC3E}">
        <p14:creationId xmlns:p14="http://schemas.microsoft.com/office/powerpoint/2010/main" val="26746571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3258800" y="549275"/>
            <a:ext cx="4114800" cy="117030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549275"/>
            <a:ext cx="12192000" cy="117030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1DFB7AE-084F-4584-B4AD-10792F81E7E9}" type="slidenum">
              <a:rPr lang="en-US"/>
              <a:pPr>
                <a:defRPr/>
              </a:pPr>
              <a:t>‹#›</a:t>
            </a:fld>
            <a:endParaRPr lang="en-US"/>
          </a:p>
        </p:txBody>
      </p:sp>
    </p:spTree>
    <p:extLst>
      <p:ext uri="{BB962C8B-B14F-4D97-AF65-F5344CB8AC3E}">
        <p14:creationId xmlns:p14="http://schemas.microsoft.com/office/powerpoint/2010/main" val="30396630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00C73A4-D1DD-4E01-9078-D9C0289D8514}" type="slidenum">
              <a:rPr lang="en-US"/>
              <a:pPr>
                <a:defRPr/>
              </a:pPr>
              <a:t>‹#›</a:t>
            </a:fld>
            <a:endParaRPr lang="en-US"/>
          </a:p>
        </p:txBody>
      </p:sp>
    </p:spTree>
    <p:extLst>
      <p:ext uri="{BB962C8B-B14F-4D97-AF65-F5344CB8AC3E}">
        <p14:creationId xmlns:p14="http://schemas.microsoft.com/office/powerpoint/2010/main" val="20966060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625" y="8813800"/>
            <a:ext cx="15544800" cy="272415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1444625" y="5813425"/>
            <a:ext cx="15544800" cy="3000375"/>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69D3ACA-8F1C-427F-8F02-2424FA7526BF}" type="slidenum">
              <a:rPr lang="en-US"/>
              <a:pPr>
                <a:defRPr/>
              </a:pPr>
              <a:t>‹#›</a:t>
            </a:fld>
            <a:endParaRPr lang="en-US"/>
          </a:p>
        </p:txBody>
      </p:sp>
    </p:spTree>
    <p:extLst>
      <p:ext uri="{BB962C8B-B14F-4D97-AF65-F5344CB8AC3E}">
        <p14:creationId xmlns:p14="http://schemas.microsoft.com/office/powerpoint/2010/main" val="35715402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3200400"/>
            <a:ext cx="8153400" cy="9051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220200" y="3200400"/>
            <a:ext cx="8153400" cy="90519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08B23F0-FAA7-4E02-8406-DB128D24EFBC}" type="slidenum">
              <a:rPr lang="en-US"/>
              <a:pPr>
                <a:defRPr/>
              </a:pPr>
              <a:t>‹#›</a:t>
            </a:fld>
            <a:endParaRPr lang="en-US"/>
          </a:p>
        </p:txBody>
      </p:sp>
    </p:spTree>
    <p:extLst>
      <p:ext uri="{BB962C8B-B14F-4D97-AF65-F5344CB8AC3E}">
        <p14:creationId xmlns:p14="http://schemas.microsoft.com/office/powerpoint/2010/main" val="2913275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914400" y="3070225"/>
            <a:ext cx="8080375" cy="12795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914400" y="4349750"/>
            <a:ext cx="8080375" cy="79025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9290050" y="3070225"/>
            <a:ext cx="8083550" cy="12795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9290050" y="4349750"/>
            <a:ext cx="8083550" cy="79025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9D26B611-252B-478F-904D-A536133892D8}" type="slidenum">
              <a:rPr lang="en-US"/>
              <a:pPr>
                <a:defRPr/>
              </a:pPr>
              <a:t>‹#›</a:t>
            </a:fld>
            <a:endParaRPr lang="en-US"/>
          </a:p>
        </p:txBody>
      </p:sp>
    </p:spTree>
    <p:extLst>
      <p:ext uri="{BB962C8B-B14F-4D97-AF65-F5344CB8AC3E}">
        <p14:creationId xmlns:p14="http://schemas.microsoft.com/office/powerpoint/2010/main" val="363521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9D2D1054-E06E-4EF4-BD8B-B526C5E4FE0E}" type="slidenum">
              <a:rPr lang="en-US"/>
              <a:pPr>
                <a:defRPr/>
              </a:pPr>
              <a:t>‹#›</a:t>
            </a:fld>
            <a:endParaRPr lang="en-US"/>
          </a:p>
        </p:txBody>
      </p:sp>
    </p:spTree>
    <p:extLst>
      <p:ext uri="{BB962C8B-B14F-4D97-AF65-F5344CB8AC3E}">
        <p14:creationId xmlns:p14="http://schemas.microsoft.com/office/powerpoint/2010/main" val="25028472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B46D4D2-BCDB-48B2-A9DE-E8C402496C33}" type="slidenum">
              <a:rPr lang="en-US"/>
              <a:pPr>
                <a:defRPr/>
              </a:pPr>
              <a:t>‹#›</a:t>
            </a:fld>
            <a:endParaRPr lang="en-US"/>
          </a:p>
        </p:txBody>
      </p:sp>
    </p:spTree>
    <p:extLst>
      <p:ext uri="{BB962C8B-B14F-4D97-AF65-F5344CB8AC3E}">
        <p14:creationId xmlns:p14="http://schemas.microsoft.com/office/powerpoint/2010/main" val="2006493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546100"/>
            <a:ext cx="6016625" cy="232410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7150100" y="546100"/>
            <a:ext cx="10223500" cy="117062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14400" y="2870200"/>
            <a:ext cx="6016625" cy="93821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FCA98DA-86ED-42D3-99D8-8F9D94CF0120}" type="slidenum">
              <a:rPr lang="en-US"/>
              <a:pPr>
                <a:defRPr/>
              </a:pPr>
              <a:t>‹#›</a:t>
            </a:fld>
            <a:endParaRPr lang="en-US"/>
          </a:p>
        </p:txBody>
      </p:sp>
    </p:spTree>
    <p:extLst>
      <p:ext uri="{BB962C8B-B14F-4D97-AF65-F5344CB8AC3E}">
        <p14:creationId xmlns:p14="http://schemas.microsoft.com/office/powerpoint/2010/main" val="3323695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584575" y="9601200"/>
            <a:ext cx="10972800" cy="1133475"/>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3584575" y="1225550"/>
            <a:ext cx="10972800" cy="8229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3584575" y="10734675"/>
            <a:ext cx="10972800" cy="160972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69B802B-1B63-4C7D-B3FA-72FD2E8BDBC3}" type="slidenum">
              <a:rPr lang="en-US"/>
              <a:pPr>
                <a:defRPr/>
              </a:pPr>
              <a:t>‹#›</a:t>
            </a:fld>
            <a:endParaRPr lang="en-US"/>
          </a:p>
        </p:txBody>
      </p:sp>
    </p:spTree>
    <p:extLst>
      <p:ext uri="{BB962C8B-B14F-4D97-AF65-F5344CB8AC3E}">
        <p14:creationId xmlns:p14="http://schemas.microsoft.com/office/powerpoint/2010/main" val="40568510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549275"/>
            <a:ext cx="164592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914400" y="3200400"/>
            <a:ext cx="16459200" cy="905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182880" bIns="9144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914400" y="12490450"/>
            <a:ext cx="4267200" cy="952500"/>
          </a:xfrm>
          <a:prstGeom prst="rect">
            <a:avLst/>
          </a:prstGeom>
          <a:noFill/>
          <a:ln>
            <a:noFill/>
          </a:ln>
          <a:effectLst/>
          <a:extLst/>
        </p:spPr>
        <p:txBody>
          <a:bodyPr vert="horz" wrap="square" lIns="182880" tIns="91440" rIns="182880" bIns="91440" numCol="1" anchor="t" anchorCtr="0" compatLnSpc="1">
            <a:prstTxWarp prst="textNoShape">
              <a:avLst/>
            </a:prstTxWarp>
          </a:bodyPr>
          <a:lstStyle>
            <a:lvl1pPr algn="l">
              <a:defRPr sz="2800"/>
            </a:lvl1pPr>
          </a:lstStyle>
          <a:p>
            <a:pPr>
              <a:defRPr/>
            </a:pPr>
            <a:endParaRPr lang="en-US"/>
          </a:p>
        </p:txBody>
      </p:sp>
      <p:sp>
        <p:nvSpPr>
          <p:cNvPr id="1029" name="Rectangle 5"/>
          <p:cNvSpPr>
            <a:spLocks noGrp="1" noChangeArrowheads="1"/>
          </p:cNvSpPr>
          <p:nvPr>
            <p:ph type="ftr" sz="quarter" idx="3"/>
          </p:nvPr>
        </p:nvSpPr>
        <p:spPr bwMode="auto">
          <a:xfrm>
            <a:off x="6248400" y="12490450"/>
            <a:ext cx="5791200" cy="952500"/>
          </a:xfrm>
          <a:prstGeom prst="rect">
            <a:avLst/>
          </a:prstGeom>
          <a:noFill/>
          <a:ln>
            <a:noFill/>
          </a:ln>
          <a:effectLst/>
          <a:extLst/>
        </p:spPr>
        <p:txBody>
          <a:bodyPr vert="horz" wrap="square" lIns="182880" tIns="91440" rIns="182880" bIns="91440" numCol="1" anchor="t" anchorCtr="0" compatLnSpc="1">
            <a:prstTxWarp prst="textNoShape">
              <a:avLst/>
            </a:prstTxWarp>
          </a:bodyPr>
          <a:lstStyle>
            <a:lvl1pPr>
              <a:defRPr sz="2800"/>
            </a:lvl1pPr>
          </a:lstStyle>
          <a:p>
            <a:pPr>
              <a:defRPr/>
            </a:pPr>
            <a:endParaRPr lang="en-US"/>
          </a:p>
        </p:txBody>
      </p:sp>
      <p:sp>
        <p:nvSpPr>
          <p:cNvPr id="1030" name="Rectangle 6"/>
          <p:cNvSpPr>
            <a:spLocks noGrp="1" noChangeArrowheads="1"/>
          </p:cNvSpPr>
          <p:nvPr>
            <p:ph type="sldNum" sz="quarter" idx="4"/>
          </p:nvPr>
        </p:nvSpPr>
        <p:spPr bwMode="auto">
          <a:xfrm>
            <a:off x="13106400" y="12490450"/>
            <a:ext cx="4267200" cy="952500"/>
          </a:xfrm>
          <a:prstGeom prst="rect">
            <a:avLst/>
          </a:prstGeom>
          <a:noFill/>
          <a:ln>
            <a:noFill/>
          </a:ln>
          <a:effectLst/>
          <a:extLst/>
        </p:spPr>
        <p:txBody>
          <a:bodyPr vert="horz" wrap="square" lIns="182880" tIns="91440" rIns="182880" bIns="91440" numCol="1" anchor="t" anchorCtr="0" compatLnSpc="1">
            <a:prstTxWarp prst="textNoShape">
              <a:avLst/>
            </a:prstTxWarp>
          </a:bodyPr>
          <a:lstStyle>
            <a:lvl1pPr algn="r">
              <a:defRPr sz="2800"/>
            </a:lvl1pPr>
          </a:lstStyle>
          <a:p>
            <a:pPr>
              <a:defRPr/>
            </a:pPr>
            <a:fld id="{C09C6399-C459-4A66-B0A1-B4BF6D69BA7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828800" rtl="0" eaLnBrk="0" fontAlgn="base" hangingPunct="0">
        <a:spcBef>
          <a:spcPct val="0"/>
        </a:spcBef>
        <a:spcAft>
          <a:spcPct val="0"/>
        </a:spcAft>
        <a:defRPr sz="8800">
          <a:solidFill>
            <a:schemeClr val="tx2"/>
          </a:solidFill>
          <a:latin typeface="+mj-lt"/>
          <a:ea typeface="+mj-ea"/>
          <a:cs typeface="+mj-cs"/>
        </a:defRPr>
      </a:lvl1pPr>
      <a:lvl2pPr algn="ctr" defTabSz="1828800" rtl="0" eaLnBrk="0" fontAlgn="base" hangingPunct="0">
        <a:spcBef>
          <a:spcPct val="0"/>
        </a:spcBef>
        <a:spcAft>
          <a:spcPct val="0"/>
        </a:spcAft>
        <a:defRPr sz="8800">
          <a:solidFill>
            <a:schemeClr val="tx2"/>
          </a:solidFill>
          <a:latin typeface="Arial" charset="0"/>
        </a:defRPr>
      </a:lvl2pPr>
      <a:lvl3pPr algn="ctr" defTabSz="1828800" rtl="0" eaLnBrk="0" fontAlgn="base" hangingPunct="0">
        <a:spcBef>
          <a:spcPct val="0"/>
        </a:spcBef>
        <a:spcAft>
          <a:spcPct val="0"/>
        </a:spcAft>
        <a:defRPr sz="8800">
          <a:solidFill>
            <a:schemeClr val="tx2"/>
          </a:solidFill>
          <a:latin typeface="Arial" charset="0"/>
        </a:defRPr>
      </a:lvl3pPr>
      <a:lvl4pPr algn="ctr" defTabSz="1828800" rtl="0" eaLnBrk="0" fontAlgn="base" hangingPunct="0">
        <a:spcBef>
          <a:spcPct val="0"/>
        </a:spcBef>
        <a:spcAft>
          <a:spcPct val="0"/>
        </a:spcAft>
        <a:defRPr sz="8800">
          <a:solidFill>
            <a:schemeClr val="tx2"/>
          </a:solidFill>
          <a:latin typeface="Arial" charset="0"/>
        </a:defRPr>
      </a:lvl4pPr>
      <a:lvl5pPr algn="ctr" defTabSz="1828800" rtl="0" eaLnBrk="0" fontAlgn="base" hangingPunct="0">
        <a:spcBef>
          <a:spcPct val="0"/>
        </a:spcBef>
        <a:spcAft>
          <a:spcPct val="0"/>
        </a:spcAft>
        <a:defRPr sz="8800">
          <a:solidFill>
            <a:schemeClr val="tx2"/>
          </a:solidFill>
          <a:latin typeface="Arial" charset="0"/>
        </a:defRPr>
      </a:lvl5pPr>
      <a:lvl6pPr marL="457200" algn="ctr" defTabSz="1828800" rtl="0" fontAlgn="base">
        <a:spcBef>
          <a:spcPct val="0"/>
        </a:spcBef>
        <a:spcAft>
          <a:spcPct val="0"/>
        </a:spcAft>
        <a:defRPr sz="8800">
          <a:solidFill>
            <a:schemeClr val="tx2"/>
          </a:solidFill>
          <a:latin typeface="Arial" charset="0"/>
        </a:defRPr>
      </a:lvl6pPr>
      <a:lvl7pPr marL="914400" algn="ctr" defTabSz="1828800" rtl="0" fontAlgn="base">
        <a:spcBef>
          <a:spcPct val="0"/>
        </a:spcBef>
        <a:spcAft>
          <a:spcPct val="0"/>
        </a:spcAft>
        <a:defRPr sz="8800">
          <a:solidFill>
            <a:schemeClr val="tx2"/>
          </a:solidFill>
          <a:latin typeface="Arial" charset="0"/>
        </a:defRPr>
      </a:lvl7pPr>
      <a:lvl8pPr marL="1371600" algn="ctr" defTabSz="1828800" rtl="0" fontAlgn="base">
        <a:spcBef>
          <a:spcPct val="0"/>
        </a:spcBef>
        <a:spcAft>
          <a:spcPct val="0"/>
        </a:spcAft>
        <a:defRPr sz="8800">
          <a:solidFill>
            <a:schemeClr val="tx2"/>
          </a:solidFill>
          <a:latin typeface="Arial" charset="0"/>
        </a:defRPr>
      </a:lvl8pPr>
      <a:lvl9pPr marL="1828800" algn="ctr" defTabSz="1828800" rtl="0" fontAlgn="base">
        <a:spcBef>
          <a:spcPct val="0"/>
        </a:spcBef>
        <a:spcAft>
          <a:spcPct val="0"/>
        </a:spcAft>
        <a:defRPr sz="8800">
          <a:solidFill>
            <a:schemeClr val="tx2"/>
          </a:solidFill>
          <a:latin typeface="Arial" charset="0"/>
        </a:defRPr>
      </a:lvl9pPr>
    </p:titleStyle>
    <p:bodyStyle>
      <a:lvl1pPr marL="685800" indent="-685800" algn="l" defTabSz="1828800" rtl="0" eaLnBrk="0" fontAlgn="base" hangingPunct="0">
        <a:spcBef>
          <a:spcPct val="20000"/>
        </a:spcBef>
        <a:spcAft>
          <a:spcPct val="0"/>
        </a:spcAft>
        <a:buChar char="•"/>
        <a:defRPr sz="6400">
          <a:solidFill>
            <a:schemeClr val="tx1"/>
          </a:solidFill>
          <a:latin typeface="+mn-lt"/>
          <a:ea typeface="+mn-ea"/>
          <a:cs typeface="+mn-cs"/>
        </a:defRPr>
      </a:lvl1pPr>
      <a:lvl2pPr marL="1485900" indent="-571500" algn="l" defTabSz="1828800" rtl="0" eaLnBrk="0" fontAlgn="base" hangingPunct="0">
        <a:spcBef>
          <a:spcPct val="20000"/>
        </a:spcBef>
        <a:spcAft>
          <a:spcPct val="0"/>
        </a:spcAft>
        <a:buChar char="–"/>
        <a:defRPr sz="5600">
          <a:solidFill>
            <a:schemeClr val="tx1"/>
          </a:solidFill>
          <a:latin typeface="+mn-lt"/>
        </a:defRPr>
      </a:lvl2pPr>
      <a:lvl3pPr marL="2286000" indent="-457200" algn="l" defTabSz="1828800" rtl="0" eaLnBrk="0" fontAlgn="base" hangingPunct="0">
        <a:spcBef>
          <a:spcPct val="20000"/>
        </a:spcBef>
        <a:spcAft>
          <a:spcPct val="0"/>
        </a:spcAft>
        <a:buChar char="•"/>
        <a:defRPr sz="4800">
          <a:solidFill>
            <a:schemeClr val="tx1"/>
          </a:solidFill>
          <a:latin typeface="+mn-lt"/>
        </a:defRPr>
      </a:lvl3pPr>
      <a:lvl4pPr marL="3200400" indent="-457200" algn="l" defTabSz="1828800" rtl="0" eaLnBrk="0" fontAlgn="base" hangingPunct="0">
        <a:spcBef>
          <a:spcPct val="20000"/>
        </a:spcBef>
        <a:spcAft>
          <a:spcPct val="0"/>
        </a:spcAft>
        <a:buChar char="–"/>
        <a:defRPr sz="4000">
          <a:solidFill>
            <a:schemeClr val="tx1"/>
          </a:solidFill>
          <a:latin typeface="+mn-lt"/>
        </a:defRPr>
      </a:lvl4pPr>
      <a:lvl5pPr marL="4114800" indent="-457200" algn="l" defTabSz="1828800" rtl="0" eaLnBrk="0" fontAlgn="base" hangingPunct="0">
        <a:spcBef>
          <a:spcPct val="20000"/>
        </a:spcBef>
        <a:spcAft>
          <a:spcPct val="0"/>
        </a:spcAft>
        <a:buChar char="»"/>
        <a:defRPr sz="4000">
          <a:solidFill>
            <a:schemeClr val="tx1"/>
          </a:solidFill>
          <a:latin typeface="+mn-lt"/>
        </a:defRPr>
      </a:lvl5pPr>
      <a:lvl6pPr marL="4572000" indent="-457200" algn="l" defTabSz="1828800" rtl="0" fontAlgn="base">
        <a:spcBef>
          <a:spcPct val="20000"/>
        </a:spcBef>
        <a:spcAft>
          <a:spcPct val="0"/>
        </a:spcAft>
        <a:buChar char="»"/>
        <a:defRPr sz="4000">
          <a:solidFill>
            <a:schemeClr val="tx1"/>
          </a:solidFill>
          <a:latin typeface="+mn-lt"/>
        </a:defRPr>
      </a:lvl6pPr>
      <a:lvl7pPr marL="5029200" indent="-457200" algn="l" defTabSz="1828800" rtl="0" fontAlgn="base">
        <a:spcBef>
          <a:spcPct val="20000"/>
        </a:spcBef>
        <a:spcAft>
          <a:spcPct val="0"/>
        </a:spcAft>
        <a:buChar char="»"/>
        <a:defRPr sz="4000">
          <a:solidFill>
            <a:schemeClr val="tx1"/>
          </a:solidFill>
          <a:latin typeface="+mn-lt"/>
        </a:defRPr>
      </a:lvl7pPr>
      <a:lvl8pPr marL="5486400" indent="-457200" algn="l" defTabSz="1828800" rtl="0" fontAlgn="base">
        <a:spcBef>
          <a:spcPct val="20000"/>
        </a:spcBef>
        <a:spcAft>
          <a:spcPct val="0"/>
        </a:spcAft>
        <a:buChar char="»"/>
        <a:defRPr sz="4000">
          <a:solidFill>
            <a:schemeClr val="tx1"/>
          </a:solidFill>
          <a:latin typeface="+mn-lt"/>
        </a:defRPr>
      </a:lvl8pPr>
      <a:lvl9pPr marL="5943600" indent="-457200" algn="l" defTabSz="1828800" rtl="0" fontAlgn="base">
        <a:spcBef>
          <a:spcPct val="20000"/>
        </a:spcBef>
        <a:spcAft>
          <a:spcPct val="0"/>
        </a:spcAft>
        <a:buChar char="»"/>
        <a:defRPr sz="4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7.wmf"/></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100.xml"/><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102.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1.xml"/><Relationship Id="rId1" Type="http://schemas.openxmlformats.org/officeDocument/2006/relationships/slideLayout" Target="../slideLayouts/slideLayout1.xml"/><Relationship Id="rId5" Type="http://schemas.openxmlformats.org/officeDocument/2006/relationships/image" Target="../media/image101.png"/><Relationship Id="rId4" Type="http://schemas.openxmlformats.org/officeDocument/2006/relationships/image" Target="../media/image100.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103.png"/></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hyperlink" Target="http://sine.ni.com/nips/cds/view/p/lang/en/nid/207410" TargetMode="External"/><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joule.ni.com/nidu/cds/view/p/id/2604/lang/en"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6.xml"/><Relationship Id="rId1" Type="http://schemas.openxmlformats.org/officeDocument/2006/relationships/slideLayout" Target="../slideLayouts/slideLayout1.xml"/><Relationship Id="rId5" Type="http://schemas.openxmlformats.org/officeDocument/2006/relationships/image" Target="../media/image35.png"/><Relationship Id="rId4" Type="http://schemas.openxmlformats.org/officeDocument/2006/relationships/image" Target="../media/image34.png"/></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4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63.png"/><Relationship Id="rId7" Type="http://schemas.openxmlformats.org/officeDocument/2006/relationships/image" Target="../media/image66.png"/><Relationship Id="rId2" Type="http://schemas.openxmlformats.org/officeDocument/2006/relationships/notesSlide" Target="../notesSlides/notesSlide54.xm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2.png"/></Relationships>
</file>

<file path=ppt/slides/_rels/slide5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55.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5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joule.ni.com/nidu/cds/view/p/id/2604/lang/en"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68.xml"/><Relationship Id="rId1" Type="http://schemas.openxmlformats.org/officeDocument/2006/relationships/slideLayout" Target="../slideLayouts/slideLayout1.xml"/><Relationship Id="rId4" Type="http://schemas.openxmlformats.org/officeDocument/2006/relationships/image" Target="../media/image76.png"/></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83.png"/></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image" Target="../media/image85.png"/></Relationships>
</file>

<file path=ppt/slides/_rels/slide8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0.xml"/><Relationship Id="rId1" Type="http://schemas.openxmlformats.org/officeDocument/2006/relationships/slideLayout" Target="../slideLayouts/slideLayout1.xml"/><Relationship Id="rId4" Type="http://schemas.openxmlformats.org/officeDocument/2006/relationships/image" Target="../media/image88.png"/></Relationships>
</file>

<file path=ppt/slides/_rels/slide9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1.xml"/><Relationship Id="rId1" Type="http://schemas.openxmlformats.org/officeDocument/2006/relationships/slideLayout" Target="../slideLayouts/slideLayout1.xml"/><Relationship Id="rId5" Type="http://schemas.openxmlformats.org/officeDocument/2006/relationships/image" Target="../media/image91.png"/><Relationship Id="rId4" Type="http://schemas.openxmlformats.org/officeDocument/2006/relationships/image" Target="../media/image90.png"/></Relationships>
</file>

<file path=ppt/slides/_rels/slide93.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2.xml"/><Relationship Id="rId1" Type="http://schemas.openxmlformats.org/officeDocument/2006/relationships/slideLayout" Target="../slideLayouts/slideLayout1.xml"/><Relationship Id="rId4" Type="http://schemas.openxmlformats.org/officeDocument/2006/relationships/image" Target="../media/image93.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7.xml"/><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94.png"/></Relationships>
</file>

<file path=ppt/slides/_rels/slide9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8.xml"/><Relationship Id="rId1" Type="http://schemas.openxmlformats.org/officeDocument/2006/relationships/slideLayout" Target="../slideLayouts/slideLayout7.xml"/><Relationship Id="rId6" Type="http://schemas.openxmlformats.org/officeDocument/2006/relationships/image" Target="../media/image96.jpeg"/><Relationship Id="rId5" Type="http://schemas.openxmlformats.org/officeDocument/2006/relationships/image" Target="../media/image95.jpeg"/><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0" r="-10000"/>
          </a:stretch>
        </a:blipFill>
        <a:effectLst/>
      </p:bgPr>
    </p:bg>
    <p:spTree>
      <p:nvGrpSpPr>
        <p:cNvPr id="1" name=""/>
        <p:cNvGrpSpPr/>
        <p:nvPr/>
      </p:nvGrpSpPr>
      <p:grpSpPr>
        <a:xfrm>
          <a:off x="0" y="0"/>
          <a:ext cx="0" cy="0"/>
          <a:chOff x="0" y="0"/>
          <a:chExt cx="0" cy="0"/>
        </a:xfrm>
      </p:grpSpPr>
      <p:sp>
        <p:nvSpPr>
          <p:cNvPr id="5" name="Rectangle 323"/>
          <p:cNvSpPr>
            <a:spLocks noChangeArrowheads="1"/>
          </p:cNvSpPr>
          <p:nvPr/>
        </p:nvSpPr>
        <p:spPr bwMode="auto">
          <a:xfrm>
            <a:off x="0" y="10837863"/>
            <a:ext cx="18288000" cy="278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37156" tIns="68580" rIns="137156" bIns="68580" anchor="ctr">
            <a:spAutoFit/>
          </a:bodyPr>
          <a:lstStyle/>
          <a:p>
            <a:pPr defTabSz="1371600"/>
            <a:r>
              <a:rPr lang="en-US" altLang="ja-JP" sz="4000" dirty="0">
                <a:solidFill>
                  <a:srgbClr val="7F7F7F"/>
                </a:solidFill>
                <a:ea typeface="MS PGothic" pitchFamily="34" charset="-128"/>
              </a:rPr>
              <a:t>Blip</a:t>
            </a:r>
          </a:p>
          <a:p>
            <a:pPr defTabSz="1371600"/>
            <a:r>
              <a:rPr lang="en-US" altLang="ja-JP" sz="2400" dirty="0">
                <a:solidFill>
                  <a:srgbClr val="7F7F7F"/>
                </a:solidFill>
                <a:ea typeface="MS PGothic" pitchFamily="34" charset="-128"/>
              </a:rPr>
              <a:t>Presentation by Simon Hong</a:t>
            </a:r>
          </a:p>
          <a:p>
            <a:pPr defTabSz="1371600"/>
            <a:r>
              <a:rPr lang="en-US" altLang="ja-JP" sz="2400" dirty="0">
                <a:solidFill>
                  <a:srgbClr val="7F7F7F"/>
                </a:solidFill>
                <a:ea typeface="MS PGothic" pitchFamily="34" charset="-128"/>
              </a:rPr>
              <a:t>Feb. 3, 2011 (and continuously updated)</a:t>
            </a:r>
          </a:p>
          <a:p>
            <a:pPr defTabSz="1371600"/>
            <a:endParaRPr lang="en-US" altLang="ja-JP" sz="2400" dirty="0">
              <a:solidFill>
                <a:srgbClr val="7F7F7F"/>
              </a:solidFill>
              <a:ea typeface="MS PGothic" pitchFamily="34" charset="-128"/>
            </a:endParaRPr>
          </a:p>
          <a:p>
            <a:pPr defTabSz="1371600"/>
            <a:r>
              <a:rPr lang="en-US" altLang="ja-JP" sz="2000" dirty="0">
                <a:solidFill>
                  <a:srgbClr val="7F7F7F"/>
                </a:solidFill>
                <a:ea typeface="MS PGothic" pitchFamily="34" charset="-128"/>
              </a:rPr>
              <a:t>This presentation contains very useful information which could save you a lot of time in the long run. It also contains some technical parts, such as DAS shared memory structure, which may be a bit too much for those trying to be just an end user. This document is not only for the users but also for myself to keep track of what’s what. In fact, this is the only document that I have as well. Alas, we wish we had a hard drive in the head.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Windows, real time (here defined as: “jitter” &lt;1ms) ?</a:t>
            </a:r>
          </a:p>
        </p:txBody>
      </p:sp>
      <p:pic>
        <p:nvPicPr>
          <p:cNvPr id="8195" name="Picture 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6400" y="1600200"/>
            <a:ext cx="7467600" cy="662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8196" name="Text Box 54"/>
          <p:cNvSpPr txBox="1">
            <a:spLocks noChangeArrowheads="1"/>
          </p:cNvSpPr>
          <p:nvPr/>
        </p:nvSpPr>
        <p:spPr bwMode="auto">
          <a:xfrm>
            <a:off x="762000" y="9136082"/>
            <a:ext cx="17145000"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r>
              <a:rPr lang="en-US" sz="3600" dirty="0"/>
              <a:t>*Long buffer delays (exceeding 1 ms) are much rarer on quad-core than</a:t>
            </a:r>
          </a:p>
          <a:p>
            <a:pPr algn="l" eaLnBrk="1" hangingPunct="1"/>
            <a:r>
              <a:rPr lang="en-US" sz="3600" dirty="0"/>
              <a:t>dual-core machine. This is evidenced by the large downward shift of the blue trace</a:t>
            </a:r>
          </a:p>
          <a:p>
            <a:pPr algn="l" eaLnBrk="1" hangingPunct="1"/>
            <a:r>
              <a:rPr lang="en-US" sz="3600" dirty="0"/>
              <a:t>relative to the pink trace. </a:t>
            </a:r>
          </a:p>
          <a:p>
            <a:pPr algn="l" eaLnBrk="1" hangingPunct="1"/>
            <a:endParaRPr lang="en-US" sz="3600" dirty="0"/>
          </a:p>
          <a:p>
            <a:pPr algn="l" eaLnBrk="1" hangingPunct="1"/>
            <a:r>
              <a:rPr lang="en-US" sz="3600" dirty="0">
                <a:solidFill>
                  <a:srgbClr val="0033CC"/>
                </a:solidFill>
              </a:rPr>
              <a:t>*Avoid running heavy programs when Blip is running on the same machine. As of 2016, </a:t>
            </a:r>
            <a:r>
              <a:rPr lang="en-US" sz="3600" dirty="0" err="1">
                <a:solidFill>
                  <a:srgbClr val="0033CC"/>
                </a:solidFill>
              </a:rPr>
              <a:t>Matlab</a:t>
            </a:r>
            <a:r>
              <a:rPr lang="en-US" sz="3600" dirty="0">
                <a:solidFill>
                  <a:srgbClr val="0033CC"/>
                </a:solidFill>
              </a:rPr>
              <a:t>, for example, was found to affect the real time capability of Blip a lot by hogging the process of the PC.</a:t>
            </a:r>
          </a:p>
        </p:txBody>
      </p:sp>
      <p:pic>
        <p:nvPicPr>
          <p:cNvPr id="8197" name="Picture 5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616075"/>
            <a:ext cx="7315200" cy="657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8198" name="Text Box 56"/>
          <p:cNvSpPr txBox="1">
            <a:spLocks noChangeArrowheads="1"/>
          </p:cNvSpPr>
          <p:nvPr/>
        </p:nvSpPr>
        <p:spPr bwMode="auto">
          <a:xfrm>
            <a:off x="14681200" y="1562100"/>
            <a:ext cx="19939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b="1"/>
              <a:t>on </a:t>
            </a:r>
            <a:r>
              <a:rPr lang="en-US" sz="1600" b="1">
                <a:solidFill>
                  <a:srgbClr val="CC0000"/>
                </a:solidFill>
              </a:rPr>
              <a:t>quad</a:t>
            </a:r>
            <a:r>
              <a:rPr lang="en-US" sz="1600" b="1"/>
              <a:t> core CPU</a:t>
            </a:r>
          </a:p>
        </p:txBody>
      </p:sp>
      <p:sp>
        <p:nvSpPr>
          <p:cNvPr id="8199" name="Rectangle 57"/>
          <p:cNvSpPr>
            <a:spLocks noChangeArrowheads="1"/>
          </p:cNvSpPr>
          <p:nvPr/>
        </p:nvSpPr>
        <p:spPr bwMode="auto">
          <a:xfrm>
            <a:off x="15049500" y="1584325"/>
            <a:ext cx="571500" cy="2857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8200" name="Rectangle 58"/>
          <p:cNvSpPr>
            <a:spLocks noChangeArrowheads="1"/>
          </p:cNvSpPr>
          <p:nvPr/>
        </p:nvSpPr>
        <p:spPr bwMode="auto">
          <a:xfrm>
            <a:off x="5689600" y="1660525"/>
            <a:ext cx="431800" cy="2857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4648200"/>
            <a:ext cx="18294350" cy="38100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pPr>
            <a:r>
              <a:rPr lang="en-US" sz="19900" b="1" dirty="0">
                <a:solidFill>
                  <a:srgbClr val="FF0000"/>
                </a:solidFill>
                <a:effectLst>
                  <a:outerShdw blurRad="38100" dist="38100" dir="2700000" algn="tl">
                    <a:srgbClr val="C0C0C0"/>
                  </a:outerShdw>
                </a:effectLst>
              </a:rPr>
              <a:t>Oscilloscope</a:t>
            </a:r>
          </a:p>
          <a:p>
            <a:pPr algn="ctr" eaLnBrk="1" hangingPunct="1">
              <a:spcBef>
                <a:spcPct val="20000"/>
              </a:spcBef>
            </a:pPr>
            <a:endParaRPr lang="en-US" sz="199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4241561083"/>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9913" y="8637588"/>
            <a:ext cx="8505825" cy="380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2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13575" y="2895600"/>
            <a:ext cx="8272463" cy="391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4" name="Rectangle 3"/>
          <p:cNvSpPr>
            <a:spLocks noChangeArrowheads="1"/>
          </p:cNvSpPr>
          <p:nvPr/>
        </p:nvSpPr>
        <p:spPr bwMode="auto">
          <a:xfrm>
            <a:off x="0" y="0"/>
            <a:ext cx="18288000" cy="9144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Oscilloscope</a:t>
            </a:r>
          </a:p>
        </p:txBody>
      </p:sp>
      <p:sp>
        <p:nvSpPr>
          <p:cNvPr id="30725" name="Text Box 16"/>
          <p:cNvSpPr txBox="1">
            <a:spLocks noChangeArrowheads="1"/>
          </p:cNvSpPr>
          <p:nvPr/>
        </p:nvSpPr>
        <p:spPr bwMode="auto">
          <a:xfrm>
            <a:off x="3124200" y="1295400"/>
            <a:ext cx="124968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3200">
                <a:solidFill>
                  <a:schemeClr val="accent2"/>
                </a:solidFill>
              </a:rPr>
              <a:t>It just displays the currently available signal in any AI channel.</a:t>
            </a:r>
          </a:p>
        </p:txBody>
      </p:sp>
      <p:sp>
        <p:nvSpPr>
          <p:cNvPr id="30726" name="Rectangle 25"/>
          <p:cNvSpPr>
            <a:spLocks noChangeArrowheads="1"/>
          </p:cNvSpPr>
          <p:nvPr/>
        </p:nvSpPr>
        <p:spPr bwMode="auto">
          <a:xfrm>
            <a:off x="7920038" y="36353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en-US"/>
          </a:p>
        </p:txBody>
      </p:sp>
      <p:sp>
        <p:nvSpPr>
          <p:cNvPr id="30727" name="Text Box 26"/>
          <p:cNvSpPr txBox="1">
            <a:spLocks noChangeArrowheads="1"/>
          </p:cNvSpPr>
          <p:nvPr/>
        </p:nvSpPr>
        <p:spPr bwMode="auto">
          <a:xfrm>
            <a:off x="3200400" y="4557713"/>
            <a:ext cx="3124200" cy="7112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the labels to change the scales of axes.</a:t>
            </a:r>
          </a:p>
        </p:txBody>
      </p:sp>
      <p:sp>
        <p:nvSpPr>
          <p:cNvPr id="30728" name="Oval 27"/>
          <p:cNvSpPr>
            <a:spLocks noChangeArrowheads="1"/>
          </p:cNvSpPr>
          <p:nvPr/>
        </p:nvSpPr>
        <p:spPr bwMode="auto">
          <a:xfrm>
            <a:off x="6858000" y="3603625"/>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30729" name="Oval 28"/>
          <p:cNvSpPr>
            <a:spLocks noChangeArrowheads="1"/>
          </p:cNvSpPr>
          <p:nvPr/>
        </p:nvSpPr>
        <p:spPr bwMode="auto">
          <a:xfrm>
            <a:off x="7038975" y="6346825"/>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30730" name="AutoShape 29"/>
          <p:cNvCxnSpPr>
            <a:cxnSpLocks noChangeShapeType="1"/>
            <a:stCxn id="30727" idx="3"/>
            <a:endCxn id="30728" idx="2"/>
          </p:cNvCxnSpPr>
          <p:nvPr/>
        </p:nvCxnSpPr>
        <p:spPr bwMode="auto">
          <a:xfrm flipV="1">
            <a:off x="6324600" y="3783013"/>
            <a:ext cx="533400" cy="1130300"/>
          </a:xfrm>
          <a:prstGeom prst="bentConnector3">
            <a:avLst>
              <a:gd name="adj1" fmla="val 39116"/>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30731" name="AutoShape 30"/>
          <p:cNvCxnSpPr>
            <a:cxnSpLocks noChangeShapeType="1"/>
            <a:stCxn id="30727" idx="3"/>
            <a:endCxn id="30729" idx="2"/>
          </p:cNvCxnSpPr>
          <p:nvPr/>
        </p:nvCxnSpPr>
        <p:spPr bwMode="auto">
          <a:xfrm>
            <a:off x="6324600" y="4913313"/>
            <a:ext cx="714375" cy="1612900"/>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0732" name="Oval 32"/>
          <p:cNvSpPr>
            <a:spLocks noChangeArrowheads="1"/>
          </p:cNvSpPr>
          <p:nvPr/>
        </p:nvSpPr>
        <p:spPr bwMode="auto">
          <a:xfrm>
            <a:off x="14938375" y="6361113"/>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cxnSp>
        <p:nvCxnSpPr>
          <p:cNvPr id="30733" name="AutoShape 33"/>
          <p:cNvCxnSpPr>
            <a:cxnSpLocks noChangeShapeType="1"/>
            <a:stCxn id="30734" idx="2"/>
            <a:endCxn id="30732" idx="4"/>
          </p:cNvCxnSpPr>
          <p:nvPr/>
        </p:nvCxnSpPr>
        <p:spPr bwMode="auto">
          <a:xfrm rot="16200000" flipH="1">
            <a:off x="10782300" y="2336800"/>
            <a:ext cx="277813" cy="8488363"/>
          </a:xfrm>
          <a:prstGeom prst="bentConnector3">
            <a:avLst>
              <a:gd name="adj1" fmla="val 182259"/>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0734" name="Rectangle 34"/>
          <p:cNvSpPr>
            <a:spLocks noChangeArrowheads="1"/>
          </p:cNvSpPr>
          <p:nvPr/>
        </p:nvSpPr>
        <p:spPr bwMode="auto">
          <a:xfrm>
            <a:off x="6584950" y="61690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en-US"/>
          </a:p>
        </p:txBody>
      </p:sp>
      <p:sp>
        <p:nvSpPr>
          <p:cNvPr id="30735" name="Text Box 26"/>
          <p:cNvSpPr txBox="1">
            <a:spLocks noChangeArrowheads="1"/>
          </p:cNvSpPr>
          <p:nvPr/>
        </p:nvSpPr>
        <p:spPr bwMode="auto">
          <a:xfrm>
            <a:off x="3124200" y="2395538"/>
            <a:ext cx="3124200" cy="7080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Currrently displayed channel (clickable)</a:t>
            </a:r>
          </a:p>
        </p:txBody>
      </p:sp>
      <p:cxnSp>
        <p:nvCxnSpPr>
          <p:cNvPr id="30736" name="AutoShape 29"/>
          <p:cNvCxnSpPr>
            <a:cxnSpLocks noChangeShapeType="1"/>
            <a:stCxn id="30735" idx="3"/>
            <a:endCxn id="30726" idx="0"/>
          </p:cNvCxnSpPr>
          <p:nvPr/>
        </p:nvCxnSpPr>
        <p:spPr bwMode="auto">
          <a:xfrm>
            <a:off x="6248400" y="2749550"/>
            <a:ext cx="1763713" cy="8858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30737" name="AutoShape 29"/>
          <p:cNvCxnSpPr>
            <a:cxnSpLocks noChangeShapeType="1"/>
          </p:cNvCxnSpPr>
          <p:nvPr/>
        </p:nvCxnSpPr>
        <p:spPr bwMode="auto">
          <a:xfrm>
            <a:off x="5791200" y="9448800"/>
            <a:ext cx="1219200" cy="76200"/>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0738" name="Text Box 148"/>
          <p:cNvSpPr txBox="1">
            <a:spLocks noChangeArrowheads="1"/>
          </p:cNvSpPr>
          <p:nvPr/>
        </p:nvSpPr>
        <p:spPr bwMode="auto">
          <a:xfrm>
            <a:off x="304800" y="8858250"/>
            <a:ext cx="5486400" cy="12001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You can recall the size and position of the current window later: </a:t>
            </a:r>
            <a:r>
              <a:rPr lang="en-US" sz="2400" err="1">
                <a:solidFill>
                  <a:schemeClr val="accent2"/>
                </a:solidFill>
              </a:rPr>
              <a:t>File</a:t>
            </a:r>
            <a:r>
              <a:rPr lang="en-US" sz="2400" err="1">
                <a:solidFill>
                  <a:schemeClr val="accent2"/>
                </a:solidFill>
                <a:sym typeface="Wingdings" pitchFamily="2" charset="2"/>
              </a:rPr>
              <a:t>Remember_Window_Position</a:t>
            </a:r>
            <a:endParaRPr lang="en-US" sz="2400">
              <a:solidFill>
                <a:schemeClr val="accent2"/>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To use the </a:t>
            </a:r>
            <a:r>
              <a:rPr lang="en-US" sz="4400" b="1" dirty="0" smtClean="0">
                <a:solidFill>
                  <a:srgbClr val="6600CC"/>
                </a:solidFill>
                <a:effectLst>
                  <a:outerShdw blurRad="38100" dist="38100" dir="2700000" algn="tl">
                    <a:srgbClr val="C0C0C0"/>
                  </a:outerShdw>
                </a:effectLst>
              </a:rPr>
              <a:t>photodiode</a:t>
            </a:r>
            <a:r>
              <a:rPr lang="en-US" sz="4400" b="1" dirty="0" smtClean="0">
                <a:solidFill>
                  <a:srgbClr val="FF0000"/>
                </a:solidFill>
                <a:effectLst>
                  <a:outerShdw blurRad="38100" dist="38100" dir="2700000" algn="tl">
                    <a:srgbClr val="C0C0C0"/>
                  </a:outerShdw>
                </a:effectLst>
              </a:rPr>
              <a:t> </a:t>
            </a:r>
            <a:r>
              <a:rPr lang="en-US" sz="4400" b="1" dirty="0">
                <a:solidFill>
                  <a:srgbClr val="FF0000"/>
                </a:solidFill>
                <a:effectLst>
                  <a:outerShdw blurRad="38100" dist="38100" dir="2700000" algn="tl">
                    <a:srgbClr val="C0C0C0"/>
                  </a:outerShdw>
                </a:effectLst>
              </a:rPr>
              <a:t>to detect the onset of display</a:t>
            </a:r>
          </a:p>
        </p:txBody>
      </p:sp>
      <p:sp>
        <p:nvSpPr>
          <p:cNvPr id="5" name="Text Box 16"/>
          <p:cNvSpPr txBox="1">
            <a:spLocks noChangeArrowheads="1"/>
          </p:cNvSpPr>
          <p:nvPr/>
        </p:nvSpPr>
        <p:spPr bwMode="auto">
          <a:xfrm>
            <a:off x="1600200" y="1371600"/>
            <a:ext cx="15087600" cy="11356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457200" indent="-4572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marL="514350" indent="-514350" algn="l" eaLnBrk="1" hangingPunct="1">
              <a:spcBef>
                <a:spcPct val="50000"/>
              </a:spcBef>
              <a:buFontTx/>
              <a:buAutoNum type="arabicParenR"/>
              <a:defRPr/>
            </a:pPr>
            <a:r>
              <a:rPr lang="en-US" sz="2400" dirty="0">
                <a:solidFill>
                  <a:schemeClr val="accent2"/>
                </a:solidFill>
              </a:rPr>
              <a:t>Set a </a:t>
            </a:r>
            <a:r>
              <a:rPr lang="en-US" sz="2400" dirty="0" smtClean="0">
                <a:solidFill>
                  <a:schemeClr val="accent2"/>
                </a:solidFill>
              </a:rPr>
              <a:t>photodiode module (</a:t>
            </a:r>
            <a:r>
              <a:rPr lang="en-US" dirty="0" smtClean="0">
                <a:solidFill>
                  <a:schemeClr val="accent2"/>
                </a:solidFill>
              </a:rPr>
              <a:t>e.g., TEMT6000 by </a:t>
            </a:r>
            <a:r>
              <a:rPr lang="en-US" dirty="0" err="1" smtClean="0">
                <a:solidFill>
                  <a:schemeClr val="accent2"/>
                </a:solidFill>
              </a:rPr>
              <a:t>Sparkfun</a:t>
            </a:r>
            <a:r>
              <a:rPr lang="en-US" dirty="0" smtClean="0">
                <a:solidFill>
                  <a:schemeClr val="accent2"/>
                </a:solidFill>
              </a:rPr>
              <a:t>; see figure on right</a:t>
            </a:r>
            <a:r>
              <a:rPr lang="en-US" sz="2400" dirty="0" smtClean="0">
                <a:solidFill>
                  <a:schemeClr val="accent2"/>
                </a:solidFill>
              </a:rPr>
              <a:t>) </a:t>
            </a:r>
            <a:r>
              <a:rPr lang="en-US" sz="2400" dirty="0">
                <a:solidFill>
                  <a:schemeClr val="accent2"/>
                </a:solidFill>
              </a:rPr>
              <a:t>on the upper-left corner of the screen where the flashing square is located signaling the onset and off set of a display (you can change the location and size of the flash square using “</a:t>
            </a:r>
            <a:r>
              <a:rPr lang="en-US" sz="1100" dirty="0">
                <a:solidFill>
                  <a:schemeClr val="accent2"/>
                </a:solidFill>
              </a:rPr>
              <a:t>*</a:t>
            </a:r>
            <a:r>
              <a:rPr lang="en-US" sz="1100" dirty="0" err="1"/>
              <a:t>m_pDoc</a:t>
            </a:r>
            <a:r>
              <a:rPr lang="en-US" sz="1100" dirty="0"/>
              <a:t>-&gt;</a:t>
            </a:r>
            <a:r>
              <a:rPr lang="en-US" sz="1100" dirty="0" err="1"/>
              <a:t>M_PhotoDiodeFlash_PosX</a:t>
            </a:r>
            <a:r>
              <a:rPr lang="en-US" sz="1100" dirty="0"/>
              <a:t>, *</a:t>
            </a:r>
            <a:r>
              <a:rPr lang="en-US" sz="1100" dirty="0" err="1"/>
              <a:t>m_pDoc</a:t>
            </a:r>
            <a:r>
              <a:rPr lang="en-US" sz="1100" dirty="0"/>
              <a:t>-&gt;</a:t>
            </a:r>
            <a:r>
              <a:rPr lang="en-US" sz="1100" dirty="0" err="1"/>
              <a:t>M_PhotoDiodeFlash_PosY</a:t>
            </a:r>
            <a:r>
              <a:rPr lang="en-US" sz="1100" dirty="0"/>
              <a:t>, *</a:t>
            </a:r>
            <a:r>
              <a:rPr lang="en-US" sz="1100" dirty="0" err="1"/>
              <a:t>m_pDoc</a:t>
            </a:r>
            <a:r>
              <a:rPr lang="en-US" sz="1100" dirty="0"/>
              <a:t>-&gt;</a:t>
            </a:r>
            <a:r>
              <a:rPr lang="en-US" sz="1100" dirty="0" err="1"/>
              <a:t>M_PhotoDiodeFlash_PosWidth</a:t>
            </a:r>
            <a:r>
              <a:rPr lang="en-US" sz="1100" dirty="0"/>
              <a:t>, *</a:t>
            </a:r>
            <a:r>
              <a:rPr lang="en-US" sz="1100" dirty="0" err="1"/>
              <a:t>m_pDoc</a:t>
            </a:r>
            <a:r>
              <a:rPr lang="en-US" sz="1100" dirty="0"/>
              <a:t>-&gt;</a:t>
            </a:r>
            <a:r>
              <a:rPr lang="en-US" sz="1100" dirty="0" err="1"/>
              <a:t>M_PhotoDiodeFlash_PosHeight</a:t>
            </a:r>
            <a:r>
              <a:rPr lang="en-US" sz="2400" dirty="0">
                <a:solidFill>
                  <a:schemeClr val="accent2"/>
                </a:solidFill>
              </a:rPr>
              <a:t>” variables). And feed the </a:t>
            </a:r>
            <a:r>
              <a:rPr lang="en-US" sz="2400" smtClean="0">
                <a:solidFill>
                  <a:schemeClr val="accent2"/>
                </a:solidFill>
              </a:rPr>
              <a:t>SIG wire of </a:t>
            </a:r>
            <a:r>
              <a:rPr lang="en-US" sz="2400" dirty="0">
                <a:solidFill>
                  <a:schemeClr val="accent2"/>
                </a:solidFill>
              </a:rPr>
              <a:t>the </a:t>
            </a:r>
            <a:r>
              <a:rPr lang="en-US" sz="2400" dirty="0" smtClean="0">
                <a:solidFill>
                  <a:schemeClr val="accent2"/>
                </a:solidFill>
              </a:rPr>
              <a:t>photodiode module to Blip’s </a:t>
            </a:r>
            <a:r>
              <a:rPr lang="en-US" sz="2400" dirty="0">
                <a:solidFill>
                  <a:schemeClr val="accent2"/>
                </a:solidFill>
              </a:rPr>
              <a:t>analog </a:t>
            </a:r>
            <a:r>
              <a:rPr lang="en-US" sz="2400" dirty="0" smtClean="0">
                <a:solidFill>
                  <a:schemeClr val="accent2"/>
                </a:solidFill>
              </a:rPr>
              <a:t>input, and </a:t>
            </a:r>
            <a:r>
              <a:rPr lang="en-US" sz="2400" dirty="0">
                <a:solidFill>
                  <a:schemeClr val="accent2"/>
                </a:solidFill>
              </a:rPr>
              <a:t>GND </a:t>
            </a:r>
            <a:r>
              <a:rPr lang="en-US" sz="2400" dirty="0" smtClean="0">
                <a:solidFill>
                  <a:schemeClr val="accent2"/>
                </a:solidFill>
              </a:rPr>
              <a:t>to the ground. </a:t>
            </a:r>
            <a:r>
              <a:rPr lang="en-US" sz="2400" dirty="0">
                <a:solidFill>
                  <a:schemeClr val="accent2"/>
                </a:solidFill>
              </a:rPr>
              <a:t>Use the “Other AI” channel for this </a:t>
            </a:r>
            <a:r>
              <a:rPr lang="en-US" sz="1100" dirty="0">
                <a:solidFill>
                  <a:schemeClr val="accent2"/>
                </a:solidFill>
              </a:rPr>
              <a:t>(see </a:t>
            </a:r>
            <a:r>
              <a:rPr lang="en-US" sz="1100" dirty="0"/>
              <a:t>NUM_OTHER_AI_CH &amp; FIRST_OTHER_CH_DIX in “</a:t>
            </a:r>
            <a:r>
              <a:rPr lang="en-US" sz="1100" dirty="0" err="1"/>
              <a:t>SharedConstants.h</a:t>
            </a:r>
            <a:r>
              <a:rPr lang="en-US" sz="1100" dirty="0"/>
              <a:t>”</a:t>
            </a:r>
            <a:r>
              <a:rPr lang="en-US" sz="1100" dirty="0">
                <a:solidFill>
                  <a:schemeClr val="accent2"/>
                </a:solidFill>
              </a:rPr>
              <a:t>)</a:t>
            </a:r>
            <a:r>
              <a:rPr lang="en-US" sz="2400" dirty="0">
                <a:solidFill>
                  <a:schemeClr val="accent2"/>
                </a:solidFill>
              </a:rPr>
              <a:t>.</a:t>
            </a:r>
          </a:p>
          <a:p>
            <a:pPr marL="514350" indent="-514350" algn="l" eaLnBrk="1" hangingPunct="1">
              <a:spcBef>
                <a:spcPct val="50000"/>
              </a:spcBef>
              <a:buFontTx/>
              <a:buAutoNum type="arabicParenR"/>
              <a:defRPr/>
            </a:pPr>
            <a:r>
              <a:rPr lang="en-US" sz="2400" dirty="0">
                <a:solidFill>
                  <a:schemeClr val="accent2"/>
                </a:solidFill>
              </a:rPr>
              <a:t>Open “Oscilloscope” and click the </a:t>
            </a:r>
            <a:r>
              <a:rPr lang="en-US" sz="2400" dirty="0" smtClean="0">
                <a:solidFill>
                  <a:schemeClr val="accent2"/>
                </a:solidFill>
              </a:rPr>
              <a:t>photodiode </a:t>
            </a:r>
            <a:r>
              <a:rPr lang="en-US" sz="2400" dirty="0">
                <a:solidFill>
                  <a:schemeClr val="accent2"/>
                </a:solidFill>
              </a:rPr>
              <a:t>AI channel (in the following example “4”) to visualize the rise of the signal when the display is on/off. And set the threshold to detect the rising part of the signal. The threshold bar is located on the left side of the figure; grab with the mouse and move up/down. When you set the threshold, the program will automatically save the value in the hard drive, so that you don’t have to do it again.</a:t>
            </a:r>
          </a:p>
          <a:p>
            <a:pPr marL="514350" indent="-514350" algn="l" eaLnBrk="1" hangingPunct="1">
              <a:spcBef>
                <a:spcPct val="50000"/>
              </a:spcBef>
              <a:buFontTx/>
              <a:buAutoNum type="arabicParenR"/>
              <a:defRPr/>
            </a:pPr>
            <a:endParaRPr lang="en-US" sz="2400" dirty="0">
              <a:solidFill>
                <a:schemeClr val="accent2"/>
              </a:solidFill>
            </a:endParaRPr>
          </a:p>
          <a:p>
            <a:pPr marL="514350" indent="-514350" algn="l" eaLnBrk="1" hangingPunct="1">
              <a:spcBef>
                <a:spcPct val="50000"/>
              </a:spcBef>
              <a:buFontTx/>
              <a:buAutoNum type="arabicParenR"/>
              <a:defRPr/>
            </a:pPr>
            <a:endParaRPr lang="en-US" sz="2400" dirty="0">
              <a:solidFill>
                <a:schemeClr val="accent2"/>
              </a:solidFill>
            </a:endParaRPr>
          </a:p>
          <a:p>
            <a:pPr marL="514350" indent="-514350" algn="l" eaLnBrk="1" hangingPunct="1">
              <a:spcBef>
                <a:spcPct val="50000"/>
              </a:spcBef>
              <a:buFontTx/>
              <a:buAutoNum type="arabicParenR"/>
              <a:defRPr/>
            </a:pPr>
            <a:endParaRPr lang="en-US" sz="2400" dirty="0">
              <a:solidFill>
                <a:schemeClr val="accent2"/>
              </a:solidFill>
            </a:endParaRPr>
          </a:p>
          <a:p>
            <a:pPr marL="514350" indent="-514350" algn="l" eaLnBrk="1" hangingPunct="1">
              <a:spcBef>
                <a:spcPct val="50000"/>
              </a:spcBef>
              <a:buFontTx/>
              <a:buAutoNum type="arabicParenR"/>
              <a:defRPr/>
            </a:pPr>
            <a:endParaRPr lang="en-US" sz="2400" dirty="0">
              <a:solidFill>
                <a:schemeClr val="accent2"/>
              </a:solidFill>
            </a:endParaRPr>
          </a:p>
          <a:p>
            <a:pPr marL="514350" indent="-514350" algn="l" eaLnBrk="1" hangingPunct="1">
              <a:spcBef>
                <a:spcPct val="50000"/>
              </a:spcBef>
              <a:buFontTx/>
              <a:buAutoNum type="arabicParenR"/>
              <a:defRPr/>
            </a:pPr>
            <a:endParaRPr lang="en-US" sz="2400" dirty="0">
              <a:solidFill>
                <a:schemeClr val="accent2"/>
              </a:solidFill>
            </a:endParaRPr>
          </a:p>
          <a:p>
            <a:pPr marL="514350" indent="-514350" algn="l" eaLnBrk="1" hangingPunct="1">
              <a:spcBef>
                <a:spcPct val="50000"/>
              </a:spcBef>
              <a:buFontTx/>
              <a:buAutoNum type="arabicParenR"/>
              <a:defRPr/>
            </a:pPr>
            <a:endParaRPr lang="en-US" sz="2400" dirty="0">
              <a:solidFill>
                <a:schemeClr val="accent2"/>
              </a:solidFill>
            </a:endParaRPr>
          </a:p>
          <a:p>
            <a:pPr marL="514350" indent="-514350" algn="l" eaLnBrk="1" hangingPunct="1">
              <a:spcBef>
                <a:spcPct val="50000"/>
              </a:spcBef>
              <a:buFontTx/>
              <a:buAutoNum type="arabicParenR"/>
              <a:defRPr/>
            </a:pPr>
            <a:endParaRPr lang="en-US" sz="2400" dirty="0">
              <a:solidFill>
                <a:schemeClr val="accent2"/>
              </a:solidFill>
            </a:endParaRPr>
          </a:p>
          <a:p>
            <a:pPr marL="514350" indent="-514350" algn="l" eaLnBrk="1" hangingPunct="1">
              <a:spcBef>
                <a:spcPct val="50000"/>
              </a:spcBef>
              <a:buFontTx/>
              <a:buAutoNum type="arabicParenR"/>
              <a:defRPr/>
            </a:pPr>
            <a:r>
              <a:rPr lang="en-US" sz="2400" dirty="0">
                <a:solidFill>
                  <a:schemeClr val="accent2"/>
                </a:solidFill>
              </a:rPr>
              <a:t>In your task, use </a:t>
            </a:r>
            <a:r>
              <a:rPr lang="en-US" sz="1100" dirty="0" err="1"/>
              <a:t>PvisSwitchStim_with_ECODE_atThresholdcrossingInChX</a:t>
            </a:r>
            <a:r>
              <a:rPr lang="en-US" sz="1100" dirty="0"/>
              <a:t>(</a:t>
            </a:r>
            <a:r>
              <a:rPr lang="en-US" sz="1100" dirty="0" err="1"/>
              <a:t>int</a:t>
            </a:r>
            <a:r>
              <a:rPr lang="en-US" sz="1100" dirty="0"/>
              <a:t> N, </a:t>
            </a:r>
            <a:r>
              <a:rPr lang="en-US" sz="1100" dirty="0" err="1"/>
              <a:t>int</a:t>
            </a:r>
            <a:r>
              <a:rPr lang="en-US" sz="1100" dirty="0"/>
              <a:t> </a:t>
            </a:r>
            <a:r>
              <a:rPr lang="en-US" sz="1100" dirty="0" err="1"/>
              <a:t>ObjArray</a:t>
            </a:r>
            <a:r>
              <a:rPr lang="en-US" sz="1100" dirty="0"/>
              <a:t>[], </a:t>
            </a:r>
            <a:r>
              <a:rPr lang="en-US" sz="1100" dirty="0" err="1"/>
              <a:t>int</a:t>
            </a:r>
            <a:r>
              <a:rPr lang="en-US" sz="1100" dirty="0"/>
              <a:t> Switch[], </a:t>
            </a:r>
            <a:r>
              <a:rPr lang="en-US" sz="1100" dirty="0" err="1"/>
              <a:t>int</a:t>
            </a:r>
            <a:r>
              <a:rPr lang="en-US" sz="1100" dirty="0"/>
              <a:t> ECODE, </a:t>
            </a:r>
            <a:r>
              <a:rPr lang="en-US" sz="1100" dirty="0" err="1"/>
              <a:t>int</a:t>
            </a:r>
            <a:r>
              <a:rPr lang="en-US" sz="1100" dirty="0"/>
              <a:t> </a:t>
            </a:r>
            <a:r>
              <a:rPr lang="en-US" sz="1100" dirty="0" err="1"/>
              <a:t>ChX</a:t>
            </a:r>
            <a:r>
              <a:rPr lang="en-US" sz="1100" dirty="0"/>
              <a:t>)</a:t>
            </a:r>
            <a:r>
              <a:rPr lang="en-US" sz="2400" dirty="0">
                <a:solidFill>
                  <a:schemeClr val="accent2"/>
                </a:solidFill>
              </a:rPr>
              <a:t> function to unveil the display object that you made and give the channel number “</a:t>
            </a:r>
            <a:r>
              <a:rPr lang="en-US" sz="2400" dirty="0" err="1">
                <a:solidFill>
                  <a:schemeClr val="accent2"/>
                </a:solidFill>
              </a:rPr>
              <a:t>ChX</a:t>
            </a:r>
            <a:r>
              <a:rPr lang="en-US" sz="2400" dirty="0">
                <a:solidFill>
                  <a:schemeClr val="accent2"/>
                </a:solidFill>
              </a:rPr>
              <a:t>” to indicate the photodiode AI channel. That’s it.</a:t>
            </a:r>
          </a:p>
          <a:p>
            <a:pPr marL="514350" indent="-514350" algn="l" eaLnBrk="1" hangingPunct="1">
              <a:spcBef>
                <a:spcPct val="50000"/>
              </a:spcBef>
              <a:buFontTx/>
              <a:buAutoNum type="arabicParenR"/>
              <a:defRPr/>
            </a:pPr>
            <a:endParaRPr lang="en-US" sz="2400" dirty="0">
              <a:solidFill>
                <a:schemeClr val="accent2"/>
              </a:solidFill>
            </a:endParaRPr>
          </a:p>
          <a:p>
            <a:pPr marL="0" indent="0" algn="l" eaLnBrk="1" hangingPunct="1">
              <a:spcBef>
                <a:spcPct val="50000"/>
              </a:spcBef>
              <a:defRPr/>
            </a:pPr>
            <a:r>
              <a:rPr lang="en-US" sz="2400" dirty="0">
                <a:solidFill>
                  <a:schemeClr val="accent2"/>
                </a:solidFill>
              </a:rPr>
              <a:t>*When you use </a:t>
            </a:r>
            <a:r>
              <a:rPr lang="en-US" sz="1400" dirty="0" err="1"/>
              <a:t>PvisSwitchStim_with_ECODE_atThresholdcrossingInChX</a:t>
            </a:r>
            <a:r>
              <a:rPr lang="en-US" sz="1400" dirty="0"/>
              <a:t>( ) </a:t>
            </a:r>
            <a:r>
              <a:rPr lang="en-US" sz="2400" dirty="0">
                <a:solidFill>
                  <a:schemeClr val="accent2"/>
                </a:solidFill>
              </a:rPr>
              <a:t>function, it will let you know if the display is on but there is no rising signal within 100ms. This is done by a warning dialog:</a:t>
            </a:r>
          </a:p>
          <a:p>
            <a:pPr marL="0" indent="0" algn="l" eaLnBrk="1" hangingPunct="1">
              <a:spcBef>
                <a:spcPct val="50000"/>
              </a:spcBef>
              <a:defRPr/>
            </a:pPr>
            <a:endParaRPr lang="en-US" sz="2400" dirty="0">
              <a:solidFill>
                <a:schemeClr val="accent2"/>
              </a:solidFill>
            </a:endParaRPr>
          </a:p>
          <a:p>
            <a:pPr marL="0" indent="0" algn="l" eaLnBrk="1" hangingPunct="1">
              <a:spcBef>
                <a:spcPct val="50000"/>
              </a:spcBef>
              <a:defRPr/>
            </a:pPr>
            <a:endParaRPr lang="en-US" sz="2400" dirty="0">
              <a:solidFill>
                <a:schemeClr val="accent2"/>
              </a:solidFill>
            </a:endParaRPr>
          </a:p>
        </p:txBody>
      </p:sp>
      <p:grpSp>
        <p:nvGrpSpPr>
          <p:cNvPr id="2" name="Group 1"/>
          <p:cNvGrpSpPr/>
          <p:nvPr/>
        </p:nvGrpSpPr>
        <p:grpSpPr>
          <a:xfrm>
            <a:off x="87313" y="5334000"/>
            <a:ext cx="17819687" cy="3810000"/>
            <a:chOff x="87313" y="4572000"/>
            <a:chExt cx="17819687" cy="3810000"/>
          </a:xfrm>
        </p:grpSpPr>
        <p:pic>
          <p:nvPicPr>
            <p:cNvPr id="3174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4572000"/>
              <a:ext cx="121920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9" name="Oval 27"/>
            <p:cNvSpPr>
              <a:spLocks noChangeArrowheads="1"/>
            </p:cNvSpPr>
            <p:nvPr/>
          </p:nvSpPr>
          <p:spPr bwMode="auto">
            <a:xfrm>
              <a:off x="13487400" y="5181600"/>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31750" name="Oval 27"/>
            <p:cNvSpPr>
              <a:spLocks noChangeArrowheads="1"/>
            </p:cNvSpPr>
            <p:nvPr/>
          </p:nvSpPr>
          <p:spPr bwMode="auto">
            <a:xfrm>
              <a:off x="2874963" y="6629400"/>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31751" name="Text Box 37"/>
            <p:cNvSpPr txBox="1">
              <a:spLocks noChangeArrowheads="1"/>
            </p:cNvSpPr>
            <p:nvPr/>
          </p:nvSpPr>
          <p:spPr bwMode="auto">
            <a:xfrm>
              <a:off x="87313" y="6591300"/>
              <a:ext cx="2247900" cy="4000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Threshold bar</a:t>
              </a:r>
            </a:p>
          </p:txBody>
        </p:sp>
        <p:cxnSp>
          <p:nvCxnSpPr>
            <p:cNvPr id="31752" name="AutoShape 38"/>
            <p:cNvCxnSpPr>
              <a:cxnSpLocks noChangeShapeType="1"/>
              <a:stCxn id="31751" idx="3"/>
              <a:endCxn id="31750" idx="2"/>
            </p:cNvCxnSpPr>
            <p:nvPr/>
          </p:nvCxnSpPr>
          <p:spPr bwMode="auto">
            <a:xfrm>
              <a:off x="2335213" y="6791325"/>
              <a:ext cx="539750" cy="17463"/>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1753" name="Text Box 37"/>
            <p:cNvSpPr txBox="1">
              <a:spLocks noChangeArrowheads="1"/>
            </p:cNvSpPr>
            <p:nvPr/>
          </p:nvSpPr>
          <p:spPr bwMode="auto">
            <a:xfrm>
              <a:off x="15292388" y="5246688"/>
              <a:ext cx="2614612" cy="7080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Currently visualized channel (ChX)</a:t>
              </a:r>
            </a:p>
          </p:txBody>
        </p:sp>
        <p:cxnSp>
          <p:nvCxnSpPr>
            <p:cNvPr id="31754" name="AutoShape 38"/>
            <p:cNvCxnSpPr>
              <a:cxnSpLocks noChangeShapeType="1"/>
              <a:stCxn id="31753" idx="1"/>
              <a:endCxn id="31749" idx="6"/>
            </p:cNvCxnSpPr>
            <p:nvPr/>
          </p:nvCxnSpPr>
          <p:spPr bwMode="auto">
            <a:xfrm rot="10800000">
              <a:off x="13941425" y="5360988"/>
              <a:ext cx="1350963" cy="239712"/>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31755" name="Straight Connector 16"/>
            <p:cNvCxnSpPr>
              <a:cxnSpLocks noChangeShapeType="1"/>
            </p:cNvCxnSpPr>
            <p:nvPr/>
          </p:nvCxnSpPr>
          <p:spPr bwMode="auto">
            <a:xfrm>
              <a:off x="3079750" y="6802438"/>
              <a:ext cx="11833225" cy="0"/>
            </a:xfrm>
            <a:prstGeom prst="line">
              <a:avLst/>
            </a:prstGeom>
            <a:noFill/>
            <a:ln w="38100" algn="ctr">
              <a:solidFill>
                <a:srgbClr val="0000FF"/>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3175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19825" y="11582400"/>
            <a:ext cx="5181600"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rotWithShape="1">
          <a:blip r:embed="rId5"/>
          <a:srcRect l="19811" t="8842" r="22985" b="10012"/>
          <a:stretch/>
        </p:blipFill>
        <p:spPr>
          <a:xfrm>
            <a:off x="16751878" y="1371600"/>
            <a:ext cx="1245002" cy="1295400"/>
          </a:xfrm>
          <a:prstGeom prst="rect">
            <a:avLst/>
          </a:prstGeom>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4648200"/>
            <a:ext cx="18294350" cy="38100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defTabSz="1828800"/>
            <a:r>
              <a:rPr lang="en-US" sz="19900" b="1" dirty="0">
                <a:solidFill>
                  <a:srgbClr val="FF0000"/>
                </a:solidFill>
                <a:effectLst>
                  <a:outerShdw blurRad="38100" dist="38100" dir="2700000" algn="tl">
                    <a:srgbClr val="C0C0C0"/>
                  </a:outerShdw>
                </a:effectLst>
              </a:rPr>
              <a:t>XCOR</a:t>
            </a:r>
          </a:p>
          <a:p>
            <a:pPr defTabSz="1828800"/>
            <a:r>
              <a:rPr lang="en-US" sz="4400" b="1" dirty="0">
                <a:solidFill>
                  <a:srgbClr val="FF0000"/>
                </a:solidFill>
                <a:effectLst>
                  <a:outerShdw blurRad="38100" dist="38100" dir="2700000" algn="tl">
                    <a:srgbClr val="C0C0C0"/>
                  </a:outerShdw>
                </a:effectLst>
              </a:rPr>
              <a:t>(x-correlation &amp; auto-correlation)</a:t>
            </a:r>
            <a:endParaRPr lang="en-US" sz="199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386976249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XCOR</a:t>
            </a:r>
          </a:p>
        </p:txBody>
      </p:sp>
      <p:pic>
        <p:nvPicPr>
          <p:cNvPr id="32771" name="Picture 32" descr="C:\Users\Simon\Desktop\Untitl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3783013"/>
            <a:ext cx="8177213" cy="680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2" name="Text Box 26"/>
          <p:cNvSpPr txBox="1">
            <a:spLocks noChangeArrowheads="1"/>
          </p:cNvSpPr>
          <p:nvPr/>
        </p:nvSpPr>
        <p:spPr bwMode="auto">
          <a:xfrm>
            <a:off x="2133600" y="6350000"/>
            <a:ext cx="3124200" cy="7112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the labels to change the scales of axes.</a:t>
            </a:r>
          </a:p>
        </p:txBody>
      </p:sp>
      <p:cxnSp>
        <p:nvCxnSpPr>
          <p:cNvPr id="32773" name="AutoShape 29"/>
          <p:cNvCxnSpPr>
            <a:cxnSpLocks noChangeShapeType="1"/>
            <a:stCxn id="32772" idx="3"/>
            <a:endCxn id="32775" idx="2"/>
          </p:cNvCxnSpPr>
          <p:nvPr/>
        </p:nvCxnSpPr>
        <p:spPr bwMode="auto">
          <a:xfrm flipV="1">
            <a:off x="5257800" y="5630863"/>
            <a:ext cx="533400" cy="1074737"/>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32774" name="AutoShape 30"/>
          <p:cNvCxnSpPr>
            <a:cxnSpLocks noChangeShapeType="1"/>
            <a:stCxn id="32772" idx="3"/>
            <a:endCxn id="32776" idx="2"/>
          </p:cNvCxnSpPr>
          <p:nvPr/>
        </p:nvCxnSpPr>
        <p:spPr bwMode="auto">
          <a:xfrm>
            <a:off x="5257800" y="6705600"/>
            <a:ext cx="533400" cy="3581400"/>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2775" name="Oval 27"/>
          <p:cNvSpPr>
            <a:spLocks noChangeArrowheads="1"/>
          </p:cNvSpPr>
          <p:nvPr/>
        </p:nvSpPr>
        <p:spPr bwMode="auto">
          <a:xfrm>
            <a:off x="5791200" y="5451475"/>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32776" name="Oval 28"/>
          <p:cNvSpPr>
            <a:spLocks noChangeArrowheads="1"/>
          </p:cNvSpPr>
          <p:nvPr/>
        </p:nvSpPr>
        <p:spPr bwMode="auto">
          <a:xfrm>
            <a:off x="5791200" y="10107613"/>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32777" name="Text Box 26"/>
          <p:cNvSpPr txBox="1">
            <a:spLocks noChangeArrowheads="1"/>
          </p:cNvSpPr>
          <p:nvPr/>
        </p:nvSpPr>
        <p:spPr bwMode="auto">
          <a:xfrm>
            <a:off x="14630400" y="5275263"/>
            <a:ext cx="3124200" cy="1322387"/>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the labels to change the Reference/Subject neurons’ channel # and the neuron #.</a:t>
            </a:r>
          </a:p>
        </p:txBody>
      </p:sp>
      <p:cxnSp>
        <p:nvCxnSpPr>
          <p:cNvPr id="32778" name="AutoShape 29"/>
          <p:cNvCxnSpPr>
            <a:cxnSpLocks noChangeShapeType="1"/>
            <a:stCxn id="32777" idx="1"/>
          </p:cNvCxnSpPr>
          <p:nvPr/>
        </p:nvCxnSpPr>
        <p:spPr bwMode="auto">
          <a:xfrm rot="10800000">
            <a:off x="11277600" y="5451475"/>
            <a:ext cx="3352800" cy="484188"/>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2779" name="Text Box 113"/>
          <p:cNvSpPr txBox="1">
            <a:spLocks noChangeArrowheads="1"/>
          </p:cNvSpPr>
          <p:nvPr/>
        </p:nvSpPr>
        <p:spPr bwMode="auto">
          <a:xfrm>
            <a:off x="1905000" y="2489200"/>
            <a:ext cx="21590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Stop/Pause</a:t>
            </a:r>
          </a:p>
        </p:txBody>
      </p:sp>
      <p:cxnSp>
        <p:nvCxnSpPr>
          <p:cNvPr id="32780" name="AutoShape 114"/>
          <p:cNvCxnSpPr>
            <a:cxnSpLocks noChangeShapeType="1"/>
            <a:stCxn id="32779" idx="3"/>
          </p:cNvCxnSpPr>
          <p:nvPr/>
        </p:nvCxnSpPr>
        <p:spPr bwMode="auto">
          <a:xfrm>
            <a:off x="4064000" y="2692400"/>
            <a:ext cx="2547938" cy="1879600"/>
          </a:xfrm>
          <a:prstGeom prst="bentConnector2">
            <a:avLst/>
          </a:prstGeom>
          <a:noFill/>
          <a:ln w="38100">
            <a:solidFill>
              <a:srgbClr val="FFC000"/>
            </a:solidFill>
            <a:miter lim="800000"/>
            <a:headEnd/>
            <a:tailEnd type="triangle" w="med" len="med"/>
          </a:ln>
          <a:extLst>
            <a:ext uri="{909E8E84-426E-40DD-AFC4-6F175D3DCCD1}">
              <a14:hiddenFill xmlns:a14="http://schemas.microsoft.com/office/drawing/2010/main">
                <a:noFill/>
              </a14:hiddenFill>
            </a:ext>
          </a:extLst>
        </p:spPr>
      </p:cxnSp>
      <p:sp>
        <p:nvSpPr>
          <p:cNvPr id="32781" name="Text Box 116"/>
          <p:cNvSpPr txBox="1">
            <a:spLocks noChangeArrowheads="1"/>
          </p:cNvSpPr>
          <p:nvPr/>
        </p:nvSpPr>
        <p:spPr bwMode="auto">
          <a:xfrm>
            <a:off x="1905000" y="3009900"/>
            <a:ext cx="21590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Start</a:t>
            </a:r>
          </a:p>
        </p:txBody>
      </p:sp>
      <p:cxnSp>
        <p:nvCxnSpPr>
          <p:cNvPr id="32782" name="AutoShape 117"/>
          <p:cNvCxnSpPr>
            <a:cxnSpLocks noChangeShapeType="1"/>
            <a:stCxn id="32781" idx="3"/>
          </p:cNvCxnSpPr>
          <p:nvPr/>
        </p:nvCxnSpPr>
        <p:spPr bwMode="auto">
          <a:xfrm>
            <a:off x="4064000" y="3213100"/>
            <a:ext cx="2190750" cy="1333500"/>
          </a:xfrm>
          <a:prstGeom prst="bentConnector2">
            <a:avLst/>
          </a:prstGeom>
          <a:noFill/>
          <a:ln w="38100">
            <a:solidFill>
              <a:srgbClr val="00B050"/>
            </a:solidFill>
            <a:miter lim="800000"/>
            <a:headEnd/>
            <a:tailEnd type="triangle" w="med" len="med"/>
          </a:ln>
          <a:extLst>
            <a:ext uri="{909E8E84-426E-40DD-AFC4-6F175D3DCCD1}">
              <a14:hiddenFill xmlns:a14="http://schemas.microsoft.com/office/drawing/2010/main">
                <a:noFill/>
              </a14:hiddenFill>
            </a:ext>
          </a:extLst>
        </p:spPr>
      </p:cxnSp>
      <p:sp>
        <p:nvSpPr>
          <p:cNvPr id="32783" name="Text Box 119"/>
          <p:cNvSpPr txBox="1">
            <a:spLocks noChangeArrowheads="1"/>
          </p:cNvSpPr>
          <p:nvPr/>
        </p:nvSpPr>
        <p:spPr bwMode="auto">
          <a:xfrm>
            <a:off x="1905000" y="3505200"/>
            <a:ext cx="21590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Start afresh</a:t>
            </a:r>
          </a:p>
        </p:txBody>
      </p:sp>
      <p:cxnSp>
        <p:nvCxnSpPr>
          <p:cNvPr id="53" name="AutoShape 120"/>
          <p:cNvCxnSpPr>
            <a:cxnSpLocks noChangeShapeType="1"/>
            <a:stCxn id="32783" idx="3"/>
          </p:cNvCxnSpPr>
          <p:nvPr/>
        </p:nvCxnSpPr>
        <p:spPr bwMode="auto">
          <a:xfrm>
            <a:off x="4064000" y="3708400"/>
            <a:ext cx="1865313" cy="855663"/>
          </a:xfrm>
          <a:prstGeom prst="bentConnector2">
            <a:avLst/>
          </a:prstGeom>
          <a:noFill/>
          <a:ln w="38100">
            <a:solidFill>
              <a:schemeClr val="accent1">
                <a:lumMod val="75000"/>
              </a:schemeClr>
            </a:solidFill>
            <a:miter lim="800000"/>
            <a:headEnd/>
            <a:tailEnd type="triangle" w="med" len="med"/>
          </a:ln>
          <a:extLst/>
        </p:spPr>
      </p:cxn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3"/>
          <p:cNvSpPr>
            <a:spLocks noChangeArrowheads="1"/>
          </p:cNvSpPr>
          <p:nvPr/>
        </p:nvSpPr>
        <p:spPr bwMode="auto">
          <a:xfrm>
            <a:off x="0" y="0"/>
            <a:ext cx="18288000" cy="9144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XCOR – Under the Hood</a:t>
            </a:r>
          </a:p>
        </p:txBody>
      </p:sp>
      <p:sp>
        <p:nvSpPr>
          <p:cNvPr id="33795" name="Rectangle 218"/>
          <p:cNvSpPr>
            <a:spLocks noChangeArrowheads="1"/>
          </p:cNvSpPr>
          <p:nvPr/>
        </p:nvSpPr>
        <p:spPr bwMode="auto">
          <a:xfrm>
            <a:off x="777875" y="7239000"/>
            <a:ext cx="15833725" cy="526256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marL="342900" indent="-342900" algn="l">
              <a:buFontTx/>
              <a:buAutoNum type="arabicParenR"/>
            </a:pPr>
            <a:endParaRPr lang="en-US" sz="2400"/>
          </a:p>
          <a:p>
            <a:pPr marL="342900" indent="-342900" algn="l"/>
            <a:r>
              <a:rPr lang="en-US" sz="2400"/>
              <a:t>When the XCOR is started, by the user,  </a:t>
            </a:r>
          </a:p>
          <a:p>
            <a:pPr marL="342900" indent="-342900" algn="l"/>
            <a:endParaRPr lang="en-US" sz="2400"/>
          </a:p>
          <a:p>
            <a:pPr marL="342900" indent="-342900" algn="l">
              <a:buFontTx/>
              <a:buAutoNum type="arabicParenR"/>
            </a:pPr>
            <a:r>
              <a:rPr lang="en-US" sz="2400"/>
              <a:t>Detect any newly occurring spike from the “Reference” neuron. If detected,</a:t>
            </a:r>
          </a:p>
          <a:p>
            <a:pPr marL="342900" indent="-342900" algn="l">
              <a:buFontTx/>
              <a:buAutoNum type="arabicParenR"/>
            </a:pPr>
            <a:r>
              <a:rPr lang="en-US" sz="2400"/>
              <a:t>Wait for </a:t>
            </a:r>
            <a:r>
              <a:rPr lang="en-US" sz="2400" err="1"/>
              <a:t>m_PostSpikeTimeWnd</a:t>
            </a:r>
            <a:r>
              <a:rPr lang="en-US" sz="2400"/>
              <a:t>+ half Gaussian (the half size of the convolution kernel), and then </a:t>
            </a:r>
          </a:p>
          <a:p>
            <a:pPr marL="342900" indent="-342900" algn="l">
              <a:buFontTx/>
              <a:buAutoNum type="arabicParenR"/>
            </a:pPr>
            <a:r>
              <a:rPr lang="en-US" sz="2400"/>
              <a:t>Search for the spikes by the “Subject” neuron within the time window of from </a:t>
            </a:r>
            <a:r>
              <a:rPr lang="en-US" sz="1800"/>
              <a:t>–(</a:t>
            </a:r>
            <a:r>
              <a:rPr lang="en-US" sz="1800" err="1"/>
              <a:t>m_PreSpikeTimeWnd</a:t>
            </a:r>
            <a:r>
              <a:rPr lang="en-US" sz="1800"/>
              <a:t> + </a:t>
            </a:r>
            <a:r>
              <a:rPr lang="en-US" sz="1800" err="1"/>
              <a:t>m_HalfKernel_ms</a:t>
            </a:r>
            <a:r>
              <a:rPr lang="en-US" sz="1800"/>
              <a:t>)</a:t>
            </a:r>
            <a:r>
              <a:rPr lang="en-US" sz="2400"/>
              <a:t> to </a:t>
            </a:r>
            <a:r>
              <a:rPr lang="en-US" sz="1800"/>
              <a:t>(</a:t>
            </a:r>
            <a:r>
              <a:rPr lang="en-US" sz="1800" err="1"/>
              <a:t>m_PostSpikeTimeWnd</a:t>
            </a:r>
            <a:r>
              <a:rPr lang="en-US" sz="1800"/>
              <a:t>+ </a:t>
            </a:r>
            <a:r>
              <a:rPr lang="en-US" sz="1800" err="1"/>
              <a:t>m_HalfKernel_ms</a:t>
            </a:r>
            <a:r>
              <a:rPr lang="en-US" sz="1800"/>
              <a:t>)</a:t>
            </a:r>
            <a:r>
              <a:rPr lang="en-US" sz="2400"/>
              <a:t> centered at the time of the Reference spike.</a:t>
            </a:r>
          </a:p>
          <a:p>
            <a:pPr marL="342900" indent="-342900" algn="l">
              <a:buFontTx/>
              <a:buAutoNum type="arabicParenR"/>
            </a:pPr>
            <a:r>
              <a:rPr lang="en-US" sz="2400"/>
              <a:t>Using a temporary array, calculate the one-time X-Correlation between the Reference spike and the Subject spike within the time window of the X-Correlation: </a:t>
            </a:r>
            <a:r>
              <a:rPr lang="en-US" sz="2400" err="1"/>
              <a:t>m_TmpXCOR</a:t>
            </a:r>
            <a:r>
              <a:rPr lang="en-US" sz="2400"/>
              <a:t>[</a:t>
            </a:r>
            <a:r>
              <a:rPr lang="en-US" sz="2400" err="1"/>
              <a:t>xcorIdx</a:t>
            </a:r>
            <a:r>
              <a:rPr lang="en-US" sz="2400"/>
              <a:t>];</a:t>
            </a:r>
          </a:p>
          <a:p>
            <a:pPr marL="342900" indent="-342900" algn="l">
              <a:buFontTx/>
              <a:buAutoNum type="arabicParenR"/>
            </a:pPr>
            <a:r>
              <a:rPr lang="en-US" sz="2400"/>
              <a:t>Add this one-time X-correlation array to the “accumulated” X-Correlation array using a weighting process. For example, if this is the 10</a:t>
            </a:r>
            <a:r>
              <a:rPr lang="en-US" sz="2400" baseline="30000"/>
              <a:t>th</a:t>
            </a:r>
            <a:r>
              <a:rPr lang="en-US" sz="2400"/>
              <a:t> spike of the Reference </a:t>
            </a:r>
            <a:r>
              <a:rPr lang="en-US" sz="2400" err="1"/>
              <a:t>Nn</a:t>
            </a:r>
            <a:r>
              <a:rPr lang="en-US" sz="2400"/>
              <a:t>, then multiply 0.9 to the existing X-correlation curve; and the new signal’s contribution would 0.1 (1- 0.9 = 0.1). </a:t>
            </a:r>
            <a:r>
              <a:rPr lang="en-US" sz="2400" err="1"/>
              <a:t>m_XCOR</a:t>
            </a:r>
            <a:r>
              <a:rPr lang="en-US" sz="2400"/>
              <a:t>[</a:t>
            </a:r>
            <a:r>
              <a:rPr lang="en-US" sz="2400" err="1"/>
              <a:t>xcorIdx</a:t>
            </a:r>
            <a:r>
              <a:rPr lang="en-US" sz="2400"/>
              <a:t>]=0.9*</a:t>
            </a:r>
            <a:r>
              <a:rPr lang="en-US" sz="2400" err="1"/>
              <a:t>m_XCOR</a:t>
            </a:r>
            <a:r>
              <a:rPr lang="en-US" sz="2400"/>
              <a:t>[</a:t>
            </a:r>
            <a:r>
              <a:rPr lang="en-US" sz="2400" err="1"/>
              <a:t>xcorIdx</a:t>
            </a:r>
            <a:r>
              <a:rPr lang="en-US" sz="2400"/>
              <a:t>]+0.1*</a:t>
            </a:r>
            <a:r>
              <a:rPr lang="en-US" sz="2400" err="1"/>
              <a:t>m_TmpXCOR</a:t>
            </a:r>
            <a:r>
              <a:rPr lang="en-US" sz="2400"/>
              <a:t>[</a:t>
            </a:r>
            <a:r>
              <a:rPr lang="en-US" sz="2400" err="1"/>
              <a:t>xcorIdx</a:t>
            </a:r>
            <a:r>
              <a:rPr lang="en-US" sz="2400"/>
              <a:t>];</a:t>
            </a:r>
          </a:p>
          <a:p>
            <a:pPr marL="342900" indent="-342900" algn="l">
              <a:buFontTx/>
              <a:buAutoNum type="arabicParenR"/>
            </a:pPr>
            <a:r>
              <a:rPr lang="en-US" sz="2400"/>
              <a:t>Go to (1).</a:t>
            </a:r>
          </a:p>
        </p:txBody>
      </p:sp>
      <p:grpSp>
        <p:nvGrpSpPr>
          <p:cNvPr id="33796" name="Group 196"/>
          <p:cNvGrpSpPr>
            <a:grpSpLocks noChangeAspect="1"/>
          </p:cNvGrpSpPr>
          <p:nvPr/>
        </p:nvGrpSpPr>
        <p:grpSpPr bwMode="auto">
          <a:xfrm>
            <a:off x="1187450" y="1938338"/>
            <a:ext cx="14846300" cy="4559300"/>
            <a:chOff x="228600" y="3200400"/>
            <a:chExt cx="8686800" cy="2667678"/>
          </a:xfrm>
        </p:grpSpPr>
        <p:cxnSp>
          <p:nvCxnSpPr>
            <p:cNvPr id="198" name="Straight Connector 197"/>
            <p:cNvCxnSpPr/>
            <p:nvPr/>
          </p:nvCxnSpPr>
          <p:spPr>
            <a:xfrm>
              <a:off x="1066441" y="3200400"/>
              <a:ext cx="0" cy="1600421"/>
            </a:xfrm>
            <a:prstGeom prst="line">
              <a:avLst/>
            </a:prstGeom>
            <a:ln w="38100">
              <a:solidFill>
                <a:srgbClr val="0000FF"/>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99" name="Straight Connector 198"/>
            <p:cNvCxnSpPr/>
            <p:nvPr/>
          </p:nvCxnSpPr>
          <p:spPr>
            <a:xfrm>
              <a:off x="1066441" y="4648488"/>
              <a:ext cx="3505559" cy="0"/>
            </a:xfrm>
            <a:prstGeom prst="line">
              <a:avLst/>
            </a:prstGeom>
            <a:ln w="28575">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200" name="Straight Connector 199"/>
            <p:cNvCxnSpPr/>
            <p:nvPr/>
          </p:nvCxnSpPr>
          <p:spPr>
            <a:xfrm>
              <a:off x="4572000" y="4496156"/>
              <a:ext cx="0" cy="3046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a:xfrm>
              <a:off x="4572000" y="4648488"/>
              <a:ext cx="3505559" cy="0"/>
            </a:xfrm>
            <a:prstGeom prst="line">
              <a:avLst/>
            </a:prstGeom>
            <a:ln w="28575">
              <a:solidFill>
                <a:srgbClr val="0000FF"/>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a:xfrm>
              <a:off x="8077559" y="4496156"/>
              <a:ext cx="0" cy="30466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a:xfrm>
              <a:off x="457102" y="4648488"/>
              <a:ext cx="60933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a:xfrm>
              <a:off x="457102" y="4496156"/>
              <a:ext cx="0" cy="304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5" name="Straight Connector 204"/>
            <p:cNvCxnSpPr/>
            <p:nvPr/>
          </p:nvCxnSpPr>
          <p:spPr>
            <a:xfrm>
              <a:off x="8077559" y="4648488"/>
              <a:ext cx="609339"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a:off x="8686898" y="4499871"/>
              <a:ext cx="0" cy="30466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07" name="Freeform 206"/>
            <p:cNvSpPr/>
            <p:nvPr/>
          </p:nvSpPr>
          <p:spPr>
            <a:xfrm>
              <a:off x="457102" y="4199850"/>
              <a:ext cx="609339" cy="429132"/>
            </a:xfrm>
            <a:custGeom>
              <a:avLst/>
              <a:gdLst>
                <a:gd name="connsiteX0" fmla="*/ 0 w 1459831"/>
                <a:gd name="connsiteY0" fmla="*/ 27285 h 1719727"/>
                <a:gd name="connsiteX1" fmla="*/ 385010 w 1459831"/>
                <a:gd name="connsiteY1" fmla="*/ 171664 h 1719727"/>
                <a:gd name="connsiteX2" fmla="*/ 986589 w 1459831"/>
                <a:gd name="connsiteY2" fmla="*/ 1326696 h 1719727"/>
                <a:gd name="connsiteX3" fmla="*/ 1459831 w 1459831"/>
                <a:gd name="connsiteY3" fmla="*/ 1719727 h 1719727"/>
                <a:gd name="connsiteX0" fmla="*/ 0 w 1459831"/>
                <a:gd name="connsiteY0" fmla="*/ 0 h 1692442"/>
                <a:gd name="connsiteX1" fmla="*/ 986589 w 1459831"/>
                <a:gd name="connsiteY1" fmla="*/ 1299411 h 1692442"/>
                <a:gd name="connsiteX2" fmla="*/ 1459831 w 1459831"/>
                <a:gd name="connsiteY2"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Lst>
              <a:ahLst/>
              <a:cxnLst>
                <a:cxn ang="0">
                  <a:pos x="connsiteX0" y="connsiteY0"/>
                </a:cxn>
                <a:cxn ang="0">
                  <a:pos x="connsiteX1" y="connsiteY1"/>
                </a:cxn>
              </a:cxnLst>
              <a:rect l="l" t="t" r="r" b="b"/>
              <a:pathLst>
                <a:path w="1459831" h="1692442">
                  <a:moveTo>
                    <a:pt x="0" y="0"/>
                  </a:moveTo>
                  <a:cubicBezTo>
                    <a:pt x="494631" y="2673"/>
                    <a:pt x="708526" y="1689768"/>
                    <a:pt x="1459831" y="1692442"/>
                  </a:cubicBez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sz="2000"/>
            </a:p>
          </p:txBody>
        </p:sp>
        <p:sp>
          <p:nvSpPr>
            <p:cNvPr id="208" name="Freeform 207"/>
            <p:cNvSpPr/>
            <p:nvPr/>
          </p:nvSpPr>
          <p:spPr>
            <a:xfrm flipH="1">
              <a:off x="8077559" y="4195206"/>
              <a:ext cx="609339" cy="429132"/>
            </a:xfrm>
            <a:custGeom>
              <a:avLst/>
              <a:gdLst>
                <a:gd name="connsiteX0" fmla="*/ 0 w 1459831"/>
                <a:gd name="connsiteY0" fmla="*/ 27285 h 1719727"/>
                <a:gd name="connsiteX1" fmla="*/ 385010 w 1459831"/>
                <a:gd name="connsiteY1" fmla="*/ 171664 h 1719727"/>
                <a:gd name="connsiteX2" fmla="*/ 986589 w 1459831"/>
                <a:gd name="connsiteY2" fmla="*/ 1326696 h 1719727"/>
                <a:gd name="connsiteX3" fmla="*/ 1459831 w 1459831"/>
                <a:gd name="connsiteY3" fmla="*/ 1719727 h 1719727"/>
                <a:gd name="connsiteX0" fmla="*/ 0 w 1459831"/>
                <a:gd name="connsiteY0" fmla="*/ 0 h 1692442"/>
                <a:gd name="connsiteX1" fmla="*/ 986589 w 1459831"/>
                <a:gd name="connsiteY1" fmla="*/ 1299411 h 1692442"/>
                <a:gd name="connsiteX2" fmla="*/ 1459831 w 1459831"/>
                <a:gd name="connsiteY2"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Lst>
              <a:ahLst/>
              <a:cxnLst>
                <a:cxn ang="0">
                  <a:pos x="connsiteX0" y="connsiteY0"/>
                </a:cxn>
                <a:cxn ang="0">
                  <a:pos x="connsiteX1" y="connsiteY1"/>
                </a:cxn>
              </a:cxnLst>
              <a:rect l="l" t="t" r="r" b="b"/>
              <a:pathLst>
                <a:path w="1459831" h="1692442">
                  <a:moveTo>
                    <a:pt x="0" y="0"/>
                  </a:moveTo>
                  <a:cubicBezTo>
                    <a:pt x="494631" y="2673"/>
                    <a:pt x="708526" y="1689768"/>
                    <a:pt x="1459831" y="1692442"/>
                  </a:cubicBez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sz="2000"/>
            </a:p>
          </p:txBody>
        </p:sp>
        <p:sp>
          <p:nvSpPr>
            <p:cNvPr id="33808" name="TextBox 208"/>
            <p:cNvSpPr txBox="1">
              <a:spLocks noChangeArrowheads="1"/>
            </p:cNvSpPr>
            <p:nvPr/>
          </p:nvSpPr>
          <p:spPr bwMode="auto">
            <a:xfrm>
              <a:off x="762000" y="4800601"/>
              <a:ext cx="609600" cy="1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r>
                <a:rPr lang="en-US" sz="1100"/>
                <a:t>m_dMinX</a:t>
              </a:r>
            </a:p>
          </p:txBody>
        </p:sp>
        <p:sp>
          <p:nvSpPr>
            <p:cNvPr id="33809" name="TextBox 209"/>
            <p:cNvSpPr txBox="1">
              <a:spLocks noChangeArrowheads="1"/>
            </p:cNvSpPr>
            <p:nvPr/>
          </p:nvSpPr>
          <p:spPr bwMode="auto">
            <a:xfrm>
              <a:off x="7772400" y="4800601"/>
              <a:ext cx="609600" cy="1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r>
                <a:rPr lang="en-US" sz="1100"/>
                <a:t>m_dMaxX</a:t>
              </a:r>
            </a:p>
          </p:txBody>
        </p:sp>
        <p:sp>
          <p:nvSpPr>
            <p:cNvPr id="33810" name="TextBox 210"/>
            <p:cNvSpPr txBox="1">
              <a:spLocks noChangeArrowheads="1"/>
            </p:cNvSpPr>
            <p:nvPr/>
          </p:nvSpPr>
          <p:spPr bwMode="auto">
            <a:xfrm>
              <a:off x="4114800" y="4804611"/>
              <a:ext cx="914400" cy="252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r>
                <a:rPr lang="en-US" sz="1100"/>
                <a:t>0</a:t>
              </a:r>
            </a:p>
            <a:p>
              <a:pPr eaLnBrk="1" hangingPunct="1"/>
              <a:r>
                <a:rPr lang="en-US" sz="1100"/>
                <a:t>Reference spike</a:t>
              </a:r>
            </a:p>
          </p:txBody>
        </p:sp>
        <p:sp>
          <p:nvSpPr>
            <p:cNvPr id="33811" name="TextBox 211"/>
            <p:cNvSpPr txBox="1">
              <a:spLocks noChangeArrowheads="1"/>
            </p:cNvSpPr>
            <p:nvPr/>
          </p:nvSpPr>
          <p:spPr bwMode="auto">
            <a:xfrm>
              <a:off x="228600" y="5638801"/>
              <a:ext cx="1066800" cy="1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r>
                <a:rPr lang="en-US" sz="1100"/>
                <a:t>m_HalfKernel_ms</a:t>
              </a:r>
            </a:p>
          </p:txBody>
        </p:sp>
        <p:grpSp>
          <p:nvGrpSpPr>
            <p:cNvPr id="33812" name="Group 27"/>
            <p:cNvGrpSpPr>
              <a:grpSpLocks/>
            </p:cNvGrpSpPr>
            <p:nvPr/>
          </p:nvGrpSpPr>
          <p:grpSpPr bwMode="auto">
            <a:xfrm>
              <a:off x="3200400" y="4200022"/>
              <a:ext cx="1219200" cy="429127"/>
              <a:chOff x="5562600" y="2438400"/>
              <a:chExt cx="1219200" cy="429127"/>
            </a:xfrm>
          </p:grpSpPr>
          <p:sp>
            <p:nvSpPr>
              <p:cNvPr id="223" name="Freeform 222"/>
              <p:cNvSpPr/>
              <p:nvPr/>
            </p:nvSpPr>
            <p:spPr>
              <a:xfrm flipH="1">
                <a:off x="5562258" y="2438229"/>
                <a:ext cx="610268" cy="429132"/>
              </a:xfrm>
              <a:custGeom>
                <a:avLst/>
                <a:gdLst>
                  <a:gd name="connsiteX0" fmla="*/ 0 w 1459831"/>
                  <a:gd name="connsiteY0" fmla="*/ 27285 h 1719727"/>
                  <a:gd name="connsiteX1" fmla="*/ 385010 w 1459831"/>
                  <a:gd name="connsiteY1" fmla="*/ 171664 h 1719727"/>
                  <a:gd name="connsiteX2" fmla="*/ 986589 w 1459831"/>
                  <a:gd name="connsiteY2" fmla="*/ 1326696 h 1719727"/>
                  <a:gd name="connsiteX3" fmla="*/ 1459831 w 1459831"/>
                  <a:gd name="connsiteY3" fmla="*/ 1719727 h 1719727"/>
                  <a:gd name="connsiteX0" fmla="*/ 0 w 1459831"/>
                  <a:gd name="connsiteY0" fmla="*/ 0 h 1692442"/>
                  <a:gd name="connsiteX1" fmla="*/ 986589 w 1459831"/>
                  <a:gd name="connsiteY1" fmla="*/ 1299411 h 1692442"/>
                  <a:gd name="connsiteX2" fmla="*/ 1459831 w 1459831"/>
                  <a:gd name="connsiteY2"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Lst>
                <a:ahLst/>
                <a:cxnLst>
                  <a:cxn ang="0">
                    <a:pos x="connsiteX0" y="connsiteY0"/>
                  </a:cxn>
                  <a:cxn ang="0">
                    <a:pos x="connsiteX1" y="connsiteY1"/>
                  </a:cxn>
                </a:cxnLst>
                <a:rect l="l" t="t" r="r" b="b"/>
                <a:pathLst>
                  <a:path w="1459831" h="1692442">
                    <a:moveTo>
                      <a:pt x="0" y="0"/>
                    </a:moveTo>
                    <a:cubicBezTo>
                      <a:pt x="494631" y="2673"/>
                      <a:pt x="708526" y="1689768"/>
                      <a:pt x="1459831" y="1692442"/>
                    </a:cubicBez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sz="2000"/>
              </a:p>
            </p:txBody>
          </p:sp>
          <p:sp>
            <p:nvSpPr>
              <p:cNvPr id="224" name="Freeform 223"/>
              <p:cNvSpPr/>
              <p:nvPr/>
            </p:nvSpPr>
            <p:spPr>
              <a:xfrm>
                <a:off x="6172526" y="2438229"/>
                <a:ext cx="609339" cy="429132"/>
              </a:xfrm>
              <a:custGeom>
                <a:avLst/>
                <a:gdLst>
                  <a:gd name="connsiteX0" fmla="*/ 0 w 1459831"/>
                  <a:gd name="connsiteY0" fmla="*/ 27285 h 1719727"/>
                  <a:gd name="connsiteX1" fmla="*/ 385010 w 1459831"/>
                  <a:gd name="connsiteY1" fmla="*/ 171664 h 1719727"/>
                  <a:gd name="connsiteX2" fmla="*/ 986589 w 1459831"/>
                  <a:gd name="connsiteY2" fmla="*/ 1326696 h 1719727"/>
                  <a:gd name="connsiteX3" fmla="*/ 1459831 w 1459831"/>
                  <a:gd name="connsiteY3" fmla="*/ 1719727 h 1719727"/>
                  <a:gd name="connsiteX0" fmla="*/ 0 w 1459831"/>
                  <a:gd name="connsiteY0" fmla="*/ 0 h 1692442"/>
                  <a:gd name="connsiteX1" fmla="*/ 986589 w 1459831"/>
                  <a:gd name="connsiteY1" fmla="*/ 1299411 h 1692442"/>
                  <a:gd name="connsiteX2" fmla="*/ 1459831 w 1459831"/>
                  <a:gd name="connsiteY2"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 name="connsiteX0" fmla="*/ 0 w 1459831"/>
                  <a:gd name="connsiteY0" fmla="*/ 0 h 1692442"/>
                  <a:gd name="connsiteX1" fmla="*/ 1459831 w 1459831"/>
                  <a:gd name="connsiteY1" fmla="*/ 1692442 h 1692442"/>
                </a:gdLst>
                <a:ahLst/>
                <a:cxnLst>
                  <a:cxn ang="0">
                    <a:pos x="connsiteX0" y="connsiteY0"/>
                  </a:cxn>
                  <a:cxn ang="0">
                    <a:pos x="connsiteX1" y="connsiteY1"/>
                  </a:cxn>
                </a:cxnLst>
                <a:rect l="l" t="t" r="r" b="b"/>
                <a:pathLst>
                  <a:path w="1459831" h="1692442">
                    <a:moveTo>
                      <a:pt x="0" y="0"/>
                    </a:moveTo>
                    <a:cubicBezTo>
                      <a:pt x="494631" y="2673"/>
                      <a:pt x="708526" y="1689768"/>
                      <a:pt x="1459831" y="1692442"/>
                    </a:cubicBezTo>
                  </a:path>
                </a:pathLst>
              </a:custGeom>
              <a:ln>
                <a:solidFill>
                  <a:srgbClr val="FF0000"/>
                </a:solidFill>
              </a:ln>
            </p:spPr>
            <p:style>
              <a:lnRef idx="1">
                <a:schemeClr val="accent1"/>
              </a:lnRef>
              <a:fillRef idx="0">
                <a:schemeClr val="accent1"/>
              </a:fillRef>
              <a:effectRef idx="0">
                <a:schemeClr val="accent1"/>
              </a:effectRef>
              <a:fontRef idx="minor">
                <a:schemeClr val="tx1"/>
              </a:fontRef>
            </p:style>
            <p:txBody>
              <a:bodyPr anchor="ctr"/>
              <a:lstStyle/>
              <a:p>
                <a:pPr>
                  <a:defRPr/>
                </a:pPr>
                <a:endParaRPr lang="en-US" sz="2000"/>
              </a:p>
            </p:txBody>
          </p:sp>
        </p:grpSp>
        <p:cxnSp>
          <p:nvCxnSpPr>
            <p:cNvPr id="214" name="Straight Connector 213"/>
            <p:cNvCxnSpPr/>
            <p:nvPr/>
          </p:nvCxnSpPr>
          <p:spPr>
            <a:xfrm>
              <a:off x="3810326" y="3912833"/>
              <a:ext cx="0" cy="152333"/>
            </a:xfrm>
            <a:prstGeom prst="line">
              <a:avLst/>
            </a:prstGeom>
          </p:spPr>
          <p:style>
            <a:lnRef idx="1">
              <a:schemeClr val="accent1"/>
            </a:lnRef>
            <a:fillRef idx="0">
              <a:schemeClr val="accent1"/>
            </a:fillRef>
            <a:effectRef idx="0">
              <a:schemeClr val="accent1"/>
            </a:effectRef>
            <a:fontRef idx="minor">
              <a:schemeClr val="tx1"/>
            </a:fontRef>
          </p:style>
        </p:cxnSp>
        <p:sp>
          <p:nvSpPr>
            <p:cNvPr id="33814" name="TextBox 214"/>
            <p:cNvSpPr txBox="1">
              <a:spLocks noChangeArrowheads="1"/>
            </p:cNvSpPr>
            <p:nvPr/>
          </p:nvSpPr>
          <p:spPr bwMode="auto">
            <a:xfrm>
              <a:off x="3429000" y="3740592"/>
              <a:ext cx="762000" cy="1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r>
                <a:rPr lang="en-US" sz="1100"/>
                <a:t>Subject spike</a:t>
              </a:r>
            </a:p>
          </p:txBody>
        </p:sp>
        <p:sp>
          <p:nvSpPr>
            <p:cNvPr id="33815" name="TextBox 12"/>
            <p:cNvSpPr txBox="1">
              <a:spLocks noChangeArrowheads="1"/>
            </p:cNvSpPr>
            <p:nvPr/>
          </p:nvSpPr>
          <p:spPr bwMode="auto">
            <a:xfrm>
              <a:off x="5669280" y="5715000"/>
              <a:ext cx="1295400" cy="1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r>
                <a:rPr lang="en-US" sz="1100"/>
                <a:t>m_PostSpikeTimeWnd</a:t>
              </a:r>
            </a:p>
          </p:txBody>
        </p:sp>
        <p:sp>
          <p:nvSpPr>
            <p:cNvPr id="33816" name="Right Brace 308"/>
            <p:cNvSpPr>
              <a:spLocks/>
            </p:cNvSpPr>
            <p:nvPr/>
          </p:nvSpPr>
          <p:spPr bwMode="auto">
            <a:xfrm rot="5400000">
              <a:off x="2679224" y="3758406"/>
              <a:ext cx="296863" cy="3448053"/>
            </a:xfrm>
            <a:prstGeom prst="rightBrace">
              <a:avLst>
                <a:gd name="adj1" fmla="val 7851"/>
                <a:gd name="adj2" fmla="val 4984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anchor="ctr"/>
            <a:lstStyle/>
            <a:p>
              <a:endParaRPr lang="en-US" sz="2000"/>
            </a:p>
          </p:txBody>
        </p:sp>
        <p:sp>
          <p:nvSpPr>
            <p:cNvPr id="33817" name="TextBox 309"/>
            <p:cNvSpPr txBox="1">
              <a:spLocks noChangeArrowheads="1"/>
            </p:cNvSpPr>
            <p:nvPr/>
          </p:nvSpPr>
          <p:spPr bwMode="auto">
            <a:xfrm>
              <a:off x="2133600" y="5638801"/>
              <a:ext cx="1295400" cy="1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r>
                <a:rPr lang="en-US" sz="1100"/>
                <a:t>m_PreSpikeTimeWnd</a:t>
              </a:r>
            </a:p>
          </p:txBody>
        </p:sp>
        <p:sp>
          <p:nvSpPr>
            <p:cNvPr id="33818" name="Right Brace 308"/>
            <p:cNvSpPr>
              <a:spLocks/>
            </p:cNvSpPr>
            <p:nvPr/>
          </p:nvSpPr>
          <p:spPr bwMode="auto">
            <a:xfrm rot="5400000">
              <a:off x="6162835" y="3758405"/>
              <a:ext cx="296863" cy="3448053"/>
            </a:xfrm>
            <a:prstGeom prst="rightBrace">
              <a:avLst>
                <a:gd name="adj1" fmla="val 7851"/>
                <a:gd name="adj2" fmla="val 4984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anchor="ctr"/>
            <a:lstStyle/>
            <a:p>
              <a:endParaRPr lang="en-US" sz="2000"/>
            </a:p>
          </p:txBody>
        </p:sp>
        <p:sp>
          <p:nvSpPr>
            <p:cNvPr id="33819" name="Right Brace 308"/>
            <p:cNvSpPr>
              <a:spLocks/>
            </p:cNvSpPr>
            <p:nvPr/>
          </p:nvSpPr>
          <p:spPr bwMode="auto">
            <a:xfrm rot="5400000">
              <a:off x="613568" y="5177632"/>
              <a:ext cx="296863" cy="609600"/>
            </a:xfrm>
            <a:prstGeom prst="rightBrace">
              <a:avLst>
                <a:gd name="adj1" fmla="val 7862"/>
                <a:gd name="adj2" fmla="val 4984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anchor="ctr"/>
            <a:lstStyle/>
            <a:p>
              <a:endParaRPr lang="en-US" sz="2000"/>
            </a:p>
          </p:txBody>
        </p:sp>
        <p:sp>
          <p:nvSpPr>
            <p:cNvPr id="33820" name="TextBox 220"/>
            <p:cNvSpPr txBox="1">
              <a:spLocks noChangeArrowheads="1"/>
            </p:cNvSpPr>
            <p:nvPr/>
          </p:nvSpPr>
          <p:spPr bwMode="auto">
            <a:xfrm>
              <a:off x="7848600" y="5638801"/>
              <a:ext cx="1066800" cy="153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r>
                <a:rPr lang="en-US" sz="1100"/>
                <a:t>m_HalfKernel_ms</a:t>
              </a:r>
            </a:p>
          </p:txBody>
        </p:sp>
        <p:sp>
          <p:nvSpPr>
            <p:cNvPr id="33821" name="Right Brace 308"/>
            <p:cNvSpPr>
              <a:spLocks/>
            </p:cNvSpPr>
            <p:nvPr/>
          </p:nvSpPr>
          <p:spPr bwMode="auto">
            <a:xfrm rot="5400000">
              <a:off x="8233568" y="5177632"/>
              <a:ext cx="296863" cy="609600"/>
            </a:xfrm>
            <a:prstGeom prst="rightBrace">
              <a:avLst>
                <a:gd name="adj1" fmla="val 7862"/>
                <a:gd name="adj2" fmla="val 49847"/>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vert="eaVert" anchor="ctr"/>
            <a:lstStyle/>
            <a:p>
              <a:endParaRPr lang="en-US" sz="2000"/>
            </a:p>
          </p:txBody>
        </p:sp>
      </p:gr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txBox="1">
            <a:spLocks noChangeArrowheads="1"/>
          </p:cNvSpPr>
          <p:nvPr/>
        </p:nvSpPr>
        <p:spPr bwMode="auto">
          <a:xfrm>
            <a:off x="0" y="3352800"/>
            <a:ext cx="18288000" cy="66294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pPr>
            <a:r>
              <a:rPr lang="en-US" sz="19900" b="1" dirty="0">
                <a:solidFill>
                  <a:srgbClr val="FF0000"/>
                </a:solidFill>
                <a:effectLst>
                  <a:outerShdw blurRad="38100" dist="38100" dir="2700000" algn="tl">
                    <a:srgbClr val="C0C0C0"/>
                  </a:outerShdw>
                </a:effectLst>
              </a:rPr>
              <a:t>Software Zapper</a:t>
            </a:r>
          </a:p>
        </p:txBody>
      </p:sp>
    </p:spTree>
    <p:extLst>
      <p:ext uri="{BB962C8B-B14F-4D97-AF65-F5344CB8AC3E}">
        <p14:creationId xmlns:p14="http://schemas.microsoft.com/office/powerpoint/2010/main" val="2189244929"/>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dirty="0">
                <a:solidFill>
                  <a:srgbClr val="FF0000"/>
                </a:solidFill>
                <a:effectLst>
                  <a:outerShdw blurRad="38100" dist="38100" dir="2700000" algn="tl">
                    <a:srgbClr val="C0C0C0"/>
                  </a:outerShdw>
                </a:effectLst>
              </a:rPr>
              <a:t>Software Zapper  (Currently unfinished, not being used)</a:t>
            </a:r>
          </a:p>
        </p:txBody>
      </p:sp>
      <p:sp>
        <p:nvSpPr>
          <p:cNvPr id="68611" name="Rectangle 4"/>
          <p:cNvSpPr>
            <a:spLocks noChangeArrowheads="1"/>
          </p:cNvSpPr>
          <p:nvPr/>
        </p:nvSpPr>
        <p:spPr bwMode="auto">
          <a:xfrm>
            <a:off x="304800" y="1295400"/>
            <a:ext cx="158496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342900" indent="-342900" algn="l">
              <a:lnSpc>
                <a:spcPct val="150000"/>
              </a:lnSpc>
              <a:buFont typeface="Arial" pitchFamily="34" charset="0"/>
              <a:buChar char="•"/>
            </a:pPr>
            <a:r>
              <a:rPr lang="en-US" sz="2400" b="1" dirty="0">
                <a:solidFill>
                  <a:srgbClr val="0033CC"/>
                </a:solidFill>
              </a:rPr>
              <a:t>The zapper was designed to zap stimulation artifacts on ONLY ONE recording channel.</a:t>
            </a:r>
          </a:p>
          <a:p>
            <a:pPr marL="342900" indent="-342900" algn="l">
              <a:lnSpc>
                <a:spcPct val="150000"/>
              </a:lnSpc>
              <a:buFont typeface="Arial" pitchFamily="34" charset="0"/>
              <a:buChar char="•"/>
            </a:pPr>
            <a:r>
              <a:rPr lang="en-US" sz="2400" b="1" dirty="0">
                <a:solidFill>
                  <a:srgbClr val="0033CC"/>
                </a:solidFill>
              </a:rPr>
              <a:t>The engine of the zapper (Zapper.cpp) is in DAS_sv.</a:t>
            </a:r>
          </a:p>
          <a:p>
            <a:pPr marL="342900" indent="-342900" algn="l">
              <a:lnSpc>
                <a:spcPct val="150000"/>
              </a:lnSpc>
              <a:buFont typeface="Arial" pitchFamily="34" charset="0"/>
              <a:buChar char="•"/>
            </a:pPr>
            <a:r>
              <a:rPr lang="en-US" sz="2400" b="1" dirty="0">
                <a:solidFill>
                  <a:srgbClr val="0033CC"/>
                </a:solidFill>
              </a:rPr>
              <a:t>ANTS can initiate and control the zapper. </a:t>
            </a:r>
          </a:p>
          <a:p>
            <a:pPr marL="457200" indent="-457200" algn="l">
              <a:lnSpc>
                <a:spcPct val="150000"/>
              </a:lnSpc>
              <a:buFont typeface="Arial" pitchFamily="34" charset="0"/>
              <a:buChar char="•"/>
            </a:pPr>
            <a:endParaRPr lang="en-US" sz="2400" b="1" dirty="0">
              <a:solidFill>
                <a:srgbClr val="0033CC"/>
              </a:solidFill>
            </a:endParaRPr>
          </a:p>
          <a:p>
            <a:pPr marL="342900" indent="-342900" algn="l">
              <a:lnSpc>
                <a:spcPct val="150000"/>
              </a:lnSpc>
              <a:buFont typeface="Arial" pitchFamily="34" charset="0"/>
              <a:buChar char="•"/>
            </a:pPr>
            <a:endParaRPr lang="en-US" sz="2400" b="1" dirty="0">
              <a:solidFill>
                <a:srgbClr val="0033CC"/>
              </a:solidFill>
            </a:endParaRPr>
          </a:p>
        </p:txBody>
      </p:sp>
    </p:spTree>
    <p:extLst>
      <p:ext uri="{BB962C8B-B14F-4D97-AF65-F5344CB8AC3E}">
        <p14:creationId xmlns:p14="http://schemas.microsoft.com/office/powerpoint/2010/main" val="258993572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3429000"/>
            <a:ext cx="18288000" cy="67056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pPr>
            <a:r>
              <a:rPr lang="en-US" sz="19900" b="1" dirty="0">
                <a:solidFill>
                  <a:srgbClr val="FF0000"/>
                </a:solidFill>
                <a:effectLst>
                  <a:outerShdw blurRad="38100" dist="38100" dir="2700000" algn="tl">
                    <a:srgbClr val="C0C0C0"/>
                  </a:outerShdw>
                </a:effectLst>
              </a:rPr>
              <a:t>Shared Memories</a:t>
            </a:r>
          </a:p>
        </p:txBody>
      </p:sp>
    </p:spTree>
    <p:extLst>
      <p:ext uri="{BB962C8B-B14F-4D97-AF65-F5344CB8AC3E}">
        <p14:creationId xmlns:p14="http://schemas.microsoft.com/office/powerpoint/2010/main" val="1226917104"/>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18"/>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3200" b="1" dirty="0">
                <a:solidFill>
                  <a:srgbClr val="FF0000"/>
                </a:solidFill>
                <a:effectLst>
                  <a:outerShdw blurRad="38100" dist="38100" dir="2700000" algn="tl">
                    <a:srgbClr val="C0C0C0"/>
                  </a:outerShdw>
                </a:effectLst>
              </a:rPr>
              <a:t>How to add a memory map variable: </a:t>
            </a:r>
          </a:p>
          <a:p>
            <a:pPr marL="762000" indent="-762000">
              <a:spcBef>
                <a:spcPct val="20000"/>
              </a:spcBef>
            </a:pPr>
            <a:r>
              <a:rPr lang="en-US" sz="2400" b="1" dirty="0">
                <a:solidFill>
                  <a:srgbClr val="FF0000"/>
                </a:solidFill>
                <a:effectLst>
                  <a:outerShdw blurRad="38100" dist="38100" dir="2700000" algn="tl">
                    <a:srgbClr val="C0C0C0"/>
                  </a:outerShdw>
                </a:effectLst>
              </a:rPr>
              <a:t>Copy &amp; paste an existing variable, and rename it.</a:t>
            </a:r>
          </a:p>
        </p:txBody>
      </p:sp>
      <p:sp>
        <p:nvSpPr>
          <p:cNvPr id="59395" name="Rectangle 2"/>
          <p:cNvSpPr>
            <a:spLocks noChangeArrowheads="1"/>
          </p:cNvSpPr>
          <p:nvPr/>
        </p:nvSpPr>
        <p:spPr bwMode="auto">
          <a:xfrm>
            <a:off x="990600" y="1600200"/>
            <a:ext cx="16687800" cy="1154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914400" indent="-914400" algn="l">
              <a:lnSpc>
                <a:spcPct val="150000"/>
              </a:lnSpc>
            </a:pPr>
            <a:r>
              <a:rPr lang="en-US" sz="1800"/>
              <a:t>1. </a:t>
            </a:r>
            <a:r>
              <a:rPr lang="en-US" sz="2400" b="1">
                <a:solidFill>
                  <a:srgbClr val="7030A0"/>
                </a:solidFill>
              </a:rPr>
              <a:t>Go to the declaration header </a:t>
            </a:r>
            <a:r>
              <a:rPr lang="en-US" sz="1800"/>
              <a:t>file (e.g., MemMap_Decl.h). Copy and paste an existing variable (e.g., M_is_LFP_saving) </a:t>
            </a:r>
            <a:r>
              <a:rPr lang="en-US" sz="1800">
                <a:solidFill>
                  <a:srgbClr val="C00000"/>
                </a:solidFill>
              </a:rPr>
              <a:t>with the same data type </a:t>
            </a:r>
            <a:r>
              <a:rPr lang="en-US" sz="1800"/>
              <a:t>(e.g., int), and rename it to a desired one (e.g., M_StimulatingChanIdxToSave). Change all the related names (e.g., hFile_</a:t>
            </a:r>
            <a:r>
              <a:rPr lang="en-US" sz="1800">
                <a:solidFill>
                  <a:srgbClr val="FF0000"/>
                </a:solidFill>
              </a:rPr>
              <a:t>M_is_LFP_saving</a:t>
            </a:r>
            <a:r>
              <a:rPr lang="en-US" sz="1800"/>
              <a:t> -&gt;  hFile_</a:t>
            </a:r>
            <a:r>
              <a:rPr lang="en-US" sz="1800">
                <a:solidFill>
                  <a:srgbClr val="FF0000"/>
                </a:solidFill>
              </a:rPr>
              <a:t>M_StimulatingChanIdxToSave</a:t>
            </a:r>
            <a:r>
              <a:rPr lang="en-US" sz="1800"/>
              <a:t>) as well (by using the Find options “Match case” checked and “Match whole word” unchecked. Remember to change the size of the variable (e.g., </a:t>
            </a:r>
            <a:r>
              <a:rPr lang="en-US" sz="1800">
                <a:solidFill>
                  <a:srgbClr val="FF0000"/>
                </a:solidFill>
              </a:rPr>
              <a:t>1 * sizeof(int)</a:t>
            </a:r>
            <a:r>
              <a:rPr lang="en-US" sz="1800"/>
              <a:t> above) to an appropriate value. </a:t>
            </a:r>
          </a:p>
          <a:p>
            <a:pPr marL="914400" indent="-914400" algn="l">
              <a:lnSpc>
                <a:spcPct val="150000"/>
              </a:lnSpc>
            </a:pPr>
            <a:r>
              <a:rPr lang="en-US" sz="1800"/>
              <a:t>	</a:t>
            </a:r>
            <a:r>
              <a:rPr lang="en-US"/>
              <a:t>e.g.: </a:t>
            </a:r>
          </a:p>
          <a:p>
            <a:pPr lvl="2" algn="l"/>
            <a:r>
              <a:rPr lang="en-US"/>
              <a:t>HANDLEhFile_</a:t>
            </a:r>
            <a:r>
              <a:rPr lang="en-US">
                <a:solidFill>
                  <a:srgbClr val="C00000"/>
                </a:solidFill>
              </a:rPr>
              <a:t>M_is_LFP_saving</a:t>
            </a:r>
            <a:r>
              <a:rPr lang="en-US"/>
              <a:t>;                           int *</a:t>
            </a:r>
            <a:r>
              <a:rPr lang="en-US">
                <a:solidFill>
                  <a:srgbClr val="C00000"/>
                </a:solidFill>
              </a:rPr>
              <a:t>M_is_LFP_saving</a:t>
            </a:r>
            <a:r>
              <a:rPr lang="en-US"/>
              <a:t>;</a:t>
            </a:r>
          </a:p>
          <a:p>
            <a:pPr lvl="2" algn="l"/>
            <a:r>
              <a:rPr lang="en-US"/>
              <a:t>HANDLEhFile_</a:t>
            </a:r>
            <a:r>
              <a:rPr lang="en-US">
                <a:solidFill>
                  <a:srgbClr val="C00000"/>
                </a:solidFill>
              </a:rPr>
              <a:t>M_StimulatingChanIdxToSave</a:t>
            </a:r>
            <a:r>
              <a:rPr lang="en-US"/>
              <a:t>;        int *</a:t>
            </a:r>
            <a:r>
              <a:rPr lang="en-US">
                <a:solidFill>
                  <a:srgbClr val="C00000"/>
                </a:solidFill>
              </a:rPr>
              <a:t>M_StimulatingChanIdxToSave</a:t>
            </a:r>
            <a:r>
              <a:rPr lang="en-US"/>
              <a:t>;</a:t>
            </a:r>
          </a:p>
          <a:p>
            <a:pPr marL="914400" indent="-914400" algn="l">
              <a:lnSpc>
                <a:spcPct val="150000"/>
              </a:lnSpc>
            </a:pPr>
            <a:endParaRPr lang="en-US" sz="1800"/>
          </a:p>
          <a:p>
            <a:pPr marL="914400" indent="-914400" algn="l">
              <a:lnSpc>
                <a:spcPct val="200000"/>
              </a:lnSpc>
            </a:pPr>
            <a:r>
              <a:rPr lang="en-US" sz="1800"/>
              <a:t>3. </a:t>
            </a:r>
            <a:r>
              <a:rPr lang="en-US" sz="2400" b="1">
                <a:solidFill>
                  <a:srgbClr val="7030A0"/>
                </a:solidFill>
              </a:rPr>
              <a:t>Go to the creation implementation header </a:t>
            </a:r>
            <a:r>
              <a:rPr lang="en-US" sz="1800"/>
              <a:t>file the variable (e.g., MemMap_Open_DAS.h). And copy and paste the whole block of codes creating a variable (e.g., M_is_LFP_saving) </a:t>
            </a:r>
          </a:p>
          <a:p>
            <a:pPr lvl="2" algn="l"/>
            <a:r>
              <a:rPr lang="en-US"/>
              <a:t>e.g.:</a:t>
            </a:r>
          </a:p>
          <a:p>
            <a:pPr lvl="2" algn="l"/>
            <a:r>
              <a:rPr lang="en-US"/>
              <a:t>//M_is_LFP_saving</a:t>
            </a:r>
          </a:p>
          <a:p>
            <a:pPr lvl="2" algn="l"/>
            <a:r>
              <a:rPr lang="en-US"/>
              <a:t>sprintf(NameOfMap,"Map_M_is_LFP_saving");</a:t>
            </a:r>
          </a:p>
          <a:p>
            <a:pPr lvl="2" algn="l"/>
            <a:r>
              <a:rPr lang="en-US"/>
              <a:t>if(IsToCreate==1)hFile_M_is_LFP_saving = CreateFileMapping(INVALID_HANDLE_VALUE, NULL,PAGE_READWRITE, 0, </a:t>
            </a:r>
            <a:r>
              <a:rPr lang="en-US">
                <a:solidFill>
                  <a:srgbClr val="FF0000"/>
                </a:solidFill>
              </a:rPr>
              <a:t>1 * sizeof(int)</a:t>
            </a:r>
            <a:r>
              <a:rPr lang="en-US"/>
              <a:t>, NameOfMap);</a:t>
            </a:r>
          </a:p>
          <a:p>
            <a:pPr lvl="2" algn="l"/>
            <a:r>
              <a:rPr lang="en-US"/>
              <a:t>else hFile_M_is_LFP_saving = OpenFileMapping(FILE_MAP_ALL_ACCESS, FALSE, NameOfMap); </a:t>
            </a:r>
          </a:p>
          <a:p>
            <a:pPr lvl="2" algn="l"/>
            <a:r>
              <a:rPr lang="en-US"/>
              <a:t>if(hFile_M_is_LFP_saving == NULL){AfxMessageBox("Unable to create/open Map_M_is_LFP_saving's shared memory area."); exit(1);}</a:t>
            </a:r>
          </a:p>
          <a:p>
            <a:pPr lvl="2" algn="l"/>
            <a:r>
              <a:rPr lang="en-US"/>
              <a:t>M_is_LFP_saving = (</a:t>
            </a:r>
            <a:r>
              <a:rPr lang="en-US">
                <a:solidFill>
                  <a:srgbClr val="C00000"/>
                </a:solidFill>
              </a:rPr>
              <a:t>int*</a:t>
            </a:r>
            <a:r>
              <a:rPr lang="en-US"/>
              <a:t>) MapViewOfFile(hFile_M_is_LFP_saving, FILE_MAP_ALL_ACCESS,  0,0,0);</a:t>
            </a:r>
          </a:p>
          <a:p>
            <a:pPr lvl="2" algn="l"/>
            <a:r>
              <a:rPr lang="en-US"/>
              <a:t>if(M_is_LFP_saving == NULL){AfxMessageBox("Unable to create/open a VIEW."); exit(1);}</a:t>
            </a:r>
          </a:p>
          <a:p>
            <a:pPr lvl="2" algn="l"/>
            <a:endParaRPr lang="en-US" sz="1800"/>
          </a:p>
          <a:p>
            <a:pPr lvl="2" algn="l">
              <a:lnSpc>
                <a:spcPct val="150000"/>
              </a:lnSpc>
            </a:pPr>
            <a:r>
              <a:rPr lang="en-US" sz="1800"/>
              <a:t>4. Change the existing name to a desired one (e.g., M_StimulatingChanIdxToSave) in the newly copied block. Change all the related names (e.g., hFile_</a:t>
            </a:r>
            <a:r>
              <a:rPr lang="en-US" sz="1800">
                <a:solidFill>
                  <a:srgbClr val="FF0000"/>
                </a:solidFill>
              </a:rPr>
              <a:t>M_is_LFP_saving</a:t>
            </a:r>
            <a:r>
              <a:rPr lang="en-US" sz="1800"/>
              <a:t> -&gt;  hFile_</a:t>
            </a:r>
            <a:r>
              <a:rPr lang="en-US" sz="1800">
                <a:solidFill>
                  <a:srgbClr val="FF0000"/>
                </a:solidFill>
              </a:rPr>
              <a:t>M_StimulatingChanIdxToSave</a:t>
            </a:r>
            <a:r>
              <a:rPr lang="en-US" sz="1800"/>
              <a:t>) as well (by using the Find options “Match case” checked and “Match whole word” unchecked. Remember to change the size of the variable (e.g., </a:t>
            </a:r>
            <a:r>
              <a:rPr lang="en-US" sz="1800">
                <a:solidFill>
                  <a:srgbClr val="FF0000"/>
                </a:solidFill>
              </a:rPr>
              <a:t>1 * sizeof(int)</a:t>
            </a:r>
            <a:r>
              <a:rPr lang="en-US" sz="1800"/>
              <a:t> above) to an appropriate value. Also make sure that the data type is correct (e.g., (</a:t>
            </a:r>
            <a:r>
              <a:rPr lang="en-US" sz="1800">
                <a:solidFill>
                  <a:srgbClr val="C00000"/>
                </a:solidFill>
              </a:rPr>
              <a:t>int*</a:t>
            </a:r>
            <a:r>
              <a:rPr lang="en-US" sz="1800"/>
              <a:t>) MapViewOfFile(…)).</a:t>
            </a:r>
          </a:p>
          <a:p>
            <a:pPr lvl="2" algn="l">
              <a:lnSpc>
                <a:spcPct val="150000"/>
              </a:lnSpc>
            </a:pPr>
            <a:r>
              <a:rPr lang="en-US" sz="1800"/>
              <a:t>5. </a:t>
            </a:r>
            <a:r>
              <a:rPr lang="en-US" sz="2400" b="1">
                <a:solidFill>
                  <a:srgbClr val="7030A0"/>
                </a:solidFill>
              </a:rPr>
              <a:t>Go to the destruction header </a:t>
            </a:r>
            <a:r>
              <a:rPr lang="en-US" sz="1800"/>
              <a:t>file the variable (e.g., MemMap_Close_DAS.h). And copy and paste the whole block of codes destroying a variable (e.g., M_is_LFP_saving) </a:t>
            </a:r>
          </a:p>
          <a:p>
            <a:pPr lvl="2" algn="l"/>
            <a:r>
              <a:rPr lang="en-US"/>
              <a:t>e.g.:</a:t>
            </a:r>
          </a:p>
          <a:p>
            <a:pPr lvl="2" algn="l"/>
            <a:r>
              <a:rPr lang="en-US"/>
              <a:t>//M_is_LFP_saving</a:t>
            </a:r>
          </a:p>
          <a:p>
            <a:pPr lvl="2" algn="l"/>
            <a:r>
              <a:rPr lang="en-US"/>
              <a:t>if(!UnmapViewOfFile(M_is_LFP_saving)){ AfxMessageBox("Could not unmap view of file.");} </a:t>
            </a:r>
          </a:p>
          <a:p>
            <a:pPr lvl="2" algn="l"/>
            <a:r>
              <a:rPr lang="en-US"/>
              <a:t>CloseHandle(hFile_M_is_LFP_saving); </a:t>
            </a:r>
          </a:p>
          <a:p>
            <a:pPr marL="914400" indent="-914400"/>
            <a:endParaRPr lang="en-US"/>
          </a:p>
          <a:p>
            <a:pPr lvl="2" algn="l">
              <a:lnSpc>
                <a:spcPct val="150000"/>
              </a:lnSpc>
            </a:pPr>
            <a:r>
              <a:rPr lang="en-US" sz="1800"/>
              <a:t>6. Change the existing name to a desired one (e.g., M_StimulatingChanIdxToSave) in the newly copied block. Change all the related names (e.g., hFile_</a:t>
            </a:r>
            <a:r>
              <a:rPr lang="en-US" sz="1800">
                <a:solidFill>
                  <a:srgbClr val="FF0000"/>
                </a:solidFill>
              </a:rPr>
              <a:t>M_is_LFP_saving</a:t>
            </a:r>
            <a:r>
              <a:rPr lang="en-US" sz="1800"/>
              <a:t> -&gt;  hFile_</a:t>
            </a:r>
            <a:r>
              <a:rPr lang="en-US" sz="1800">
                <a:solidFill>
                  <a:srgbClr val="FF0000"/>
                </a:solidFill>
              </a:rPr>
              <a:t>M_StimulatingChanIdxToSave</a:t>
            </a:r>
            <a:r>
              <a:rPr lang="en-US" sz="1800"/>
              <a:t>) as well.</a:t>
            </a:r>
          </a:p>
          <a:p>
            <a:pPr lvl="2" algn="l"/>
            <a:endParaRPr lang="en-US" sz="1800"/>
          </a:p>
          <a:p>
            <a:pPr lvl="2" algn="l"/>
            <a:endParaRPr lang="en-US" sz="1800"/>
          </a:p>
          <a:p>
            <a:pPr lvl="2" algn="l"/>
            <a:endParaRPr lang="en-US" sz="1800"/>
          </a:p>
          <a:p>
            <a:pPr lvl="2" algn="l"/>
            <a:r>
              <a:rPr lang="en-US" sz="1800"/>
              <a:t>*Remember to </a:t>
            </a:r>
            <a:r>
              <a:rPr lang="en-US" sz="1800">
                <a:solidFill>
                  <a:srgbClr val="7030A0"/>
                </a:solidFill>
              </a:rPr>
              <a:t>initialize the value </a:t>
            </a:r>
            <a:r>
              <a:rPr lang="en-US" sz="1800"/>
              <a:t>in the program as needed.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Conclusion of Windows’ capability of being a real time machine</a:t>
            </a:r>
          </a:p>
        </p:txBody>
      </p:sp>
      <p:sp>
        <p:nvSpPr>
          <p:cNvPr id="9219" name="Text Box 4"/>
          <p:cNvSpPr txBox="1">
            <a:spLocks noChangeArrowheads="1"/>
          </p:cNvSpPr>
          <p:nvPr/>
        </p:nvSpPr>
        <p:spPr bwMode="auto">
          <a:xfrm>
            <a:off x="609600" y="3505200"/>
            <a:ext cx="171450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406400" indent="-406400" eaLnBrk="0" hangingPunct="0">
              <a:defRPr sz="1200">
                <a:solidFill>
                  <a:schemeClr val="tx1"/>
                </a:solidFill>
                <a:latin typeface="Arial" charset="0"/>
              </a:defRPr>
            </a:lvl1pPr>
            <a:lvl2pPr marL="863600" indent="-40640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lnSpc>
                <a:spcPct val="150000"/>
              </a:lnSpc>
              <a:buFontTx/>
              <a:buChar char="•"/>
            </a:pPr>
            <a:r>
              <a:rPr lang="en-US" sz="3600" dirty="0">
                <a:solidFill>
                  <a:schemeClr val="accent2"/>
                </a:solidFill>
              </a:rPr>
              <a:t>It is NOT a HARD real-time machine. </a:t>
            </a:r>
          </a:p>
          <a:p>
            <a:pPr algn="l" eaLnBrk="1" hangingPunct="1">
              <a:lnSpc>
                <a:spcPct val="150000"/>
              </a:lnSpc>
              <a:buFontTx/>
              <a:buChar char="•"/>
            </a:pPr>
            <a:r>
              <a:rPr lang="en-US" sz="3600" dirty="0">
                <a:solidFill>
                  <a:schemeClr val="accent2"/>
                </a:solidFill>
              </a:rPr>
              <a:t>BUT, with some cleaver tweaks made in BLIP, it is real-time most of the time.                 </a:t>
            </a:r>
          </a:p>
          <a:p>
            <a:pPr lvl="1" algn="l" eaLnBrk="1" hangingPunct="1">
              <a:lnSpc>
                <a:spcPct val="150000"/>
              </a:lnSpc>
              <a:buFontTx/>
              <a:buChar char="•"/>
            </a:pPr>
            <a:r>
              <a:rPr lang="en-US" sz="2000" dirty="0">
                <a:solidFill>
                  <a:schemeClr val="accent2"/>
                </a:solidFill>
              </a:rPr>
              <a:t>(e.g., It uses a high-performance clock instead of those commonly used timing functions, such as “</a:t>
            </a:r>
            <a:r>
              <a:rPr lang="en-US" sz="2000" dirty="0" err="1">
                <a:solidFill>
                  <a:schemeClr val="accent2"/>
                </a:solidFill>
              </a:rPr>
              <a:t>GetTickCount</a:t>
            </a:r>
            <a:r>
              <a:rPr lang="en-US" sz="2000" dirty="0">
                <a:solidFill>
                  <a:schemeClr val="accent2"/>
                </a:solidFill>
              </a:rPr>
              <a:t>()”) </a:t>
            </a:r>
          </a:p>
          <a:p>
            <a:pPr algn="l" eaLnBrk="1" hangingPunct="1">
              <a:lnSpc>
                <a:spcPct val="150000"/>
              </a:lnSpc>
              <a:buFontTx/>
              <a:buChar char="•"/>
            </a:pPr>
            <a:r>
              <a:rPr lang="en-US" sz="3600" dirty="0">
                <a:solidFill>
                  <a:schemeClr val="accent2"/>
                </a:solidFill>
              </a:rPr>
              <a:t>Occasional jitter of timing (&lt; 0.01%) doesn’t seem to affect the overall results that we acquire. (Did I mention the jitter in the REX/MEX system?)</a:t>
            </a:r>
          </a:p>
          <a:p>
            <a:pPr algn="l" eaLnBrk="1" hangingPunct="1">
              <a:lnSpc>
                <a:spcPct val="150000"/>
              </a:lnSpc>
              <a:buFontTx/>
              <a:buChar char="•"/>
            </a:pPr>
            <a:r>
              <a:rPr lang="en-US" sz="3600" dirty="0">
                <a:solidFill>
                  <a:schemeClr val="accent2"/>
                </a:solidFill>
              </a:rPr>
              <a:t>Almost-Real-Time</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98"/>
          <p:cNvSpPr>
            <a:spLocks noChangeArrowheads="1"/>
          </p:cNvSpPr>
          <p:nvPr/>
        </p:nvSpPr>
        <p:spPr bwMode="auto">
          <a:xfrm>
            <a:off x="403225" y="2063750"/>
            <a:ext cx="4114800" cy="2286000"/>
          </a:xfrm>
          <a:prstGeom prst="rect">
            <a:avLst/>
          </a:prstGeom>
          <a:solidFill>
            <a:srgbClr val="DCEFF0"/>
          </a:solidFill>
          <a:ln w="9525">
            <a:solidFill>
              <a:schemeClr val="tx1"/>
            </a:solidFill>
            <a:miter lim="800000"/>
            <a:headEnd/>
            <a:tailEnd/>
          </a:ln>
        </p:spPr>
        <p:txBody>
          <a:bodyPr wrap="none" anchor="ctr"/>
          <a:lstStyle/>
          <a:p>
            <a:endParaRPr lang="en-US"/>
          </a:p>
        </p:txBody>
      </p:sp>
      <p:sp>
        <p:nvSpPr>
          <p:cNvPr id="60419" name="Text Box 199"/>
          <p:cNvSpPr txBox="1">
            <a:spLocks noChangeArrowheads="1"/>
          </p:cNvSpPr>
          <p:nvPr/>
        </p:nvSpPr>
        <p:spPr bwMode="auto">
          <a:xfrm>
            <a:off x="250825" y="1377950"/>
            <a:ext cx="3048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t>Task Scheduler (TAS)</a:t>
            </a:r>
          </a:p>
        </p:txBody>
      </p:sp>
      <p:sp>
        <p:nvSpPr>
          <p:cNvPr id="60420" name="Rectangle 200"/>
          <p:cNvSpPr>
            <a:spLocks noChangeArrowheads="1"/>
          </p:cNvSpPr>
          <p:nvPr/>
        </p:nvSpPr>
        <p:spPr bwMode="auto">
          <a:xfrm>
            <a:off x="7772400" y="1987550"/>
            <a:ext cx="3146425" cy="2286000"/>
          </a:xfrm>
          <a:prstGeom prst="rect">
            <a:avLst/>
          </a:prstGeom>
          <a:solidFill>
            <a:srgbClr val="DCEFF0"/>
          </a:solidFill>
          <a:ln w="9525">
            <a:solidFill>
              <a:schemeClr val="tx1"/>
            </a:solidFill>
            <a:miter lim="800000"/>
            <a:headEnd/>
            <a:tailEnd/>
          </a:ln>
        </p:spPr>
        <p:txBody>
          <a:bodyPr wrap="none" anchor="ctr"/>
          <a:lstStyle/>
          <a:p>
            <a:endParaRPr lang="en-US"/>
          </a:p>
        </p:txBody>
      </p:sp>
      <p:sp>
        <p:nvSpPr>
          <p:cNvPr id="60421" name="Text Box 201"/>
          <p:cNvSpPr txBox="1">
            <a:spLocks noChangeArrowheads="1"/>
          </p:cNvSpPr>
          <p:nvPr/>
        </p:nvSpPr>
        <p:spPr bwMode="auto">
          <a:xfrm>
            <a:off x="8001000" y="1371600"/>
            <a:ext cx="3048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t>VISual displayer (VIS)</a:t>
            </a:r>
          </a:p>
        </p:txBody>
      </p:sp>
      <p:sp>
        <p:nvSpPr>
          <p:cNvPr id="60422" name="Rectangle 205"/>
          <p:cNvSpPr>
            <a:spLocks noChangeArrowheads="1"/>
          </p:cNvSpPr>
          <p:nvPr/>
        </p:nvSpPr>
        <p:spPr bwMode="auto">
          <a:xfrm>
            <a:off x="5022850" y="6229350"/>
            <a:ext cx="5651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defTabSz="1828800"/>
            <a:r>
              <a:rPr lang="en-US" sz="800"/>
              <a:t>Object 0</a:t>
            </a:r>
          </a:p>
        </p:txBody>
      </p:sp>
      <p:sp>
        <p:nvSpPr>
          <p:cNvPr id="60423" name="Rectangle 233"/>
          <p:cNvSpPr>
            <a:spLocks noChangeArrowheads="1"/>
          </p:cNvSpPr>
          <p:nvPr/>
        </p:nvSpPr>
        <p:spPr bwMode="auto">
          <a:xfrm>
            <a:off x="5162550" y="67119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24" name="Rectangle 234"/>
          <p:cNvSpPr>
            <a:spLocks noChangeArrowheads="1"/>
          </p:cNvSpPr>
          <p:nvPr/>
        </p:nvSpPr>
        <p:spPr bwMode="auto">
          <a:xfrm>
            <a:off x="5518150" y="6711950"/>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425" name="Rectangle 235"/>
          <p:cNvSpPr>
            <a:spLocks noChangeArrowheads="1"/>
          </p:cNvSpPr>
          <p:nvPr/>
        </p:nvSpPr>
        <p:spPr bwMode="auto">
          <a:xfrm>
            <a:off x="5870575" y="67119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26" name="Rectangle 236"/>
          <p:cNvSpPr>
            <a:spLocks noChangeArrowheads="1"/>
          </p:cNvSpPr>
          <p:nvPr/>
        </p:nvSpPr>
        <p:spPr bwMode="auto">
          <a:xfrm>
            <a:off x="6226175" y="67119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27" name="Rectangle 237"/>
          <p:cNvSpPr>
            <a:spLocks noChangeArrowheads="1"/>
          </p:cNvSpPr>
          <p:nvPr/>
        </p:nvSpPr>
        <p:spPr bwMode="auto">
          <a:xfrm>
            <a:off x="6581775" y="67119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28" name="Rectangle 238"/>
          <p:cNvSpPr>
            <a:spLocks noChangeArrowheads="1"/>
          </p:cNvSpPr>
          <p:nvPr/>
        </p:nvSpPr>
        <p:spPr bwMode="auto">
          <a:xfrm>
            <a:off x="6937375" y="67119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29" name="Rectangle 239"/>
          <p:cNvSpPr>
            <a:spLocks noChangeArrowheads="1"/>
          </p:cNvSpPr>
          <p:nvPr/>
        </p:nvSpPr>
        <p:spPr bwMode="auto">
          <a:xfrm>
            <a:off x="7292975" y="6711950"/>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430" name="Rectangle 240"/>
          <p:cNvSpPr>
            <a:spLocks noChangeArrowheads="1"/>
          </p:cNvSpPr>
          <p:nvPr/>
        </p:nvSpPr>
        <p:spPr bwMode="auto">
          <a:xfrm>
            <a:off x="7645400" y="67119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31" name="Rectangle 243"/>
          <p:cNvSpPr>
            <a:spLocks noChangeArrowheads="1"/>
          </p:cNvSpPr>
          <p:nvPr/>
        </p:nvSpPr>
        <p:spPr bwMode="auto">
          <a:xfrm>
            <a:off x="2530475" y="6711950"/>
            <a:ext cx="1631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a:t>double </a:t>
            </a:r>
            <a:r>
              <a:rPr lang="en-US" err="1"/>
              <a:t>M_cntrX</a:t>
            </a:r>
            <a:r>
              <a:rPr lang="en-US"/>
              <a:t>[ ]; //1</a:t>
            </a:r>
          </a:p>
        </p:txBody>
      </p:sp>
      <p:sp>
        <p:nvSpPr>
          <p:cNvPr id="60432" name="Rectangle 245"/>
          <p:cNvSpPr>
            <a:spLocks noChangeArrowheads="1"/>
          </p:cNvSpPr>
          <p:nvPr/>
        </p:nvSpPr>
        <p:spPr bwMode="auto">
          <a:xfrm>
            <a:off x="5162550" y="70167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33" name="Rectangle 246"/>
          <p:cNvSpPr>
            <a:spLocks noChangeArrowheads="1"/>
          </p:cNvSpPr>
          <p:nvPr/>
        </p:nvSpPr>
        <p:spPr bwMode="auto">
          <a:xfrm>
            <a:off x="5518150" y="7016750"/>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434" name="Rectangle 247"/>
          <p:cNvSpPr>
            <a:spLocks noChangeArrowheads="1"/>
          </p:cNvSpPr>
          <p:nvPr/>
        </p:nvSpPr>
        <p:spPr bwMode="auto">
          <a:xfrm>
            <a:off x="5870575" y="70167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35" name="Rectangle 248"/>
          <p:cNvSpPr>
            <a:spLocks noChangeArrowheads="1"/>
          </p:cNvSpPr>
          <p:nvPr/>
        </p:nvSpPr>
        <p:spPr bwMode="auto">
          <a:xfrm>
            <a:off x="6226175" y="70167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36" name="Rectangle 249"/>
          <p:cNvSpPr>
            <a:spLocks noChangeArrowheads="1"/>
          </p:cNvSpPr>
          <p:nvPr/>
        </p:nvSpPr>
        <p:spPr bwMode="auto">
          <a:xfrm>
            <a:off x="6581775" y="70167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37" name="Rectangle 250"/>
          <p:cNvSpPr>
            <a:spLocks noChangeArrowheads="1"/>
          </p:cNvSpPr>
          <p:nvPr/>
        </p:nvSpPr>
        <p:spPr bwMode="auto">
          <a:xfrm>
            <a:off x="6937375" y="70167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38" name="Rectangle 251"/>
          <p:cNvSpPr>
            <a:spLocks noChangeArrowheads="1"/>
          </p:cNvSpPr>
          <p:nvPr/>
        </p:nvSpPr>
        <p:spPr bwMode="auto">
          <a:xfrm>
            <a:off x="7292975" y="7016750"/>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439" name="Rectangle 252"/>
          <p:cNvSpPr>
            <a:spLocks noChangeArrowheads="1"/>
          </p:cNvSpPr>
          <p:nvPr/>
        </p:nvSpPr>
        <p:spPr bwMode="auto">
          <a:xfrm>
            <a:off x="7645400" y="70167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40" name="Rectangle 253"/>
          <p:cNvSpPr>
            <a:spLocks noChangeArrowheads="1"/>
          </p:cNvSpPr>
          <p:nvPr/>
        </p:nvSpPr>
        <p:spPr bwMode="auto">
          <a:xfrm>
            <a:off x="2530475" y="7016750"/>
            <a:ext cx="16319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a:t>double M_cntrY[ ]; //2</a:t>
            </a:r>
          </a:p>
        </p:txBody>
      </p:sp>
      <p:sp>
        <p:nvSpPr>
          <p:cNvPr id="60441" name="Rectangle 254"/>
          <p:cNvSpPr>
            <a:spLocks noChangeArrowheads="1"/>
          </p:cNvSpPr>
          <p:nvPr/>
        </p:nvSpPr>
        <p:spPr bwMode="auto">
          <a:xfrm>
            <a:off x="5156200" y="73215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42" name="Rectangle 255"/>
          <p:cNvSpPr>
            <a:spLocks noChangeArrowheads="1"/>
          </p:cNvSpPr>
          <p:nvPr/>
        </p:nvSpPr>
        <p:spPr bwMode="auto">
          <a:xfrm>
            <a:off x="5511800" y="73215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43" name="Rectangle 256"/>
          <p:cNvSpPr>
            <a:spLocks noChangeArrowheads="1"/>
          </p:cNvSpPr>
          <p:nvPr/>
        </p:nvSpPr>
        <p:spPr bwMode="auto">
          <a:xfrm>
            <a:off x="5867400" y="73215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44" name="Rectangle 257"/>
          <p:cNvSpPr>
            <a:spLocks noChangeArrowheads="1"/>
          </p:cNvSpPr>
          <p:nvPr/>
        </p:nvSpPr>
        <p:spPr bwMode="auto">
          <a:xfrm>
            <a:off x="6223000" y="73215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45" name="Rectangle 258"/>
          <p:cNvSpPr>
            <a:spLocks noChangeArrowheads="1"/>
          </p:cNvSpPr>
          <p:nvPr/>
        </p:nvSpPr>
        <p:spPr bwMode="auto">
          <a:xfrm>
            <a:off x="6575425" y="73215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46" name="Rectangle 259"/>
          <p:cNvSpPr>
            <a:spLocks noChangeArrowheads="1"/>
          </p:cNvSpPr>
          <p:nvPr/>
        </p:nvSpPr>
        <p:spPr bwMode="auto">
          <a:xfrm>
            <a:off x="6931025" y="73215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47" name="Rectangle 260"/>
          <p:cNvSpPr>
            <a:spLocks noChangeArrowheads="1"/>
          </p:cNvSpPr>
          <p:nvPr/>
        </p:nvSpPr>
        <p:spPr bwMode="auto">
          <a:xfrm>
            <a:off x="7286625" y="73215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48" name="Rectangle 261"/>
          <p:cNvSpPr>
            <a:spLocks noChangeArrowheads="1"/>
          </p:cNvSpPr>
          <p:nvPr/>
        </p:nvSpPr>
        <p:spPr bwMode="auto">
          <a:xfrm>
            <a:off x="7642225" y="73215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49" name="Rectangle 262"/>
          <p:cNvSpPr>
            <a:spLocks noChangeArrowheads="1"/>
          </p:cNvSpPr>
          <p:nvPr/>
        </p:nvSpPr>
        <p:spPr bwMode="auto">
          <a:xfrm>
            <a:off x="2527300" y="7321550"/>
            <a:ext cx="1628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a:t>double M_width[ ]; //3</a:t>
            </a:r>
          </a:p>
        </p:txBody>
      </p:sp>
      <p:sp>
        <p:nvSpPr>
          <p:cNvPr id="60450" name="Rectangle 263"/>
          <p:cNvSpPr>
            <a:spLocks noChangeArrowheads="1"/>
          </p:cNvSpPr>
          <p:nvPr/>
        </p:nvSpPr>
        <p:spPr bwMode="auto">
          <a:xfrm>
            <a:off x="5156200" y="76263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51" name="Rectangle 264"/>
          <p:cNvSpPr>
            <a:spLocks noChangeArrowheads="1"/>
          </p:cNvSpPr>
          <p:nvPr/>
        </p:nvSpPr>
        <p:spPr bwMode="auto">
          <a:xfrm>
            <a:off x="5511800" y="76263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52" name="Rectangle 265"/>
          <p:cNvSpPr>
            <a:spLocks noChangeArrowheads="1"/>
          </p:cNvSpPr>
          <p:nvPr/>
        </p:nvSpPr>
        <p:spPr bwMode="auto">
          <a:xfrm>
            <a:off x="5867400" y="76263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53" name="Rectangle 266"/>
          <p:cNvSpPr>
            <a:spLocks noChangeArrowheads="1"/>
          </p:cNvSpPr>
          <p:nvPr/>
        </p:nvSpPr>
        <p:spPr bwMode="auto">
          <a:xfrm>
            <a:off x="6223000" y="76263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54" name="Rectangle 267"/>
          <p:cNvSpPr>
            <a:spLocks noChangeArrowheads="1"/>
          </p:cNvSpPr>
          <p:nvPr/>
        </p:nvSpPr>
        <p:spPr bwMode="auto">
          <a:xfrm>
            <a:off x="6575425" y="76263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55" name="Rectangle 268"/>
          <p:cNvSpPr>
            <a:spLocks noChangeArrowheads="1"/>
          </p:cNvSpPr>
          <p:nvPr/>
        </p:nvSpPr>
        <p:spPr bwMode="auto">
          <a:xfrm>
            <a:off x="6931025" y="76263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56" name="Rectangle 269"/>
          <p:cNvSpPr>
            <a:spLocks noChangeArrowheads="1"/>
          </p:cNvSpPr>
          <p:nvPr/>
        </p:nvSpPr>
        <p:spPr bwMode="auto">
          <a:xfrm>
            <a:off x="7286625" y="76263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57" name="Rectangle 270"/>
          <p:cNvSpPr>
            <a:spLocks noChangeArrowheads="1"/>
          </p:cNvSpPr>
          <p:nvPr/>
        </p:nvSpPr>
        <p:spPr bwMode="auto">
          <a:xfrm>
            <a:off x="7642225" y="762635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58" name="Rectangle 271"/>
          <p:cNvSpPr>
            <a:spLocks noChangeArrowheads="1"/>
          </p:cNvSpPr>
          <p:nvPr/>
        </p:nvSpPr>
        <p:spPr bwMode="auto">
          <a:xfrm>
            <a:off x="2527300" y="7626350"/>
            <a:ext cx="1603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a:t>double M_hight[ ]; //4</a:t>
            </a:r>
          </a:p>
        </p:txBody>
      </p:sp>
      <p:sp>
        <p:nvSpPr>
          <p:cNvPr id="60459" name="Rectangle 272"/>
          <p:cNvSpPr>
            <a:spLocks noChangeArrowheads="1"/>
          </p:cNvSpPr>
          <p:nvPr/>
        </p:nvSpPr>
        <p:spPr bwMode="auto">
          <a:xfrm>
            <a:off x="5159375" y="79248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60" name="Rectangle 273"/>
          <p:cNvSpPr>
            <a:spLocks noChangeArrowheads="1"/>
          </p:cNvSpPr>
          <p:nvPr/>
        </p:nvSpPr>
        <p:spPr bwMode="auto">
          <a:xfrm>
            <a:off x="5514975" y="79248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61" name="Rectangle 274"/>
          <p:cNvSpPr>
            <a:spLocks noChangeArrowheads="1"/>
          </p:cNvSpPr>
          <p:nvPr/>
        </p:nvSpPr>
        <p:spPr bwMode="auto">
          <a:xfrm>
            <a:off x="5870575" y="79248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62" name="Rectangle 275"/>
          <p:cNvSpPr>
            <a:spLocks noChangeArrowheads="1"/>
          </p:cNvSpPr>
          <p:nvPr/>
        </p:nvSpPr>
        <p:spPr bwMode="auto">
          <a:xfrm>
            <a:off x="6226175" y="79248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63" name="Rectangle 276"/>
          <p:cNvSpPr>
            <a:spLocks noChangeArrowheads="1"/>
          </p:cNvSpPr>
          <p:nvPr/>
        </p:nvSpPr>
        <p:spPr bwMode="auto">
          <a:xfrm>
            <a:off x="6578600" y="79248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64" name="Rectangle 277"/>
          <p:cNvSpPr>
            <a:spLocks noChangeArrowheads="1"/>
          </p:cNvSpPr>
          <p:nvPr/>
        </p:nvSpPr>
        <p:spPr bwMode="auto">
          <a:xfrm>
            <a:off x="6934200" y="79248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65" name="Rectangle 278"/>
          <p:cNvSpPr>
            <a:spLocks noChangeArrowheads="1"/>
          </p:cNvSpPr>
          <p:nvPr/>
        </p:nvSpPr>
        <p:spPr bwMode="auto">
          <a:xfrm>
            <a:off x="7289800" y="79248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66" name="Rectangle 279"/>
          <p:cNvSpPr>
            <a:spLocks noChangeArrowheads="1"/>
          </p:cNvSpPr>
          <p:nvPr/>
        </p:nvSpPr>
        <p:spPr bwMode="auto">
          <a:xfrm>
            <a:off x="7645400" y="79248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67" name="Rectangle 280"/>
          <p:cNvSpPr>
            <a:spLocks noChangeArrowheads="1"/>
          </p:cNvSpPr>
          <p:nvPr/>
        </p:nvSpPr>
        <p:spPr bwMode="auto">
          <a:xfrm>
            <a:off x="2530475" y="7924413"/>
            <a:ext cx="174759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a:t>//double </a:t>
            </a:r>
            <a:r>
              <a:rPr lang="en-US" err="1"/>
              <a:t>M_angle</a:t>
            </a:r>
            <a:r>
              <a:rPr lang="en-US"/>
              <a:t>[ ]; //5</a:t>
            </a:r>
          </a:p>
        </p:txBody>
      </p:sp>
      <p:sp>
        <p:nvSpPr>
          <p:cNvPr id="60468" name="Rectangle 281"/>
          <p:cNvSpPr>
            <a:spLocks noChangeArrowheads="1"/>
          </p:cNvSpPr>
          <p:nvPr/>
        </p:nvSpPr>
        <p:spPr bwMode="auto">
          <a:xfrm>
            <a:off x="5159375" y="82296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69" name="Rectangle 282"/>
          <p:cNvSpPr>
            <a:spLocks noChangeArrowheads="1"/>
          </p:cNvSpPr>
          <p:nvPr/>
        </p:nvSpPr>
        <p:spPr bwMode="auto">
          <a:xfrm>
            <a:off x="5514975" y="82296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70" name="Rectangle 283"/>
          <p:cNvSpPr>
            <a:spLocks noChangeArrowheads="1"/>
          </p:cNvSpPr>
          <p:nvPr/>
        </p:nvSpPr>
        <p:spPr bwMode="auto">
          <a:xfrm>
            <a:off x="5870575" y="82296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71" name="Rectangle 284"/>
          <p:cNvSpPr>
            <a:spLocks noChangeArrowheads="1"/>
          </p:cNvSpPr>
          <p:nvPr/>
        </p:nvSpPr>
        <p:spPr bwMode="auto">
          <a:xfrm>
            <a:off x="6226175" y="82296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72" name="Rectangle 285"/>
          <p:cNvSpPr>
            <a:spLocks noChangeArrowheads="1"/>
          </p:cNvSpPr>
          <p:nvPr/>
        </p:nvSpPr>
        <p:spPr bwMode="auto">
          <a:xfrm>
            <a:off x="6578600" y="82296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73" name="Rectangle 286"/>
          <p:cNvSpPr>
            <a:spLocks noChangeArrowheads="1"/>
          </p:cNvSpPr>
          <p:nvPr/>
        </p:nvSpPr>
        <p:spPr bwMode="auto">
          <a:xfrm>
            <a:off x="6934200" y="82296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74" name="Rectangle 287"/>
          <p:cNvSpPr>
            <a:spLocks noChangeArrowheads="1"/>
          </p:cNvSpPr>
          <p:nvPr/>
        </p:nvSpPr>
        <p:spPr bwMode="auto">
          <a:xfrm>
            <a:off x="7289800" y="82296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75" name="Rectangle 288"/>
          <p:cNvSpPr>
            <a:spLocks noChangeArrowheads="1"/>
          </p:cNvSpPr>
          <p:nvPr/>
        </p:nvSpPr>
        <p:spPr bwMode="auto">
          <a:xfrm>
            <a:off x="7645400" y="82296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76" name="Rectangle 289"/>
          <p:cNvSpPr>
            <a:spLocks noChangeArrowheads="1"/>
          </p:cNvSpPr>
          <p:nvPr/>
        </p:nvSpPr>
        <p:spPr bwMode="auto">
          <a:xfrm>
            <a:off x="2530475" y="8229213"/>
            <a:ext cx="1843774"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a:t>//</a:t>
            </a:r>
            <a:r>
              <a:rPr lang="en-US" err="1"/>
              <a:t>int</a:t>
            </a:r>
            <a:r>
              <a:rPr lang="en-US"/>
              <a:t> </a:t>
            </a:r>
            <a:r>
              <a:rPr lang="en-US" err="1"/>
              <a:t>M_Obj_Shape</a:t>
            </a:r>
            <a:r>
              <a:rPr lang="en-US"/>
              <a:t>[ ]; //6</a:t>
            </a:r>
          </a:p>
        </p:txBody>
      </p:sp>
      <p:sp>
        <p:nvSpPr>
          <p:cNvPr id="60477" name="Rectangle 290"/>
          <p:cNvSpPr>
            <a:spLocks noChangeArrowheads="1"/>
          </p:cNvSpPr>
          <p:nvPr/>
        </p:nvSpPr>
        <p:spPr bwMode="auto">
          <a:xfrm>
            <a:off x="5156200" y="85344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78" name="Rectangle 291"/>
          <p:cNvSpPr>
            <a:spLocks noChangeArrowheads="1"/>
          </p:cNvSpPr>
          <p:nvPr/>
        </p:nvSpPr>
        <p:spPr bwMode="auto">
          <a:xfrm>
            <a:off x="5511800" y="8534400"/>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479" name="Rectangle 292"/>
          <p:cNvSpPr>
            <a:spLocks noChangeArrowheads="1"/>
          </p:cNvSpPr>
          <p:nvPr/>
        </p:nvSpPr>
        <p:spPr bwMode="auto">
          <a:xfrm>
            <a:off x="5864225" y="85344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80" name="Rectangle 293"/>
          <p:cNvSpPr>
            <a:spLocks noChangeArrowheads="1"/>
          </p:cNvSpPr>
          <p:nvPr/>
        </p:nvSpPr>
        <p:spPr bwMode="auto">
          <a:xfrm>
            <a:off x="6219825" y="85344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81" name="Rectangle 294"/>
          <p:cNvSpPr>
            <a:spLocks noChangeArrowheads="1"/>
          </p:cNvSpPr>
          <p:nvPr/>
        </p:nvSpPr>
        <p:spPr bwMode="auto">
          <a:xfrm>
            <a:off x="6575425" y="85344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82" name="Rectangle 295"/>
          <p:cNvSpPr>
            <a:spLocks noChangeArrowheads="1"/>
          </p:cNvSpPr>
          <p:nvPr/>
        </p:nvSpPr>
        <p:spPr bwMode="auto">
          <a:xfrm>
            <a:off x="6931025" y="85344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83" name="Rectangle 296"/>
          <p:cNvSpPr>
            <a:spLocks noChangeArrowheads="1"/>
          </p:cNvSpPr>
          <p:nvPr/>
        </p:nvSpPr>
        <p:spPr bwMode="auto">
          <a:xfrm>
            <a:off x="7286625" y="8534400"/>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484" name="Rectangle 297"/>
          <p:cNvSpPr>
            <a:spLocks noChangeArrowheads="1"/>
          </p:cNvSpPr>
          <p:nvPr/>
        </p:nvSpPr>
        <p:spPr bwMode="auto">
          <a:xfrm>
            <a:off x="7639050" y="85344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85" name="Rectangle 298"/>
          <p:cNvSpPr>
            <a:spLocks noChangeArrowheads="1"/>
          </p:cNvSpPr>
          <p:nvPr/>
        </p:nvSpPr>
        <p:spPr bwMode="auto">
          <a:xfrm>
            <a:off x="2524125" y="8534400"/>
            <a:ext cx="1844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a:t>COLORREF M_rgb[ ];//7</a:t>
            </a:r>
          </a:p>
        </p:txBody>
      </p:sp>
      <p:sp>
        <p:nvSpPr>
          <p:cNvPr id="60486" name="Rectangle 299"/>
          <p:cNvSpPr>
            <a:spLocks noChangeArrowheads="1"/>
          </p:cNvSpPr>
          <p:nvPr/>
        </p:nvSpPr>
        <p:spPr bwMode="auto">
          <a:xfrm>
            <a:off x="5156200" y="88392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87" name="Rectangle 300"/>
          <p:cNvSpPr>
            <a:spLocks noChangeArrowheads="1"/>
          </p:cNvSpPr>
          <p:nvPr/>
        </p:nvSpPr>
        <p:spPr bwMode="auto">
          <a:xfrm>
            <a:off x="5511800" y="8839200"/>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488" name="Rectangle 301"/>
          <p:cNvSpPr>
            <a:spLocks noChangeArrowheads="1"/>
          </p:cNvSpPr>
          <p:nvPr/>
        </p:nvSpPr>
        <p:spPr bwMode="auto">
          <a:xfrm>
            <a:off x="5864225" y="88392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89" name="Rectangle 302"/>
          <p:cNvSpPr>
            <a:spLocks noChangeArrowheads="1"/>
          </p:cNvSpPr>
          <p:nvPr/>
        </p:nvSpPr>
        <p:spPr bwMode="auto">
          <a:xfrm>
            <a:off x="6219825" y="88392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90" name="Rectangle 303"/>
          <p:cNvSpPr>
            <a:spLocks noChangeArrowheads="1"/>
          </p:cNvSpPr>
          <p:nvPr/>
        </p:nvSpPr>
        <p:spPr bwMode="auto">
          <a:xfrm>
            <a:off x="6575425" y="88392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91" name="Rectangle 304"/>
          <p:cNvSpPr>
            <a:spLocks noChangeArrowheads="1"/>
          </p:cNvSpPr>
          <p:nvPr/>
        </p:nvSpPr>
        <p:spPr bwMode="auto">
          <a:xfrm>
            <a:off x="6931025" y="88392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92" name="Rectangle 305"/>
          <p:cNvSpPr>
            <a:spLocks noChangeArrowheads="1"/>
          </p:cNvSpPr>
          <p:nvPr/>
        </p:nvSpPr>
        <p:spPr bwMode="auto">
          <a:xfrm>
            <a:off x="7286625" y="8839200"/>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493" name="Rectangle 306"/>
          <p:cNvSpPr>
            <a:spLocks noChangeArrowheads="1"/>
          </p:cNvSpPr>
          <p:nvPr/>
        </p:nvSpPr>
        <p:spPr bwMode="auto">
          <a:xfrm>
            <a:off x="7639050" y="8839200"/>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494" name="Rectangle 307"/>
          <p:cNvSpPr>
            <a:spLocks noChangeArrowheads="1"/>
          </p:cNvSpPr>
          <p:nvPr/>
        </p:nvSpPr>
        <p:spPr bwMode="auto">
          <a:xfrm>
            <a:off x="2524125" y="8839200"/>
            <a:ext cx="170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a:t>int M_Ojb_Switch[ ];//8</a:t>
            </a:r>
          </a:p>
        </p:txBody>
      </p:sp>
      <p:sp>
        <p:nvSpPr>
          <p:cNvPr id="60495" name="Rectangle 311"/>
          <p:cNvSpPr>
            <a:spLocks noChangeArrowheads="1"/>
          </p:cNvSpPr>
          <p:nvPr/>
        </p:nvSpPr>
        <p:spPr bwMode="auto">
          <a:xfrm>
            <a:off x="5861050" y="5721350"/>
            <a:ext cx="1346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l"/>
            <a:r>
              <a:rPr lang="en-US"/>
              <a:t>MAX_STIM_OBJ</a:t>
            </a:r>
          </a:p>
        </p:txBody>
      </p:sp>
      <p:sp>
        <p:nvSpPr>
          <p:cNvPr id="60496" name="AutoShape 312"/>
          <p:cNvSpPr>
            <a:spLocks/>
          </p:cNvSpPr>
          <p:nvPr/>
        </p:nvSpPr>
        <p:spPr bwMode="auto">
          <a:xfrm rot="-5400000">
            <a:off x="6470650" y="4578350"/>
            <a:ext cx="152400" cy="2895600"/>
          </a:xfrm>
          <a:prstGeom prst="rightBrace">
            <a:avLst>
              <a:gd name="adj1" fmla="val 158333"/>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p>
            <a:endParaRPr lang="en-US"/>
          </a:p>
        </p:txBody>
      </p:sp>
      <p:sp>
        <p:nvSpPr>
          <p:cNvPr id="60497" name="Rectangle 313"/>
          <p:cNvSpPr>
            <a:spLocks noChangeArrowheads="1"/>
          </p:cNvSpPr>
          <p:nvPr/>
        </p:nvSpPr>
        <p:spPr bwMode="auto">
          <a:xfrm>
            <a:off x="7508875" y="6229350"/>
            <a:ext cx="831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defTabSz="1828800"/>
            <a:r>
              <a:rPr lang="en-US" sz="800"/>
              <a:t>Object </a:t>
            </a:r>
          </a:p>
          <a:p>
            <a:pPr algn="l" defTabSz="1828800"/>
            <a:r>
              <a:rPr lang="en-US" sz="600"/>
              <a:t>MAX_STIM_OBJ-1</a:t>
            </a:r>
          </a:p>
        </p:txBody>
      </p:sp>
      <p:sp>
        <p:nvSpPr>
          <p:cNvPr id="60498" name="Rectangle 394"/>
          <p:cNvSpPr>
            <a:spLocks noChangeArrowheads="1"/>
          </p:cNvSpPr>
          <p:nvPr/>
        </p:nvSpPr>
        <p:spPr bwMode="auto">
          <a:xfrm>
            <a:off x="860425" y="3349625"/>
            <a:ext cx="1676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noProof="1"/>
              <a:t>M_VisObjIDs</a:t>
            </a:r>
            <a:r>
              <a:rPr lang="en-US"/>
              <a:t>[ ]</a:t>
            </a:r>
          </a:p>
        </p:txBody>
      </p:sp>
      <p:sp>
        <p:nvSpPr>
          <p:cNvPr id="60499" name="Rectangle 395"/>
          <p:cNvSpPr>
            <a:spLocks noChangeArrowheads="1"/>
          </p:cNvSpPr>
          <p:nvPr/>
        </p:nvSpPr>
        <p:spPr bwMode="auto">
          <a:xfrm>
            <a:off x="1089025" y="2282825"/>
            <a:ext cx="144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a:t>M_</a:t>
            </a:r>
            <a:r>
              <a:rPr lang="en-US" noProof="1"/>
              <a:t>bufferMessage</a:t>
            </a:r>
            <a:endParaRPr lang="en-US"/>
          </a:p>
          <a:p>
            <a:r>
              <a:rPr lang="en-US"/>
              <a:t>(what message?)</a:t>
            </a:r>
            <a:endParaRPr lang="en-US" noProof="1"/>
          </a:p>
        </p:txBody>
      </p:sp>
      <p:sp>
        <p:nvSpPr>
          <p:cNvPr id="60500" name="Rectangle 397"/>
          <p:cNvSpPr>
            <a:spLocks noChangeArrowheads="1"/>
          </p:cNvSpPr>
          <p:nvPr/>
        </p:nvSpPr>
        <p:spPr bwMode="auto">
          <a:xfrm>
            <a:off x="8556625" y="2314575"/>
            <a:ext cx="1447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a:t>M_</a:t>
            </a:r>
            <a:r>
              <a:rPr lang="en-US" noProof="1"/>
              <a:t>bufferMessage</a:t>
            </a:r>
          </a:p>
        </p:txBody>
      </p:sp>
      <p:sp>
        <p:nvSpPr>
          <p:cNvPr id="60501" name="Rectangle 398"/>
          <p:cNvSpPr>
            <a:spLocks noChangeArrowheads="1"/>
          </p:cNvSpPr>
          <p:nvPr/>
        </p:nvSpPr>
        <p:spPr bwMode="auto">
          <a:xfrm>
            <a:off x="4616450" y="2238375"/>
            <a:ext cx="23304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Command: “</a:t>
            </a:r>
            <a:r>
              <a:rPr lang="en-US" noProof="1"/>
              <a:t>Pvi</a:t>
            </a:r>
            <a:r>
              <a:rPr lang="en-US"/>
              <a:t>s</a:t>
            </a:r>
            <a:r>
              <a:rPr lang="en-US" noProof="1"/>
              <a:t>SetStimColors</a:t>
            </a:r>
            <a:r>
              <a:rPr lang="en-US"/>
              <a:t>”</a:t>
            </a:r>
          </a:p>
        </p:txBody>
      </p:sp>
      <p:sp>
        <p:nvSpPr>
          <p:cNvPr id="60502" name="Rectangle 399"/>
          <p:cNvSpPr>
            <a:spLocks noChangeArrowheads="1"/>
          </p:cNvSpPr>
          <p:nvPr/>
        </p:nvSpPr>
        <p:spPr bwMode="auto">
          <a:xfrm>
            <a:off x="784225" y="2892425"/>
            <a:ext cx="1981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noProof="1"/>
              <a:t>M_N</a:t>
            </a:r>
            <a:endParaRPr lang="en-US"/>
          </a:p>
        </p:txBody>
      </p:sp>
      <p:sp>
        <p:nvSpPr>
          <p:cNvPr id="60503" name="Rectangle 401"/>
          <p:cNvSpPr>
            <a:spLocks noChangeArrowheads="1"/>
          </p:cNvSpPr>
          <p:nvPr/>
        </p:nvSpPr>
        <p:spPr bwMode="auto">
          <a:xfrm>
            <a:off x="1089025" y="3578225"/>
            <a:ext cx="355600" cy="254000"/>
          </a:xfrm>
          <a:prstGeom prst="rect">
            <a:avLst/>
          </a:prstGeom>
          <a:solidFill>
            <a:srgbClr val="FFFFFF"/>
          </a:solidFill>
          <a:ln w="9525">
            <a:solidFill>
              <a:srgbClr val="000000"/>
            </a:solidFill>
            <a:miter lim="800000"/>
            <a:headEnd/>
            <a:tailEnd/>
          </a:ln>
        </p:spPr>
        <p:txBody>
          <a:bodyPr/>
          <a:lstStyle/>
          <a:p>
            <a:r>
              <a:rPr lang="en-US"/>
              <a:t>0</a:t>
            </a:r>
          </a:p>
        </p:txBody>
      </p:sp>
      <p:sp>
        <p:nvSpPr>
          <p:cNvPr id="60504" name="Rectangle 402"/>
          <p:cNvSpPr>
            <a:spLocks noChangeArrowheads="1"/>
          </p:cNvSpPr>
          <p:nvPr/>
        </p:nvSpPr>
        <p:spPr bwMode="auto">
          <a:xfrm>
            <a:off x="1444625" y="3578225"/>
            <a:ext cx="355600" cy="254000"/>
          </a:xfrm>
          <a:prstGeom prst="rect">
            <a:avLst/>
          </a:prstGeom>
          <a:solidFill>
            <a:srgbClr val="FFFFFF"/>
          </a:solidFill>
          <a:ln w="9525">
            <a:solidFill>
              <a:srgbClr val="000000"/>
            </a:solidFill>
            <a:miter lim="800000"/>
            <a:headEnd/>
            <a:tailEnd/>
          </a:ln>
        </p:spPr>
        <p:txBody>
          <a:bodyPr/>
          <a:lstStyle/>
          <a:p>
            <a:r>
              <a:rPr lang="en-US"/>
              <a:t>1</a:t>
            </a:r>
          </a:p>
        </p:txBody>
      </p:sp>
      <p:sp>
        <p:nvSpPr>
          <p:cNvPr id="60505" name="Rectangle 403"/>
          <p:cNvSpPr>
            <a:spLocks noChangeArrowheads="1"/>
          </p:cNvSpPr>
          <p:nvPr/>
        </p:nvSpPr>
        <p:spPr bwMode="auto">
          <a:xfrm>
            <a:off x="1800225" y="3578225"/>
            <a:ext cx="355600" cy="254000"/>
          </a:xfrm>
          <a:prstGeom prst="rect">
            <a:avLst/>
          </a:prstGeom>
          <a:solidFill>
            <a:srgbClr val="FFFFFF"/>
          </a:solidFill>
          <a:ln w="9525">
            <a:solidFill>
              <a:srgbClr val="000000"/>
            </a:solidFill>
            <a:miter lim="800000"/>
            <a:headEnd/>
            <a:tailEnd/>
          </a:ln>
        </p:spPr>
        <p:txBody>
          <a:bodyPr/>
          <a:lstStyle/>
          <a:p>
            <a:r>
              <a:rPr lang="en-US"/>
              <a:t>3</a:t>
            </a:r>
          </a:p>
        </p:txBody>
      </p:sp>
      <p:sp>
        <p:nvSpPr>
          <p:cNvPr id="60506" name="Rectangle 404"/>
          <p:cNvSpPr>
            <a:spLocks noChangeArrowheads="1"/>
          </p:cNvSpPr>
          <p:nvPr/>
        </p:nvSpPr>
        <p:spPr bwMode="auto">
          <a:xfrm>
            <a:off x="2155825" y="3578225"/>
            <a:ext cx="355600" cy="254000"/>
          </a:xfrm>
          <a:prstGeom prst="rect">
            <a:avLst/>
          </a:prstGeom>
          <a:solidFill>
            <a:srgbClr val="FFFFFF"/>
          </a:solidFill>
          <a:ln w="9525">
            <a:solidFill>
              <a:srgbClr val="000000"/>
            </a:solidFill>
            <a:miter lim="800000"/>
            <a:headEnd/>
            <a:tailEnd/>
          </a:ln>
        </p:spPr>
        <p:txBody>
          <a:bodyPr/>
          <a:lstStyle/>
          <a:p>
            <a:r>
              <a:rPr lang="en-US"/>
              <a:t>5</a:t>
            </a:r>
          </a:p>
        </p:txBody>
      </p:sp>
      <p:sp>
        <p:nvSpPr>
          <p:cNvPr id="60507" name="Rectangle 405"/>
          <p:cNvSpPr>
            <a:spLocks noChangeArrowheads="1"/>
          </p:cNvSpPr>
          <p:nvPr/>
        </p:nvSpPr>
        <p:spPr bwMode="auto">
          <a:xfrm>
            <a:off x="4670425" y="2828925"/>
            <a:ext cx="1981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a:t>how many objects? 4</a:t>
            </a:r>
            <a:endParaRPr lang="en-US" noProof="1"/>
          </a:p>
        </p:txBody>
      </p:sp>
      <p:sp>
        <p:nvSpPr>
          <p:cNvPr id="60508" name="Line 396"/>
          <p:cNvSpPr>
            <a:spLocks noChangeShapeType="1"/>
          </p:cNvSpPr>
          <p:nvPr/>
        </p:nvSpPr>
        <p:spPr bwMode="auto">
          <a:xfrm>
            <a:off x="2686050" y="2466975"/>
            <a:ext cx="56197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09" name="Line 400"/>
          <p:cNvSpPr>
            <a:spLocks noChangeShapeType="1"/>
          </p:cNvSpPr>
          <p:nvPr/>
        </p:nvSpPr>
        <p:spPr bwMode="auto">
          <a:xfrm>
            <a:off x="2678113" y="3028950"/>
            <a:ext cx="56197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10" name="Line 406"/>
          <p:cNvSpPr>
            <a:spLocks noChangeShapeType="1"/>
          </p:cNvSpPr>
          <p:nvPr/>
        </p:nvSpPr>
        <p:spPr bwMode="auto">
          <a:xfrm>
            <a:off x="2670175" y="3638550"/>
            <a:ext cx="56197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11" name="Rectangle 407"/>
          <p:cNvSpPr>
            <a:spLocks noChangeArrowheads="1"/>
          </p:cNvSpPr>
          <p:nvPr/>
        </p:nvSpPr>
        <p:spPr bwMode="auto">
          <a:xfrm>
            <a:off x="4660900" y="3441700"/>
            <a:ext cx="19812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a:t>Indexes of those objects?</a:t>
            </a:r>
            <a:endParaRPr lang="en-US" noProof="1"/>
          </a:p>
        </p:txBody>
      </p:sp>
      <p:sp>
        <p:nvSpPr>
          <p:cNvPr id="60512" name="Line 408"/>
          <p:cNvSpPr>
            <a:spLocks noChangeShapeType="1"/>
          </p:cNvSpPr>
          <p:nvPr/>
        </p:nvSpPr>
        <p:spPr bwMode="auto">
          <a:xfrm>
            <a:off x="1317625" y="3806825"/>
            <a:ext cx="4038600" cy="29051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13" name="Line 409"/>
          <p:cNvSpPr>
            <a:spLocks noChangeShapeType="1"/>
          </p:cNvSpPr>
          <p:nvPr/>
        </p:nvSpPr>
        <p:spPr bwMode="auto">
          <a:xfrm>
            <a:off x="1651000" y="3806825"/>
            <a:ext cx="4010025" cy="29051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14" name="Line 410"/>
          <p:cNvSpPr>
            <a:spLocks noChangeShapeType="1"/>
          </p:cNvSpPr>
          <p:nvPr/>
        </p:nvSpPr>
        <p:spPr bwMode="auto">
          <a:xfrm>
            <a:off x="2003425" y="3806825"/>
            <a:ext cx="4419600" cy="29051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15" name="Line 411"/>
          <p:cNvSpPr>
            <a:spLocks noChangeShapeType="1"/>
          </p:cNvSpPr>
          <p:nvPr/>
        </p:nvSpPr>
        <p:spPr bwMode="auto">
          <a:xfrm>
            <a:off x="2327275" y="3806825"/>
            <a:ext cx="4781550" cy="29051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16" name="Rectangle 412"/>
          <p:cNvSpPr>
            <a:spLocks noChangeArrowheads="1"/>
          </p:cNvSpPr>
          <p:nvPr/>
        </p:nvSpPr>
        <p:spPr bwMode="auto">
          <a:xfrm>
            <a:off x="8404225" y="3333750"/>
            <a:ext cx="16764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noProof="1"/>
              <a:t>M_VisObjIDs</a:t>
            </a:r>
            <a:r>
              <a:rPr lang="en-US"/>
              <a:t>[ ]</a:t>
            </a:r>
          </a:p>
        </p:txBody>
      </p:sp>
      <p:sp>
        <p:nvSpPr>
          <p:cNvPr id="60517" name="Rectangle 413"/>
          <p:cNvSpPr>
            <a:spLocks noChangeArrowheads="1"/>
          </p:cNvSpPr>
          <p:nvPr/>
        </p:nvSpPr>
        <p:spPr bwMode="auto">
          <a:xfrm>
            <a:off x="8223250" y="2886075"/>
            <a:ext cx="19812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noProof="1"/>
              <a:t>M_N</a:t>
            </a:r>
            <a:endParaRPr lang="en-US"/>
          </a:p>
        </p:txBody>
      </p:sp>
      <p:sp>
        <p:nvSpPr>
          <p:cNvPr id="60518" name="Rectangle 414"/>
          <p:cNvSpPr>
            <a:spLocks noChangeArrowheads="1"/>
          </p:cNvSpPr>
          <p:nvPr/>
        </p:nvSpPr>
        <p:spPr bwMode="auto">
          <a:xfrm>
            <a:off x="8632825" y="3562350"/>
            <a:ext cx="355600" cy="254000"/>
          </a:xfrm>
          <a:prstGeom prst="rect">
            <a:avLst/>
          </a:prstGeom>
          <a:solidFill>
            <a:srgbClr val="FFFFFF"/>
          </a:solidFill>
          <a:ln w="9525">
            <a:solidFill>
              <a:srgbClr val="000000"/>
            </a:solidFill>
            <a:miter lim="800000"/>
            <a:headEnd/>
            <a:tailEnd/>
          </a:ln>
        </p:spPr>
        <p:txBody>
          <a:bodyPr/>
          <a:lstStyle/>
          <a:p>
            <a:r>
              <a:rPr lang="en-US"/>
              <a:t>0</a:t>
            </a:r>
          </a:p>
        </p:txBody>
      </p:sp>
      <p:sp>
        <p:nvSpPr>
          <p:cNvPr id="60519" name="Rectangle 415"/>
          <p:cNvSpPr>
            <a:spLocks noChangeArrowheads="1"/>
          </p:cNvSpPr>
          <p:nvPr/>
        </p:nvSpPr>
        <p:spPr bwMode="auto">
          <a:xfrm>
            <a:off x="8988425" y="3562350"/>
            <a:ext cx="355600" cy="254000"/>
          </a:xfrm>
          <a:prstGeom prst="rect">
            <a:avLst/>
          </a:prstGeom>
          <a:solidFill>
            <a:srgbClr val="FFFFFF"/>
          </a:solidFill>
          <a:ln w="9525">
            <a:solidFill>
              <a:srgbClr val="000000"/>
            </a:solidFill>
            <a:miter lim="800000"/>
            <a:headEnd/>
            <a:tailEnd/>
          </a:ln>
        </p:spPr>
        <p:txBody>
          <a:bodyPr/>
          <a:lstStyle/>
          <a:p>
            <a:r>
              <a:rPr lang="en-US"/>
              <a:t>1</a:t>
            </a:r>
          </a:p>
        </p:txBody>
      </p:sp>
      <p:sp>
        <p:nvSpPr>
          <p:cNvPr id="60520" name="Rectangle 416"/>
          <p:cNvSpPr>
            <a:spLocks noChangeArrowheads="1"/>
          </p:cNvSpPr>
          <p:nvPr/>
        </p:nvSpPr>
        <p:spPr bwMode="auto">
          <a:xfrm>
            <a:off x="9344025" y="3562350"/>
            <a:ext cx="355600" cy="254000"/>
          </a:xfrm>
          <a:prstGeom prst="rect">
            <a:avLst/>
          </a:prstGeom>
          <a:solidFill>
            <a:srgbClr val="FFFFFF"/>
          </a:solidFill>
          <a:ln w="9525">
            <a:solidFill>
              <a:srgbClr val="000000"/>
            </a:solidFill>
            <a:miter lim="800000"/>
            <a:headEnd/>
            <a:tailEnd/>
          </a:ln>
        </p:spPr>
        <p:txBody>
          <a:bodyPr/>
          <a:lstStyle/>
          <a:p>
            <a:r>
              <a:rPr lang="en-US"/>
              <a:t>3</a:t>
            </a:r>
          </a:p>
        </p:txBody>
      </p:sp>
      <p:sp>
        <p:nvSpPr>
          <p:cNvPr id="60521" name="Rectangle 417"/>
          <p:cNvSpPr>
            <a:spLocks noChangeArrowheads="1"/>
          </p:cNvSpPr>
          <p:nvPr/>
        </p:nvSpPr>
        <p:spPr bwMode="auto">
          <a:xfrm>
            <a:off x="9699625" y="3562350"/>
            <a:ext cx="355600" cy="254000"/>
          </a:xfrm>
          <a:prstGeom prst="rect">
            <a:avLst/>
          </a:prstGeom>
          <a:solidFill>
            <a:srgbClr val="FFFFFF"/>
          </a:solidFill>
          <a:ln w="9525">
            <a:solidFill>
              <a:srgbClr val="000000"/>
            </a:solidFill>
            <a:miter lim="800000"/>
            <a:headEnd/>
            <a:tailEnd/>
          </a:ln>
        </p:spPr>
        <p:txBody>
          <a:bodyPr/>
          <a:lstStyle/>
          <a:p>
            <a:r>
              <a:rPr lang="en-US"/>
              <a:t>5</a:t>
            </a:r>
          </a:p>
        </p:txBody>
      </p:sp>
      <p:sp>
        <p:nvSpPr>
          <p:cNvPr id="60522" name="Rectangle 418"/>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The shared memory structure between TAS, MOXY &amp; VIS</a:t>
            </a:r>
          </a:p>
        </p:txBody>
      </p:sp>
      <p:sp>
        <p:nvSpPr>
          <p:cNvPr id="60523" name="Line 419"/>
          <p:cNvSpPr>
            <a:spLocks noChangeShapeType="1"/>
          </p:cNvSpPr>
          <p:nvPr/>
        </p:nvSpPr>
        <p:spPr bwMode="auto">
          <a:xfrm flipH="1">
            <a:off x="5356225" y="3810000"/>
            <a:ext cx="3406775" cy="29019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24" name="Line 420"/>
          <p:cNvSpPr>
            <a:spLocks noChangeShapeType="1"/>
          </p:cNvSpPr>
          <p:nvPr/>
        </p:nvSpPr>
        <p:spPr bwMode="auto">
          <a:xfrm flipH="1">
            <a:off x="5661025" y="3810000"/>
            <a:ext cx="3482975" cy="29019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25" name="Line 421"/>
          <p:cNvSpPr>
            <a:spLocks noChangeShapeType="1"/>
          </p:cNvSpPr>
          <p:nvPr/>
        </p:nvSpPr>
        <p:spPr bwMode="auto">
          <a:xfrm flipH="1">
            <a:off x="6423025" y="3810000"/>
            <a:ext cx="3101975" cy="29019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26" name="Line 422"/>
          <p:cNvSpPr>
            <a:spLocks noChangeShapeType="1"/>
          </p:cNvSpPr>
          <p:nvPr/>
        </p:nvSpPr>
        <p:spPr bwMode="auto">
          <a:xfrm flipH="1">
            <a:off x="7108825" y="3810000"/>
            <a:ext cx="2720975" cy="29019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27" name="Rectangle 423"/>
          <p:cNvSpPr>
            <a:spLocks noChangeArrowheads="1"/>
          </p:cNvSpPr>
          <p:nvPr/>
        </p:nvSpPr>
        <p:spPr bwMode="auto">
          <a:xfrm>
            <a:off x="5156200" y="9140825"/>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528" name="Rectangle 424"/>
          <p:cNvSpPr>
            <a:spLocks noChangeArrowheads="1"/>
          </p:cNvSpPr>
          <p:nvPr/>
        </p:nvSpPr>
        <p:spPr bwMode="auto">
          <a:xfrm>
            <a:off x="5511800" y="9140825"/>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529" name="Rectangle 425"/>
          <p:cNvSpPr>
            <a:spLocks noChangeArrowheads="1"/>
          </p:cNvSpPr>
          <p:nvPr/>
        </p:nvSpPr>
        <p:spPr bwMode="auto">
          <a:xfrm>
            <a:off x="5864225" y="9140825"/>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530" name="Rectangle 426"/>
          <p:cNvSpPr>
            <a:spLocks noChangeArrowheads="1"/>
          </p:cNvSpPr>
          <p:nvPr/>
        </p:nvSpPr>
        <p:spPr bwMode="auto">
          <a:xfrm>
            <a:off x="6219825" y="9140825"/>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531" name="Rectangle 427"/>
          <p:cNvSpPr>
            <a:spLocks noChangeArrowheads="1"/>
          </p:cNvSpPr>
          <p:nvPr/>
        </p:nvSpPr>
        <p:spPr bwMode="auto">
          <a:xfrm>
            <a:off x="6575425" y="9140825"/>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532" name="Rectangle 428"/>
          <p:cNvSpPr>
            <a:spLocks noChangeArrowheads="1"/>
          </p:cNvSpPr>
          <p:nvPr/>
        </p:nvSpPr>
        <p:spPr bwMode="auto">
          <a:xfrm>
            <a:off x="6931025" y="9140825"/>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533" name="Rectangle 429"/>
          <p:cNvSpPr>
            <a:spLocks noChangeArrowheads="1"/>
          </p:cNvSpPr>
          <p:nvPr/>
        </p:nvSpPr>
        <p:spPr bwMode="auto">
          <a:xfrm>
            <a:off x="7286625" y="9140825"/>
            <a:ext cx="352425" cy="254000"/>
          </a:xfrm>
          <a:prstGeom prst="rect">
            <a:avLst/>
          </a:prstGeom>
          <a:solidFill>
            <a:srgbClr val="FFFFFF"/>
          </a:solidFill>
          <a:ln w="9525">
            <a:solidFill>
              <a:srgbClr val="000000"/>
            </a:solidFill>
            <a:miter lim="800000"/>
            <a:headEnd/>
            <a:tailEnd/>
          </a:ln>
        </p:spPr>
        <p:txBody>
          <a:bodyPr/>
          <a:lstStyle/>
          <a:p>
            <a:endParaRPr lang="en-US"/>
          </a:p>
        </p:txBody>
      </p:sp>
      <p:sp>
        <p:nvSpPr>
          <p:cNvPr id="60534" name="Rectangle 430"/>
          <p:cNvSpPr>
            <a:spLocks noChangeArrowheads="1"/>
          </p:cNvSpPr>
          <p:nvPr/>
        </p:nvSpPr>
        <p:spPr bwMode="auto">
          <a:xfrm>
            <a:off x="7639050" y="9140825"/>
            <a:ext cx="355600" cy="254000"/>
          </a:xfrm>
          <a:prstGeom prst="rect">
            <a:avLst/>
          </a:prstGeom>
          <a:solidFill>
            <a:srgbClr val="FFFFFF"/>
          </a:solidFill>
          <a:ln w="9525">
            <a:solidFill>
              <a:srgbClr val="000000"/>
            </a:solidFill>
            <a:miter lim="800000"/>
            <a:headEnd/>
            <a:tailEnd/>
          </a:ln>
        </p:spPr>
        <p:txBody>
          <a:bodyPr/>
          <a:lstStyle/>
          <a:p>
            <a:endParaRPr lang="en-US"/>
          </a:p>
        </p:txBody>
      </p:sp>
      <p:sp>
        <p:nvSpPr>
          <p:cNvPr id="60535" name="Rectangle 433"/>
          <p:cNvSpPr>
            <a:spLocks noChangeArrowheads="1"/>
          </p:cNvSpPr>
          <p:nvPr/>
        </p:nvSpPr>
        <p:spPr bwMode="auto">
          <a:xfrm>
            <a:off x="2524125" y="9150350"/>
            <a:ext cx="2209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a:t>char M_PicFileName[ ][64];//9</a:t>
            </a:r>
          </a:p>
        </p:txBody>
      </p:sp>
      <p:sp>
        <p:nvSpPr>
          <p:cNvPr id="60536" name="Rectangle 446"/>
          <p:cNvSpPr>
            <a:spLocks noChangeArrowheads="1"/>
          </p:cNvSpPr>
          <p:nvPr/>
        </p:nvSpPr>
        <p:spPr bwMode="auto">
          <a:xfrm>
            <a:off x="838200" y="10991850"/>
            <a:ext cx="7848600" cy="224631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l">
              <a:spcBef>
                <a:spcPct val="50000"/>
              </a:spcBef>
            </a:pPr>
            <a:r>
              <a:rPr lang="en-US" sz="2000">
                <a:solidFill>
                  <a:schemeClr val="accent2"/>
                </a:solidFill>
              </a:rPr>
              <a:t>Typical functions to present a square on the screen:</a:t>
            </a:r>
          </a:p>
          <a:p>
            <a:pPr algn="l">
              <a:spcBef>
                <a:spcPct val="50000"/>
              </a:spcBef>
            </a:pPr>
            <a:r>
              <a:rPr lang="en-US" sz="2000">
                <a:solidFill>
                  <a:schemeClr val="accent2"/>
                </a:solidFill>
              </a:rPr>
              <a:t>1) </a:t>
            </a:r>
            <a:r>
              <a:rPr lang="en-US" sz="2000" err="1">
                <a:solidFill>
                  <a:schemeClr val="accent2"/>
                </a:solidFill>
              </a:rPr>
              <a:t>PvisSetStimColors</a:t>
            </a:r>
            <a:r>
              <a:rPr lang="en-US" sz="2000">
                <a:solidFill>
                  <a:schemeClr val="accent2"/>
                </a:solidFill>
              </a:rPr>
              <a:t>(</a:t>
            </a:r>
            <a:r>
              <a:rPr lang="en-US" sz="2000" err="1">
                <a:solidFill>
                  <a:schemeClr val="accent2"/>
                </a:solidFill>
              </a:rPr>
              <a:t>nFix,fixObj,fixRed,fixGreen,fixBlue</a:t>
            </a:r>
            <a:r>
              <a:rPr lang="en-US" sz="2000">
                <a:solidFill>
                  <a:schemeClr val="accent2"/>
                </a:solidFill>
              </a:rPr>
              <a:t>); </a:t>
            </a:r>
          </a:p>
          <a:p>
            <a:pPr algn="l">
              <a:spcBef>
                <a:spcPct val="50000"/>
              </a:spcBef>
            </a:pPr>
            <a:r>
              <a:rPr lang="en-US" sz="2000">
                <a:solidFill>
                  <a:schemeClr val="accent2"/>
                </a:solidFill>
              </a:rPr>
              <a:t>2) </a:t>
            </a:r>
            <a:r>
              <a:rPr lang="en-US" sz="2000" err="1">
                <a:solidFill>
                  <a:schemeClr val="accent2"/>
                </a:solidFill>
              </a:rPr>
              <a:t>PvisStimLocation</a:t>
            </a:r>
            <a:r>
              <a:rPr lang="en-US" sz="2000">
                <a:solidFill>
                  <a:schemeClr val="accent2"/>
                </a:solidFill>
              </a:rPr>
              <a:t>(</a:t>
            </a:r>
            <a:r>
              <a:rPr lang="en-US" sz="2000" err="1">
                <a:solidFill>
                  <a:schemeClr val="accent2"/>
                </a:solidFill>
              </a:rPr>
              <a:t>nFix</a:t>
            </a:r>
            <a:r>
              <a:rPr lang="en-US" sz="2000">
                <a:solidFill>
                  <a:schemeClr val="accent2"/>
                </a:solidFill>
              </a:rPr>
              <a:t>, </a:t>
            </a:r>
            <a:r>
              <a:rPr lang="en-US" sz="2000" err="1">
                <a:solidFill>
                  <a:schemeClr val="accent2"/>
                </a:solidFill>
              </a:rPr>
              <a:t>fixObj</a:t>
            </a:r>
            <a:r>
              <a:rPr lang="en-US" sz="2000">
                <a:solidFill>
                  <a:schemeClr val="accent2"/>
                </a:solidFill>
              </a:rPr>
              <a:t>, </a:t>
            </a:r>
            <a:r>
              <a:rPr lang="en-US" sz="2000" err="1">
                <a:solidFill>
                  <a:schemeClr val="accent2"/>
                </a:solidFill>
              </a:rPr>
              <a:t>fixX</a:t>
            </a:r>
            <a:r>
              <a:rPr lang="en-US" sz="2000">
                <a:solidFill>
                  <a:schemeClr val="accent2"/>
                </a:solidFill>
              </a:rPr>
              <a:t>, </a:t>
            </a:r>
            <a:r>
              <a:rPr lang="en-US" sz="2000" err="1">
                <a:solidFill>
                  <a:schemeClr val="accent2"/>
                </a:solidFill>
              </a:rPr>
              <a:t>fixY</a:t>
            </a:r>
            <a:r>
              <a:rPr lang="en-US" sz="2000">
                <a:solidFill>
                  <a:schemeClr val="accent2"/>
                </a:solidFill>
              </a:rPr>
              <a:t>);</a:t>
            </a:r>
          </a:p>
          <a:p>
            <a:pPr algn="l">
              <a:spcBef>
                <a:spcPct val="50000"/>
              </a:spcBef>
            </a:pPr>
            <a:r>
              <a:rPr lang="en-US" sz="2000">
                <a:solidFill>
                  <a:schemeClr val="accent2"/>
                </a:solidFill>
              </a:rPr>
              <a:t>3) </a:t>
            </a:r>
            <a:r>
              <a:rPr lang="en-US" sz="2000" err="1">
                <a:solidFill>
                  <a:schemeClr val="accent2"/>
                </a:solidFill>
              </a:rPr>
              <a:t>PvisDrawBar</a:t>
            </a:r>
            <a:r>
              <a:rPr lang="en-US" sz="2000">
                <a:solidFill>
                  <a:schemeClr val="accent2"/>
                </a:solidFill>
              </a:rPr>
              <a:t>(</a:t>
            </a:r>
            <a:r>
              <a:rPr lang="en-US" sz="2000" err="1">
                <a:solidFill>
                  <a:schemeClr val="accent2"/>
                </a:solidFill>
              </a:rPr>
              <a:t>nFix</a:t>
            </a:r>
            <a:r>
              <a:rPr lang="en-US" sz="2000">
                <a:solidFill>
                  <a:schemeClr val="accent2"/>
                </a:solidFill>
              </a:rPr>
              <a:t>, </a:t>
            </a:r>
            <a:r>
              <a:rPr lang="en-US" sz="2000" err="1">
                <a:solidFill>
                  <a:schemeClr val="accent2"/>
                </a:solidFill>
              </a:rPr>
              <a:t>fixObj</a:t>
            </a:r>
            <a:r>
              <a:rPr lang="en-US" sz="2000">
                <a:solidFill>
                  <a:schemeClr val="accent2"/>
                </a:solidFill>
              </a:rPr>
              <a:t>, </a:t>
            </a:r>
            <a:r>
              <a:rPr lang="en-US" sz="2000" err="1">
                <a:solidFill>
                  <a:schemeClr val="accent2"/>
                </a:solidFill>
              </a:rPr>
              <a:t>fixSize</a:t>
            </a:r>
            <a:r>
              <a:rPr lang="en-US" sz="2000">
                <a:solidFill>
                  <a:schemeClr val="accent2"/>
                </a:solidFill>
              </a:rPr>
              <a:t>, </a:t>
            </a:r>
            <a:r>
              <a:rPr lang="en-US" sz="2000" err="1">
                <a:solidFill>
                  <a:schemeClr val="accent2"/>
                </a:solidFill>
              </a:rPr>
              <a:t>fixSize</a:t>
            </a:r>
            <a:r>
              <a:rPr lang="en-US" sz="2000">
                <a:solidFill>
                  <a:schemeClr val="accent2"/>
                </a:solidFill>
              </a:rPr>
              <a:t>, </a:t>
            </a:r>
            <a:r>
              <a:rPr lang="en-US" sz="2000" err="1">
                <a:solidFill>
                  <a:schemeClr val="accent2"/>
                </a:solidFill>
              </a:rPr>
              <a:t>ContrastOfBars</a:t>
            </a:r>
            <a:r>
              <a:rPr lang="en-US" sz="2000">
                <a:solidFill>
                  <a:schemeClr val="accent2"/>
                </a:solidFill>
              </a:rPr>
              <a:t>);</a:t>
            </a:r>
          </a:p>
          <a:p>
            <a:pPr algn="l">
              <a:spcBef>
                <a:spcPct val="50000"/>
              </a:spcBef>
            </a:pPr>
            <a:r>
              <a:rPr lang="en-US" sz="2000">
                <a:solidFill>
                  <a:schemeClr val="accent2"/>
                </a:solidFill>
              </a:rPr>
              <a:t>4) </a:t>
            </a:r>
            <a:r>
              <a:rPr lang="en-US" sz="1800" err="1">
                <a:solidFill>
                  <a:schemeClr val="accent2"/>
                </a:solidFill>
              </a:rPr>
              <a:t>PvisSwitchStim_with_EODE</a:t>
            </a:r>
            <a:r>
              <a:rPr lang="en-US" sz="1800">
                <a:solidFill>
                  <a:schemeClr val="accent2"/>
                </a:solidFill>
              </a:rPr>
              <a:t>(</a:t>
            </a:r>
            <a:r>
              <a:rPr lang="en-US" sz="1800" err="1">
                <a:solidFill>
                  <a:schemeClr val="accent2"/>
                </a:solidFill>
              </a:rPr>
              <a:t>nFix</a:t>
            </a:r>
            <a:r>
              <a:rPr lang="en-US" sz="1800">
                <a:solidFill>
                  <a:schemeClr val="accent2"/>
                </a:solidFill>
              </a:rPr>
              <a:t>, </a:t>
            </a:r>
            <a:r>
              <a:rPr lang="en-US" sz="1800" err="1">
                <a:solidFill>
                  <a:schemeClr val="accent2"/>
                </a:solidFill>
              </a:rPr>
              <a:t>fixObj</a:t>
            </a:r>
            <a:r>
              <a:rPr lang="en-US" sz="1800">
                <a:solidFill>
                  <a:schemeClr val="accent2"/>
                </a:solidFill>
              </a:rPr>
              <a:t>, </a:t>
            </a:r>
            <a:r>
              <a:rPr lang="en-US" sz="1800" err="1">
                <a:solidFill>
                  <a:schemeClr val="accent2"/>
                </a:solidFill>
              </a:rPr>
              <a:t>fix_SwitchON</a:t>
            </a:r>
            <a:r>
              <a:rPr lang="en-US" sz="1800">
                <a:solidFill>
                  <a:schemeClr val="accent2"/>
                </a:solidFill>
              </a:rPr>
              <a:t>, </a:t>
            </a:r>
            <a:r>
              <a:rPr lang="en-US" sz="1800" err="1">
                <a:solidFill>
                  <a:schemeClr val="accent2"/>
                </a:solidFill>
              </a:rPr>
              <a:t>ecode</a:t>
            </a:r>
            <a:r>
              <a:rPr lang="en-US" sz="1800">
                <a:solidFill>
                  <a:schemeClr val="accent2"/>
                </a:solidFill>
              </a:rPr>
              <a:t>); </a:t>
            </a:r>
          </a:p>
        </p:txBody>
      </p:sp>
      <p:sp>
        <p:nvSpPr>
          <p:cNvPr id="60537" name="Rectangle 447"/>
          <p:cNvSpPr>
            <a:spLocks noChangeArrowheads="1"/>
          </p:cNvSpPr>
          <p:nvPr/>
        </p:nvSpPr>
        <p:spPr bwMode="auto">
          <a:xfrm>
            <a:off x="9829800" y="11125200"/>
            <a:ext cx="8229600" cy="25400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l">
              <a:spcBef>
                <a:spcPct val="50000"/>
              </a:spcBef>
            </a:pPr>
            <a:r>
              <a:rPr lang="en-US" sz="2000">
                <a:solidFill>
                  <a:schemeClr val="accent2"/>
                </a:solidFill>
              </a:rPr>
              <a:t>Typical functions to present a picture on the screen:</a:t>
            </a:r>
          </a:p>
          <a:p>
            <a:pPr algn="l"/>
            <a:r>
              <a:rPr lang="en-US" sz="2000">
                <a:solidFill>
                  <a:schemeClr val="accent2"/>
                </a:solidFill>
              </a:rPr>
              <a:t>1) </a:t>
            </a:r>
            <a:r>
              <a:rPr lang="en-US" sz="2000" err="1">
                <a:solidFill>
                  <a:schemeClr val="accent2"/>
                </a:solidFill>
              </a:rPr>
              <a:t>Give_ObjID_and_NameOfPic</a:t>
            </a:r>
            <a:r>
              <a:rPr lang="en-US" sz="2000">
                <a:solidFill>
                  <a:schemeClr val="accent2"/>
                </a:solidFill>
              </a:rPr>
              <a:t>(0,"BabyMonkey.bmp"); </a:t>
            </a:r>
          </a:p>
          <a:p>
            <a:pPr algn="l">
              <a:spcBef>
                <a:spcPct val="50000"/>
              </a:spcBef>
            </a:pPr>
            <a:r>
              <a:rPr lang="en-US" sz="2000">
                <a:solidFill>
                  <a:schemeClr val="accent2"/>
                </a:solidFill>
              </a:rPr>
              <a:t>2) </a:t>
            </a:r>
            <a:r>
              <a:rPr lang="en-US" sz="2000" err="1">
                <a:solidFill>
                  <a:schemeClr val="accent2"/>
                </a:solidFill>
              </a:rPr>
              <a:t>PvisStimLocation</a:t>
            </a:r>
            <a:r>
              <a:rPr lang="en-US" sz="2000">
                <a:solidFill>
                  <a:schemeClr val="accent2"/>
                </a:solidFill>
              </a:rPr>
              <a:t>(</a:t>
            </a:r>
            <a:r>
              <a:rPr lang="en-US" sz="2000" err="1">
                <a:solidFill>
                  <a:schemeClr val="accent2"/>
                </a:solidFill>
              </a:rPr>
              <a:t>nFix</a:t>
            </a:r>
            <a:r>
              <a:rPr lang="en-US" sz="2000">
                <a:solidFill>
                  <a:schemeClr val="accent2"/>
                </a:solidFill>
              </a:rPr>
              <a:t>, </a:t>
            </a:r>
            <a:r>
              <a:rPr lang="en-US" sz="2000" err="1">
                <a:solidFill>
                  <a:schemeClr val="accent2"/>
                </a:solidFill>
              </a:rPr>
              <a:t>fixObj</a:t>
            </a:r>
            <a:r>
              <a:rPr lang="en-US" sz="2000">
                <a:solidFill>
                  <a:schemeClr val="accent2"/>
                </a:solidFill>
              </a:rPr>
              <a:t>, </a:t>
            </a:r>
            <a:r>
              <a:rPr lang="en-US" sz="2000" err="1">
                <a:solidFill>
                  <a:schemeClr val="accent2"/>
                </a:solidFill>
              </a:rPr>
              <a:t>fixX</a:t>
            </a:r>
            <a:r>
              <a:rPr lang="en-US" sz="2000">
                <a:solidFill>
                  <a:schemeClr val="accent2"/>
                </a:solidFill>
              </a:rPr>
              <a:t>, </a:t>
            </a:r>
            <a:r>
              <a:rPr lang="en-US" sz="2000" err="1">
                <a:solidFill>
                  <a:schemeClr val="accent2"/>
                </a:solidFill>
              </a:rPr>
              <a:t>fixY</a:t>
            </a:r>
            <a:r>
              <a:rPr lang="en-US" sz="2000">
                <a:solidFill>
                  <a:schemeClr val="accent2"/>
                </a:solidFill>
              </a:rPr>
              <a:t>);</a:t>
            </a:r>
          </a:p>
          <a:p>
            <a:pPr algn="l">
              <a:spcBef>
                <a:spcPct val="50000"/>
              </a:spcBef>
            </a:pPr>
            <a:r>
              <a:rPr lang="en-US" sz="2000">
                <a:solidFill>
                  <a:schemeClr val="accent2"/>
                </a:solidFill>
              </a:rPr>
              <a:t>3) </a:t>
            </a:r>
            <a:r>
              <a:rPr lang="en-US" sz="2000" err="1">
                <a:solidFill>
                  <a:schemeClr val="accent2"/>
                </a:solidFill>
              </a:rPr>
              <a:t>PvisDrawPic</a:t>
            </a:r>
            <a:r>
              <a:rPr lang="en-US" sz="2000">
                <a:solidFill>
                  <a:schemeClr val="accent2"/>
                </a:solidFill>
              </a:rPr>
              <a:t>(</a:t>
            </a:r>
            <a:r>
              <a:rPr lang="en-US" sz="2000" err="1">
                <a:solidFill>
                  <a:schemeClr val="accent2"/>
                </a:solidFill>
              </a:rPr>
              <a:t>nFix</a:t>
            </a:r>
            <a:r>
              <a:rPr lang="en-US" sz="2000">
                <a:solidFill>
                  <a:schemeClr val="accent2"/>
                </a:solidFill>
              </a:rPr>
              <a:t>, </a:t>
            </a:r>
            <a:r>
              <a:rPr lang="en-US" sz="2000" err="1">
                <a:solidFill>
                  <a:schemeClr val="accent2"/>
                </a:solidFill>
              </a:rPr>
              <a:t>fixObj</a:t>
            </a:r>
            <a:r>
              <a:rPr lang="en-US" sz="2000">
                <a:solidFill>
                  <a:schemeClr val="accent2"/>
                </a:solidFill>
              </a:rPr>
              <a:t>, </a:t>
            </a:r>
            <a:r>
              <a:rPr lang="en-US" sz="2000" err="1">
                <a:solidFill>
                  <a:schemeClr val="accent2"/>
                </a:solidFill>
              </a:rPr>
              <a:t>fixSize</a:t>
            </a:r>
            <a:r>
              <a:rPr lang="en-US" sz="2000">
                <a:solidFill>
                  <a:schemeClr val="accent2"/>
                </a:solidFill>
              </a:rPr>
              <a:t>, </a:t>
            </a:r>
            <a:r>
              <a:rPr lang="en-US" sz="2000" err="1">
                <a:solidFill>
                  <a:schemeClr val="accent2"/>
                </a:solidFill>
              </a:rPr>
              <a:t>fixSize</a:t>
            </a:r>
            <a:r>
              <a:rPr lang="en-US" sz="2000">
                <a:solidFill>
                  <a:schemeClr val="accent2"/>
                </a:solidFill>
              </a:rPr>
              <a:t>);</a:t>
            </a:r>
          </a:p>
          <a:p>
            <a:pPr algn="l">
              <a:spcBef>
                <a:spcPct val="50000"/>
              </a:spcBef>
            </a:pPr>
            <a:r>
              <a:rPr lang="en-US" sz="2000">
                <a:solidFill>
                  <a:schemeClr val="accent2"/>
                </a:solidFill>
              </a:rPr>
              <a:t>4) </a:t>
            </a:r>
            <a:r>
              <a:rPr lang="en-US" sz="2000" err="1">
                <a:solidFill>
                  <a:schemeClr val="accent2"/>
                </a:solidFill>
              </a:rPr>
              <a:t>PvisSwitchStim_with_EODE</a:t>
            </a:r>
            <a:r>
              <a:rPr lang="en-US" sz="2000">
                <a:solidFill>
                  <a:schemeClr val="accent2"/>
                </a:solidFill>
              </a:rPr>
              <a:t>(</a:t>
            </a:r>
            <a:r>
              <a:rPr lang="en-US" sz="2000" err="1">
                <a:solidFill>
                  <a:schemeClr val="accent2"/>
                </a:solidFill>
              </a:rPr>
              <a:t>nFix</a:t>
            </a:r>
            <a:r>
              <a:rPr lang="en-US" sz="2000">
                <a:solidFill>
                  <a:schemeClr val="accent2"/>
                </a:solidFill>
              </a:rPr>
              <a:t>, </a:t>
            </a:r>
            <a:r>
              <a:rPr lang="en-US" sz="2000" err="1">
                <a:solidFill>
                  <a:schemeClr val="accent2"/>
                </a:solidFill>
              </a:rPr>
              <a:t>fixObj</a:t>
            </a:r>
            <a:r>
              <a:rPr lang="en-US" sz="2000">
                <a:solidFill>
                  <a:schemeClr val="accent2"/>
                </a:solidFill>
              </a:rPr>
              <a:t>, </a:t>
            </a:r>
            <a:r>
              <a:rPr lang="en-US" sz="2000" err="1">
                <a:solidFill>
                  <a:schemeClr val="accent2"/>
                </a:solidFill>
              </a:rPr>
              <a:t>fix_SwitchON</a:t>
            </a:r>
            <a:r>
              <a:rPr lang="en-US" sz="2000">
                <a:solidFill>
                  <a:schemeClr val="accent2"/>
                </a:solidFill>
              </a:rPr>
              <a:t>, </a:t>
            </a:r>
            <a:r>
              <a:rPr lang="en-US" sz="2000" err="1">
                <a:solidFill>
                  <a:schemeClr val="accent2"/>
                </a:solidFill>
              </a:rPr>
              <a:t>ecode</a:t>
            </a:r>
            <a:r>
              <a:rPr lang="en-US" sz="2000">
                <a:solidFill>
                  <a:schemeClr val="accent2"/>
                </a:solidFill>
              </a:rPr>
              <a:t>); </a:t>
            </a:r>
          </a:p>
          <a:p>
            <a:pPr algn="l">
              <a:spcBef>
                <a:spcPct val="50000"/>
              </a:spcBef>
            </a:pPr>
            <a:r>
              <a:rPr lang="en-US" sz="2000">
                <a:solidFill>
                  <a:schemeClr val="accent2"/>
                </a:solidFill>
              </a:rPr>
              <a:t>* The figures should be in “Blip\</a:t>
            </a:r>
            <a:r>
              <a:rPr lang="en-US" sz="2000" err="1">
                <a:solidFill>
                  <a:schemeClr val="accent2"/>
                </a:solidFill>
              </a:rPr>
              <a:t>VIS_Figures</a:t>
            </a:r>
            <a:r>
              <a:rPr lang="en-US" sz="2000">
                <a:solidFill>
                  <a:schemeClr val="accent2"/>
                </a:solidFill>
              </a:rPr>
              <a:t>” folder.</a:t>
            </a:r>
          </a:p>
        </p:txBody>
      </p:sp>
      <p:grpSp>
        <p:nvGrpSpPr>
          <p:cNvPr id="60538" name="Group 452"/>
          <p:cNvGrpSpPr>
            <a:grpSpLocks/>
          </p:cNvGrpSpPr>
          <p:nvPr/>
        </p:nvGrpSpPr>
        <p:grpSpPr bwMode="auto">
          <a:xfrm>
            <a:off x="8458200" y="11674475"/>
            <a:ext cx="1371600" cy="1327150"/>
            <a:chOff x="5184" y="7371"/>
            <a:chExt cx="1008" cy="837"/>
          </a:xfrm>
        </p:grpSpPr>
        <p:sp>
          <p:nvSpPr>
            <p:cNvPr id="60546" name="Line 448"/>
            <p:cNvSpPr>
              <a:spLocks noChangeShapeType="1"/>
            </p:cNvSpPr>
            <p:nvPr/>
          </p:nvSpPr>
          <p:spPr bwMode="auto">
            <a:xfrm>
              <a:off x="5184" y="7371"/>
              <a:ext cx="1008"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47" name="Line 449"/>
            <p:cNvSpPr>
              <a:spLocks noChangeShapeType="1"/>
            </p:cNvSpPr>
            <p:nvPr/>
          </p:nvSpPr>
          <p:spPr bwMode="auto">
            <a:xfrm>
              <a:off x="5184" y="7632"/>
              <a:ext cx="1008"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48" name="Line 450"/>
            <p:cNvSpPr>
              <a:spLocks noChangeShapeType="1"/>
            </p:cNvSpPr>
            <p:nvPr/>
          </p:nvSpPr>
          <p:spPr bwMode="auto">
            <a:xfrm>
              <a:off x="5184" y="7920"/>
              <a:ext cx="1008"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49" name="Line 451"/>
            <p:cNvSpPr>
              <a:spLocks noChangeShapeType="1"/>
            </p:cNvSpPr>
            <p:nvPr/>
          </p:nvSpPr>
          <p:spPr bwMode="auto">
            <a:xfrm>
              <a:off x="5184" y="8208"/>
              <a:ext cx="1008"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grpSp>
      <p:sp>
        <p:nvSpPr>
          <p:cNvPr id="60541" name="Rectangle 200"/>
          <p:cNvSpPr>
            <a:spLocks noChangeArrowheads="1"/>
          </p:cNvSpPr>
          <p:nvPr/>
        </p:nvSpPr>
        <p:spPr bwMode="auto">
          <a:xfrm>
            <a:off x="14097000" y="1981200"/>
            <a:ext cx="3146425" cy="2286000"/>
          </a:xfrm>
          <a:prstGeom prst="rect">
            <a:avLst/>
          </a:prstGeom>
          <a:solidFill>
            <a:srgbClr val="DCEFF0"/>
          </a:solidFill>
          <a:ln w="9525">
            <a:solidFill>
              <a:schemeClr val="tx1"/>
            </a:solidFill>
            <a:miter lim="800000"/>
            <a:headEnd/>
            <a:tailEnd/>
          </a:ln>
        </p:spPr>
        <p:txBody>
          <a:bodyPr wrap="none" anchor="ctr"/>
          <a:lstStyle/>
          <a:p>
            <a:endParaRPr lang="en-US"/>
          </a:p>
        </p:txBody>
      </p:sp>
      <p:sp>
        <p:nvSpPr>
          <p:cNvPr id="60542" name="Text Box 201"/>
          <p:cNvSpPr txBox="1">
            <a:spLocks noChangeArrowheads="1"/>
          </p:cNvSpPr>
          <p:nvPr/>
        </p:nvSpPr>
        <p:spPr bwMode="auto">
          <a:xfrm>
            <a:off x="14325600" y="1365250"/>
            <a:ext cx="3048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t>MOnitoring System (MOXY)</a:t>
            </a:r>
          </a:p>
        </p:txBody>
      </p:sp>
      <p:sp>
        <p:nvSpPr>
          <p:cNvPr id="60543" name="Rectangle 413"/>
          <p:cNvSpPr>
            <a:spLocks noChangeArrowheads="1"/>
          </p:cNvSpPr>
          <p:nvPr/>
        </p:nvSpPr>
        <p:spPr bwMode="auto">
          <a:xfrm>
            <a:off x="14401800" y="2303463"/>
            <a:ext cx="2590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a:t>M_Msg_from_VIS_to_MOS</a:t>
            </a:r>
          </a:p>
        </p:txBody>
      </p:sp>
      <p:sp>
        <p:nvSpPr>
          <p:cNvPr id="60544" name="Line 396"/>
          <p:cNvSpPr>
            <a:spLocks noChangeShapeType="1"/>
          </p:cNvSpPr>
          <p:nvPr/>
        </p:nvSpPr>
        <p:spPr bwMode="auto">
          <a:xfrm>
            <a:off x="10058400" y="2438400"/>
            <a:ext cx="44958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0545" name="Rectangle 398"/>
          <p:cNvSpPr>
            <a:spLocks noChangeArrowheads="1"/>
          </p:cNvSpPr>
          <p:nvPr/>
        </p:nvSpPr>
        <p:spPr bwMode="auto">
          <a:xfrm>
            <a:off x="11461750" y="2209800"/>
            <a:ext cx="21145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Command:  number (e.g., 2)</a:t>
            </a:r>
          </a:p>
        </p:txBody>
      </p:sp>
      <p:sp>
        <p:nvSpPr>
          <p:cNvPr id="143" name="Rectangle 128"/>
          <p:cNvSpPr>
            <a:spLocks noChangeArrowheads="1"/>
          </p:cNvSpPr>
          <p:nvPr/>
        </p:nvSpPr>
        <p:spPr bwMode="auto">
          <a:xfrm>
            <a:off x="5051425" y="6483350"/>
            <a:ext cx="609600" cy="3114214"/>
          </a:xfrm>
          <a:prstGeom prst="rect">
            <a:avLst/>
          </a:prstGeom>
          <a:noFill/>
          <a:ln w="9525" algn="ctr">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44" name="Rectangle 129"/>
          <p:cNvSpPr>
            <a:spLocks noChangeArrowheads="1"/>
          </p:cNvSpPr>
          <p:nvPr/>
        </p:nvSpPr>
        <p:spPr bwMode="auto">
          <a:xfrm>
            <a:off x="7489825" y="6559550"/>
            <a:ext cx="609600" cy="3041650"/>
          </a:xfrm>
          <a:prstGeom prst="rect">
            <a:avLst/>
          </a:prstGeom>
          <a:noFill/>
          <a:ln w="9525" algn="ctr">
            <a:solidFill>
              <a:schemeClr val="tx1"/>
            </a:solidFill>
            <a:prstDash val="dash"/>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2" name="Group 588"/>
          <p:cNvGrpSpPr>
            <a:grpSpLocks/>
          </p:cNvGrpSpPr>
          <p:nvPr/>
        </p:nvGrpSpPr>
        <p:grpSpPr bwMode="auto">
          <a:xfrm>
            <a:off x="4191000" y="5486400"/>
            <a:ext cx="6934200" cy="304800"/>
            <a:chOff x="2640" y="4416"/>
            <a:chExt cx="3798" cy="192"/>
          </a:xfrm>
        </p:grpSpPr>
        <p:sp>
          <p:nvSpPr>
            <p:cNvPr id="61634" name="Rectangle 589"/>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35" name="Rectangle 590"/>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1636" name="Rectangle 591"/>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37" name="Rectangle 592"/>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38" name="Rectangle 593"/>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39" name="Rectangle 594"/>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1640" name="Rectangle 595"/>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1641" name="Rectangle 596"/>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42" name="Rectangle 597"/>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1443" name="Rectangle 188"/>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The shared memory structure of DAS server</a:t>
            </a:r>
          </a:p>
        </p:txBody>
      </p:sp>
      <p:grpSp>
        <p:nvGrpSpPr>
          <p:cNvPr id="61444" name="Group 216"/>
          <p:cNvGrpSpPr>
            <a:grpSpLocks/>
          </p:cNvGrpSpPr>
          <p:nvPr/>
        </p:nvGrpSpPr>
        <p:grpSpPr bwMode="auto">
          <a:xfrm>
            <a:off x="4267200" y="2130425"/>
            <a:ext cx="10728325" cy="304800"/>
            <a:chOff x="2842" y="1488"/>
            <a:chExt cx="3573" cy="160"/>
          </a:xfrm>
        </p:grpSpPr>
        <p:sp>
          <p:nvSpPr>
            <p:cNvPr id="61618" name="Rectangle 198"/>
            <p:cNvSpPr>
              <a:spLocks noChangeArrowheads="1"/>
            </p:cNvSpPr>
            <p:nvPr/>
          </p:nvSpPr>
          <p:spPr bwMode="auto">
            <a:xfrm>
              <a:off x="2842"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19" name="Rectangle 199"/>
            <p:cNvSpPr>
              <a:spLocks noChangeArrowheads="1"/>
            </p:cNvSpPr>
            <p:nvPr/>
          </p:nvSpPr>
          <p:spPr bwMode="auto">
            <a:xfrm>
              <a:off x="3066"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1620" name="Rectangle 200"/>
            <p:cNvSpPr>
              <a:spLocks noChangeArrowheads="1"/>
            </p:cNvSpPr>
            <p:nvPr/>
          </p:nvSpPr>
          <p:spPr bwMode="auto">
            <a:xfrm>
              <a:off x="3289"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21" name="Rectangle 201"/>
            <p:cNvSpPr>
              <a:spLocks noChangeArrowheads="1"/>
            </p:cNvSpPr>
            <p:nvPr/>
          </p:nvSpPr>
          <p:spPr bwMode="auto">
            <a:xfrm>
              <a:off x="351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22" name="Rectangle 202"/>
            <p:cNvSpPr>
              <a:spLocks noChangeArrowheads="1"/>
            </p:cNvSpPr>
            <p:nvPr/>
          </p:nvSpPr>
          <p:spPr bwMode="auto">
            <a:xfrm>
              <a:off x="373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23" name="Rectangle 203"/>
            <p:cNvSpPr>
              <a:spLocks noChangeArrowheads="1"/>
            </p:cNvSpPr>
            <p:nvPr/>
          </p:nvSpPr>
          <p:spPr bwMode="auto">
            <a:xfrm>
              <a:off x="396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24" name="Rectangle 204"/>
            <p:cNvSpPr>
              <a:spLocks noChangeArrowheads="1"/>
            </p:cNvSpPr>
            <p:nvPr/>
          </p:nvSpPr>
          <p:spPr bwMode="auto">
            <a:xfrm>
              <a:off x="4184"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1625" name="Rectangle 205"/>
            <p:cNvSpPr>
              <a:spLocks noChangeArrowheads="1"/>
            </p:cNvSpPr>
            <p:nvPr/>
          </p:nvSpPr>
          <p:spPr bwMode="auto">
            <a:xfrm>
              <a:off x="440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26" name="Rectangle 206"/>
            <p:cNvSpPr>
              <a:spLocks noChangeArrowheads="1"/>
            </p:cNvSpPr>
            <p:nvPr/>
          </p:nvSpPr>
          <p:spPr bwMode="auto">
            <a:xfrm>
              <a:off x="462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27" name="Rectangle 207"/>
            <p:cNvSpPr>
              <a:spLocks noChangeArrowheads="1"/>
            </p:cNvSpPr>
            <p:nvPr/>
          </p:nvSpPr>
          <p:spPr bwMode="auto">
            <a:xfrm>
              <a:off x="4850"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1628" name="Rectangle 208"/>
            <p:cNvSpPr>
              <a:spLocks noChangeArrowheads="1"/>
            </p:cNvSpPr>
            <p:nvPr/>
          </p:nvSpPr>
          <p:spPr bwMode="auto">
            <a:xfrm>
              <a:off x="507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29" name="Rectangle 209"/>
            <p:cNvSpPr>
              <a:spLocks noChangeArrowheads="1"/>
            </p:cNvSpPr>
            <p:nvPr/>
          </p:nvSpPr>
          <p:spPr bwMode="auto">
            <a:xfrm>
              <a:off x="529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30" name="Rectangle 210"/>
            <p:cNvSpPr>
              <a:spLocks noChangeArrowheads="1"/>
            </p:cNvSpPr>
            <p:nvPr/>
          </p:nvSpPr>
          <p:spPr bwMode="auto">
            <a:xfrm>
              <a:off x="552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31" name="Rectangle 211"/>
            <p:cNvSpPr>
              <a:spLocks noChangeArrowheads="1"/>
            </p:cNvSpPr>
            <p:nvPr/>
          </p:nvSpPr>
          <p:spPr bwMode="auto">
            <a:xfrm>
              <a:off x="5744"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632" name="Rectangle 212"/>
            <p:cNvSpPr>
              <a:spLocks noChangeArrowheads="1"/>
            </p:cNvSpPr>
            <p:nvPr/>
          </p:nvSpPr>
          <p:spPr bwMode="auto">
            <a:xfrm>
              <a:off x="5968"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1633" name="Rectangle 213"/>
            <p:cNvSpPr>
              <a:spLocks noChangeArrowheads="1"/>
            </p:cNvSpPr>
            <p:nvPr/>
          </p:nvSpPr>
          <p:spPr bwMode="auto">
            <a:xfrm>
              <a:off x="6191" y="1488"/>
              <a:ext cx="224" cy="160"/>
            </a:xfrm>
            <a:prstGeom prst="rect">
              <a:avLst/>
            </a:prstGeom>
            <a:solidFill>
              <a:srgbClr val="FFFFFF"/>
            </a:solidFill>
            <a:ln w="9525">
              <a:solidFill>
                <a:srgbClr val="000000"/>
              </a:solidFill>
              <a:miter lim="800000"/>
              <a:headEnd/>
              <a:tailEnd/>
            </a:ln>
          </p:spPr>
          <p:txBody>
            <a:bodyPr/>
            <a:lstStyle/>
            <a:p>
              <a:endParaRPr lang="en-US"/>
            </a:p>
          </p:txBody>
        </p:sp>
      </p:grpSp>
      <p:sp>
        <p:nvSpPr>
          <p:cNvPr id="61445" name="Line 214"/>
          <p:cNvSpPr>
            <a:spLocks noChangeShapeType="1"/>
          </p:cNvSpPr>
          <p:nvPr/>
        </p:nvSpPr>
        <p:spPr bwMode="auto">
          <a:xfrm>
            <a:off x="11315700" y="1444625"/>
            <a:ext cx="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1446" name="Rectangle 215"/>
          <p:cNvSpPr>
            <a:spLocks noChangeArrowheads="1"/>
          </p:cNvSpPr>
          <p:nvPr/>
        </p:nvSpPr>
        <p:spPr bwMode="auto">
          <a:xfrm>
            <a:off x="10191750" y="1219200"/>
            <a:ext cx="2546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a:t>
            </a:r>
            <a:r>
              <a:rPr lang="en-US" noProof="1"/>
              <a:t>M_latestUsableDataIdx_4Analysis</a:t>
            </a:r>
            <a:endParaRPr lang="en-US"/>
          </a:p>
        </p:txBody>
      </p:sp>
      <p:sp>
        <p:nvSpPr>
          <p:cNvPr id="61447" name="Line 217"/>
          <p:cNvSpPr>
            <a:spLocks noChangeShapeType="1"/>
          </p:cNvSpPr>
          <p:nvPr/>
        </p:nvSpPr>
        <p:spPr bwMode="auto">
          <a:xfrm>
            <a:off x="8661400" y="1584325"/>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448" name="Rectangle 218"/>
          <p:cNvSpPr>
            <a:spLocks noChangeArrowheads="1"/>
          </p:cNvSpPr>
          <p:nvPr/>
        </p:nvSpPr>
        <p:spPr bwMode="auto">
          <a:xfrm>
            <a:off x="7669213" y="1358900"/>
            <a:ext cx="1984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latin typeface="Times New Roman" pitchFamily="18" charset="0"/>
              </a:rPr>
              <a:t>m_ThresholdXingSearchIdxi</a:t>
            </a:r>
          </a:p>
        </p:txBody>
      </p:sp>
      <p:sp>
        <p:nvSpPr>
          <p:cNvPr id="61449" name="Rectangle 222"/>
          <p:cNvSpPr>
            <a:spLocks noChangeArrowheads="1"/>
          </p:cNvSpPr>
          <p:nvPr/>
        </p:nvSpPr>
        <p:spPr bwMode="auto">
          <a:xfrm>
            <a:off x="9979025" y="990600"/>
            <a:ext cx="2711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crrntUsablelData_idx</a:t>
            </a:r>
            <a:r>
              <a:rPr lang="en-US"/>
              <a:t>(created by SIG)</a:t>
            </a:r>
          </a:p>
        </p:txBody>
      </p:sp>
      <p:sp>
        <p:nvSpPr>
          <p:cNvPr id="61450" name="Line 270"/>
          <p:cNvSpPr>
            <a:spLocks noChangeShapeType="1"/>
          </p:cNvSpPr>
          <p:nvPr/>
        </p:nvSpPr>
        <p:spPr bwMode="auto">
          <a:xfrm>
            <a:off x="8797925" y="1838325"/>
            <a:ext cx="1638300" cy="0"/>
          </a:xfrm>
          <a:prstGeom prst="line">
            <a:avLst/>
          </a:prstGeom>
          <a:noFill/>
          <a:ln w="28575">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grpSp>
        <p:nvGrpSpPr>
          <p:cNvPr id="61451" name="Group 275"/>
          <p:cNvGrpSpPr>
            <a:grpSpLocks/>
          </p:cNvGrpSpPr>
          <p:nvPr/>
        </p:nvGrpSpPr>
        <p:grpSpPr bwMode="auto">
          <a:xfrm>
            <a:off x="10461625" y="1749425"/>
            <a:ext cx="838200" cy="228600"/>
            <a:chOff x="6480" y="2640"/>
            <a:chExt cx="768" cy="144"/>
          </a:xfrm>
        </p:grpSpPr>
        <p:sp>
          <p:nvSpPr>
            <p:cNvPr id="61616" name="Line 273"/>
            <p:cNvSpPr>
              <a:spLocks noChangeShapeType="1"/>
            </p:cNvSpPr>
            <p:nvPr/>
          </p:nvSpPr>
          <p:spPr bwMode="auto">
            <a:xfrm>
              <a:off x="6480" y="2640"/>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617" name="Line 274"/>
            <p:cNvSpPr>
              <a:spLocks noChangeShapeType="1"/>
            </p:cNvSpPr>
            <p:nvPr/>
          </p:nvSpPr>
          <p:spPr bwMode="auto">
            <a:xfrm>
              <a:off x="6480" y="268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grpSp>
      <p:sp>
        <p:nvSpPr>
          <p:cNvPr id="61452" name="Rectangle 276"/>
          <p:cNvSpPr>
            <a:spLocks noChangeArrowheads="1"/>
          </p:cNvSpPr>
          <p:nvPr/>
        </p:nvSpPr>
        <p:spPr bwMode="auto">
          <a:xfrm>
            <a:off x="9966325" y="1558925"/>
            <a:ext cx="20415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m_postWaveSpanDataSize</a:t>
            </a:r>
            <a:endParaRPr lang="en-US"/>
          </a:p>
        </p:txBody>
      </p:sp>
      <p:sp>
        <p:nvSpPr>
          <p:cNvPr id="61453" name="Rectangle 278"/>
          <p:cNvSpPr>
            <a:spLocks noChangeArrowheads="1"/>
          </p:cNvSpPr>
          <p:nvPr/>
        </p:nvSpPr>
        <p:spPr bwMode="auto">
          <a:xfrm>
            <a:off x="14116050" y="1368425"/>
            <a:ext cx="17621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m_SizeOfDataQueue</a:t>
            </a:r>
            <a:r>
              <a:rPr lang="en-US"/>
              <a:t>-1</a:t>
            </a:r>
          </a:p>
        </p:txBody>
      </p:sp>
      <p:sp>
        <p:nvSpPr>
          <p:cNvPr id="61454" name="Line 279"/>
          <p:cNvSpPr>
            <a:spLocks noChangeShapeType="1"/>
          </p:cNvSpPr>
          <p:nvPr/>
        </p:nvSpPr>
        <p:spPr bwMode="auto">
          <a:xfrm>
            <a:off x="14665325" y="1597025"/>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455" name="AutoShape 280"/>
          <p:cNvSpPr>
            <a:spLocks/>
          </p:cNvSpPr>
          <p:nvPr/>
        </p:nvSpPr>
        <p:spPr bwMode="auto">
          <a:xfrm rot="-5400000">
            <a:off x="10891838" y="1519237"/>
            <a:ext cx="165100" cy="2130425"/>
          </a:xfrm>
          <a:prstGeom prst="leftBrace">
            <a:avLst>
              <a:gd name="adj1" fmla="val 1141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sp>
        <p:nvSpPr>
          <p:cNvPr id="61456" name="Rectangle 281"/>
          <p:cNvSpPr>
            <a:spLocks noChangeArrowheads="1"/>
          </p:cNvSpPr>
          <p:nvPr/>
        </p:nvSpPr>
        <p:spPr bwMode="auto">
          <a:xfrm>
            <a:off x="4778375" y="2673350"/>
            <a:ext cx="1584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m_SamplesPerRead</a:t>
            </a:r>
            <a:endParaRPr lang="en-US"/>
          </a:p>
        </p:txBody>
      </p:sp>
      <p:sp>
        <p:nvSpPr>
          <p:cNvPr id="61457" name="Rectangle 335"/>
          <p:cNvSpPr>
            <a:spLocks noChangeArrowheads="1"/>
          </p:cNvSpPr>
          <p:nvPr/>
        </p:nvSpPr>
        <p:spPr bwMode="auto">
          <a:xfrm>
            <a:off x="10474325" y="3187700"/>
            <a:ext cx="3222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800" noProof="1"/>
              <a:t>g_PrvTime2RetrieveData</a:t>
            </a:r>
            <a:r>
              <a:rPr lang="en-US" sz="800"/>
              <a:t> + rawIdx *(*M_microSecPerPoint)</a:t>
            </a:r>
          </a:p>
        </p:txBody>
      </p:sp>
      <p:sp>
        <p:nvSpPr>
          <p:cNvPr id="61458" name="Rectangle 338"/>
          <p:cNvSpPr>
            <a:spLocks noChangeArrowheads="1"/>
          </p:cNvSpPr>
          <p:nvPr/>
        </p:nvSpPr>
        <p:spPr bwMode="auto">
          <a:xfrm>
            <a:off x="10525125" y="3171825"/>
            <a:ext cx="273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a:t>
            </a:r>
          </a:p>
        </p:txBody>
      </p:sp>
      <p:sp>
        <p:nvSpPr>
          <p:cNvPr id="61459" name="AutoShape 339"/>
          <p:cNvSpPr>
            <a:spLocks/>
          </p:cNvSpPr>
          <p:nvPr/>
        </p:nvSpPr>
        <p:spPr bwMode="auto">
          <a:xfrm rot="-5400000">
            <a:off x="5462588" y="2714625"/>
            <a:ext cx="215900" cy="2590800"/>
          </a:xfrm>
          <a:prstGeom prst="leftBrace">
            <a:avLst>
              <a:gd name="adj1" fmla="val 11389"/>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sp>
        <p:nvSpPr>
          <p:cNvPr id="61460" name="Rectangle 340"/>
          <p:cNvSpPr>
            <a:spLocks noChangeArrowheads="1"/>
          </p:cNvSpPr>
          <p:nvPr/>
        </p:nvSpPr>
        <p:spPr bwMode="auto">
          <a:xfrm>
            <a:off x="4732338" y="4098925"/>
            <a:ext cx="1701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m_SamplingEpoch_</a:t>
            </a:r>
            <a:r>
              <a:rPr lang="en-US"/>
              <a:t>u</a:t>
            </a:r>
            <a:r>
              <a:rPr lang="en-US" noProof="1"/>
              <a:t>s</a:t>
            </a:r>
            <a:endParaRPr lang="en-US"/>
          </a:p>
        </p:txBody>
      </p:sp>
      <p:sp>
        <p:nvSpPr>
          <p:cNvPr id="61461" name="Rectangle 341"/>
          <p:cNvSpPr>
            <a:spLocks noChangeArrowheads="1"/>
          </p:cNvSpPr>
          <p:nvPr/>
        </p:nvSpPr>
        <p:spPr bwMode="auto">
          <a:xfrm>
            <a:off x="3276600" y="5915025"/>
            <a:ext cx="17335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M_pWavesAll </a:t>
            </a:r>
            <a:r>
              <a:rPr lang="en-US"/>
              <a:t>[ ]</a:t>
            </a:r>
          </a:p>
        </p:txBody>
      </p:sp>
      <p:grpSp>
        <p:nvGrpSpPr>
          <p:cNvPr id="61462" name="Group 382"/>
          <p:cNvGrpSpPr>
            <a:grpSpLocks/>
          </p:cNvGrpSpPr>
          <p:nvPr/>
        </p:nvGrpSpPr>
        <p:grpSpPr bwMode="auto">
          <a:xfrm>
            <a:off x="4191000" y="6172200"/>
            <a:ext cx="6934200" cy="304800"/>
            <a:chOff x="2640" y="4416"/>
            <a:chExt cx="3798" cy="192"/>
          </a:xfrm>
        </p:grpSpPr>
        <p:sp>
          <p:nvSpPr>
            <p:cNvPr id="61607" name="Rectangle 343"/>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08" name="Rectangle 344"/>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1609" name="Rectangle 345"/>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10" name="Rectangle 346"/>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11" name="Rectangle 347"/>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12" name="Rectangle 348"/>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1613" name="Rectangle 349"/>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1614" name="Rectangle 350"/>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15" name="Rectangle 351"/>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1463" name="Freeform 383"/>
          <p:cNvSpPr>
            <a:spLocks/>
          </p:cNvSpPr>
          <p:nvPr/>
        </p:nvSpPr>
        <p:spPr bwMode="auto">
          <a:xfrm>
            <a:off x="5943600" y="2133600"/>
            <a:ext cx="2057400" cy="203200"/>
          </a:xfrm>
          <a:custGeom>
            <a:avLst/>
            <a:gdLst>
              <a:gd name="T0" fmla="*/ 0 w 1219"/>
              <a:gd name="T1" fmla="*/ 2147483647 h 128"/>
              <a:gd name="T2" fmla="*/ 2147483647 w 1219"/>
              <a:gd name="T3" fmla="*/ 2147483647 h 128"/>
              <a:gd name="T4" fmla="*/ 2147483647 w 1219"/>
              <a:gd name="T5" fmla="*/ 2147483647 h 128"/>
              <a:gd name="T6" fmla="*/ 2147483647 w 1219"/>
              <a:gd name="T7" fmla="*/ 2147483647 h 128"/>
              <a:gd name="T8" fmla="*/ 2147483647 w 1219"/>
              <a:gd name="T9" fmla="*/ 2147483647 h 128"/>
              <a:gd name="T10" fmla="*/ 2147483647 w 1219"/>
              <a:gd name="T11" fmla="*/ 2147483647 h 128"/>
              <a:gd name="T12" fmla="*/ 0 60000 65536"/>
              <a:gd name="T13" fmla="*/ 0 60000 65536"/>
              <a:gd name="T14" fmla="*/ 0 60000 65536"/>
              <a:gd name="T15" fmla="*/ 0 60000 65536"/>
              <a:gd name="T16" fmla="*/ 0 60000 65536"/>
              <a:gd name="T17" fmla="*/ 0 60000 65536"/>
              <a:gd name="T18" fmla="*/ 0 w 1219"/>
              <a:gd name="T19" fmla="*/ 0 h 128"/>
              <a:gd name="T20" fmla="*/ 1219 w 1219"/>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1219" h="128">
                <a:moveTo>
                  <a:pt x="0" y="93"/>
                </a:moveTo>
                <a:cubicBezTo>
                  <a:pt x="40" y="93"/>
                  <a:pt x="163" y="90"/>
                  <a:pt x="238" y="93"/>
                </a:cubicBezTo>
                <a:cubicBezTo>
                  <a:pt x="313" y="96"/>
                  <a:pt x="377" y="125"/>
                  <a:pt x="450" y="110"/>
                </a:cubicBezTo>
                <a:cubicBezTo>
                  <a:pt x="523" y="95"/>
                  <a:pt x="614" y="4"/>
                  <a:pt x="678" y="2"/>
                </a:cubicBezTo>
                <a:cubicBezTo>
                  <a:pt x="742" y="0"/>
                  <a:pt x="747" y="74"/>
                  <a:pt x="837" y="95"/>
                </a:cubicBezTo>
                <a:cubicBezTo>
                  <a:pt x="927" y="116"/>
                  <a:pt x="1140" y="121"/>
                  <a:pt x="1219" y="128"/>
                </a:cubicBezTo>
              </a:path>
            </a:pathLst>
          </a:custGeom>
          <a:noFill/>
          <a:ln w="28575" cmpd="sng">
            <a:solidFill>
              <a:srgbClr val="C0C0C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64" name="Freeform 384"/>
          <p:cNvSpPr>
            <a:spLocks/>
          </p:cNvSpPr>
          <p:nvPr/>
        </p:nvSpPr>
        <p:spPr bwMode="auto">
          <a:xfrm>
            <a:off x="9906000" y="1981200"/>
            <a:ext cx="2076450" cy="593725"/>
          </a:xfrm>
          <a:custGeom>
            <a:avLst/>
            <a:gdLst>
              <a:gd name="T0" fmla="*/ 0 w 1308"/>
              <a:gd name="T1" fmla="*/ 2147483647 h 374"/>
              <a:gd name="T2" fmla="*/ 2147483647 w 1308"/>
              <a:gd name="T3" fmla="*/ 2147483647 h 374"/>
              <a:gd name="T4" fmla="*/ 2147483647 w 1308"/>
              <a:gd name="T5" fmla="*/ 2147483647 h 374"/>
              <a:gd name="T6" fmla="*/ 2147483647 w 1308"/>
              <a:gd name="T7" fmla="*/ 2147483647 h 374"/>
              <a:gd name="T8" fmla="*/ 2147483647 w 1308"/>
              <a:gd name="T9" fmla="*/ 2147483647 h 374"/>
              <a:gd name="T10" fmla="*/ 2147483647 w 1308"/>
              <a:gd name="T11" fmla="*/ 2147483647 h 374"/>
              <a:gd name="T12" fmla="*/ 0 60000 65536"/>
              <a:gd name="T13" fmla="*/ 0 60000 65536"/>
              <a:gd name="T14" fmla="*/ 0 60000 65536"/>
              <a:gd name="T15" fmla="*/ 0 60000 65536"/>
              <a:gd name="T16" fmla="*/ 0 60000 65536"/>
              <a:gd name="T17" fmla="*/ 0 60000 65536"/>
              <a:gd name="T18" fmla="*/ 0 w 1308"/>
              <a:gd name="T19" fmla="*/ 0 h 374"/>
              <a:gd name="T20" fmla="*/ 1308 w 1308"/>
              <a:gd name="T21" fmla="*/ 374 h 374"/>
            </a:gdLst>
            <a:ahLst/>
            <a:cxnLst>
              <a:cxn ang="T12">
                <a:pos x="T0" y="T1"/>
              </a:cxn>
              <a:cxn ang="T13">
                <a:pos x="T2" y="T3"/>
              </a:cxn>
              <a:cxn ang="T14">
                <a:pos x="T4" y="T5"/>
              </a:cxn>
              <a:cxn ang="T15">
                <a:pos x="T6" y="T7"/>
              </a:cxn>
              <a:cxn ang="T16">
                <a:pos x="T8" y="T9"/>
              </a:cxn>
              <a:cxn ang="T17">
                <a:pos x="T10" y="T11"/>
              </a:cxn>
            </a:cxnLst>
            <a:rect l="T18" t="T19" r="T20" b="T21"/>
            <a:pathLst>
              <a:path w="1308" h="374">
                <a:moveTo>
                  <a:pt x="0" y="193"/>
                </a:moveTo>
                <a:cubicBezTo>
                  <a:pt x="24" y="196"/>
                  <a:pt x="80" y="196"/>
                  <a:pt x="138" y="212"/>
                </a:cubicBezTo>
                <a:cubicBezTo>
                  <a:pt x="196" y="228"/>
                  <a:pt x="275" y="321"/>
                  <a:pt x="348" y="287"/>
                </a:cubicBezTo>
                <a:cubicBezTo>
                  <a:pt x="422" y="253"/>
                  <a:pt x="494" y="0"/>
                  <a:pt x="575" y="9"/>
                </a:cubicBezTo>
                <a:cubicBezTo>
                  <a:pt x="656" y="18"/>
                  <a:pt x="712" y="312"/>
                  <a:pt x="834" y="343"/>
                </a:cubicBezTo>
                <a:cubicBezTo>
                  <a:pt x="956" y="374"/>
                  <a:pt x="1209" y="224"/>
                  <a:pt x="1308" y="193"/>
                </a:cubicBezTo>
              </a:path>
            </a:pathLst>
          </a:custGeom>
          <a:noFill/>
          <a:ln w="28575" cmpd="sng">
            <a:solidFill>
              <a:srgbClr val="CC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1465" name="Rectangle 386"/>
          <p:cNvSpPr>
            <a:spLocks noChangeArrowheads="1"/>
          </p:cNvSpPr>
          <p:nvPr/>
        </p:nvSpPr>
        <p:spPr bwMode="auto">
          <a:xfrm>
            <a:off x="3276600" y="6524625"/>
            <a:ext cx="1755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int</a:t>
            </a:r>
            <a:r>
              <a:rPr lang="en-US"/>
              <a:t>  </a:t>
            </a:r>
            <a:r>
              <a:rPr lang="en-US" noProof="1"/>
              <a:t>m_lengthOfSignal </a:t>
            </a:r>
            <a:r>
              <a:rPr lang="en-US"/>
              <a:t>[ ]</a:t>
            </a:r>
          </a:p>
        </p:txBody>
      </p:sp>
      <p:grpSp>
        <p:nvGrpSpPr>
          <p:cNvPr id="61466" name="Group 387"/>
          <p:cNvGrpSpPr>
            <a:grpSpLocks/>
          </p:cNvGrpSpPr>
          <p:nvPr/>
        </p:nvGrpSpPr>
        <p:grpSpPr bwMode="auto">
          <a:xfrm>
            <a:off x="4191000" y="6781800"/>
            <a:ext cx="6934200" cy="304800"/>
            <a:chOff x="2640" y="4416"/>
            <a:chExt cx="3798" cy="192"/>
          </a:xfrm>
        </p:grpSpPr>
        <p:sp>
          <p:nvSpPr>
            <p:cNvPr id="61598" name="Rectangle 388"/>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99" name="Rectangle 389"/>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1600" name="Rectangle 390"/>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01" name="Rectangle 391"/>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02" name="Rectangle 392"/>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03" name="Rectangle 393"/>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1604" name="Rectangle 394"/>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1605" name="Rectangle 395"/>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606" name="Rectangle 396"/>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1467" name="Rectangle 397"/>
          <p:cNvSpPr>
            <a:spLocks noChangeArrowheads="1"/>
          </p:cNvSpPr>
          <p:nvPr/>
        </p:nvSpPr>
        <p:spPr bwMode="auto">
          <a:xfrm>
            <a:off x="3276600" y="7286625"/>
            <a:ext cx="1739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int</a:t>
            </a:r>
            <a:r>
              <a:rPr lang="en-US"/>
              <a:t>  </a:t>
            </a:r>
            <a:r>
              <a:rPr lang="en-US" noProof="1"/>
              <a:t>m_isVT_Selected </a:t>
            </a:r>
            <a:r>
              <a:rPr lang="en-US"/>
              <a:t>[ ]</a:t>
            </a:r>
          </a:p>
        </p:txBody>
      </p:sp>
      <p:grpSp>
        <p:nvGrpSpPr>
          <p:cNvPr id="61468" name="Group 398"/>
          <p:cNvGrpSpPr>
            <a:grpSpLocks/>
          </p:cNvGrpSpPr>
          <p:nvPr/>
        </p:nvGrpSpPr>
        <p:grpSpPr bwMode="auto">
          <a:xfrm>
            <a:off x="4191000" y="7543800"/>
            <a:ext cx="6934200" cy="304800"/>
            <a:chOff x="2640" y="4416"/>
            <a:chExt cx="3798" cy="192"/>
          </a:xfrm>
        </p:grpSpPr>
        <p:sp>
          <p:nvSpPr>
            <p:cNvPr id="61589" name="Rectangle 399"/>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90" name="Rectangle 400"/>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1591" name="Rectangle 401"/>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92" name="Rectangle 402"/>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93" name="Rectangle 403"/>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94" name="Rectangle 404"/>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1595" name="Rectangle 405"/>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1596" name="Rectangle 406"/>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97" name="Rectangle 407"/>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1469" name="Rectangle 408"/>
          <p:cNvSpPr>
            <a:spLocks noChangeArrowheads="1"/>
          </p:cNvSpPr>
          <p:nvPr/>
        </p:nvSpPr>
        <p:spPr bwMode="auto">
          <a:xfrm>
            <a:off x="3276600" y="8048625"/>
            <a:ext cx="1190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int</a:t>
            </a:r>
            <a:r>
              <a:rPr lang="en-US"/>
              <a:t>  </a:t>
            </a:r>
            <a:r>
              <a:rPr lang="en-US" noProof="1"/>
              <a:t>m_Ecode </a:t>
            </a:r>
            <a:r>
              <a:rPr lang="en-US"/>
              <a:t>[ ]</a:t>
            </a:r>
          </a:p>
        </p:txBody>
      </p:sp>
      <p:grpSp>
        <p:nvGrpSpPr>
          <p:cNvPr id="61470" name="Group 409"/>
          <p:cNvGrpSpPr>
            <a:grpSpLocks/>
          </p:cNvGrpSpPr>
          <p:nvPr/>
        </p:nvGrpSpPr>
        <p:grpSpPr bwMode="auto">
          <a:xfrm>
            <a:off x="4191000" y="8305800"/>
            <a:ext cx="6934200" cy="304800"/>
            <a:chOff x="2640" y="4416"/>
            <a:chExt cx="3798" cy="192"/>
          </a:xfrm>
        </p:grpSpPr>
        <p:sp>
          <p:nvSpPr>
            <p:cNvPr id="61580" name="Rectangle 410"/>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81" name="Rectangle 411"/>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1582" name="Rectangle 412"/>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83" name="Rectangle 413"/>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84" name="Rectangle 414"/>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85" name="Rectangle 415"/>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1586" name="Rectangle 416"/>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1587" name="Rectangle 417"/>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88" name="Rectangle 418"/>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1471" name="Rectangle 419"/>
          <p:cNvSpPr>
            <a:spLocks noChangeArrowheads="1"/>
          </p:cNvSpPr>
          <p:nvPr/>
        </p:nvSpPr>
        <p:spPr bwMode="auto">
          <a:xfrm>
            <a:off x="4140200" y="8382000"/>
            <a:ext cx="9048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600" noProof="1"/>
              <a:t>ECODE_UNSELECT</a:t>
            </a:r>
            <a:endParaRPr lang="en-US" sz="600"/>
          </a:p>
        </p:txBody>
      </p:sp>
      <p:sp>
        <p:nvSpPr>
          <p:cNvPr id="61472" name="Rectangle 420"/>
          <p:cNvSpPr>
            <a:spLocks noChangeArrowheads="1"/>
          </p:cNvSpPr>
          <p:nvPr/>
        </p:nvSpPr>
        <p:spPr bwMode="auto">
          <a:xfrm>
            <a:off x="4975225" y="8382000"/>
            <a:ext cx="796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600" noProof="1"/>
              <a:t>ECODE_SELECT</a:t>
            </a:r>
            <a:endParaRPr lang="en-US" sz="600"/>
          </a:p>
        </p:txBody>
      </p:sp>
      <p:sp>
        <p:nvSpPr>
          <p:cNvPr id="61473" name="Rectangle 421"/>
          <p:cNvSpPr>
            <a:spLocks noChangeArrowheads="1"/>
          </p:cNvSpPr>
          <p:nvPr/>
        </p:nvSpPr>
        <p:spPr bwMode="auto">
          <a:xfrm>
            <a:off x="5165725" y="7620000"/>
            <a:ext cx="4730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600"/>
              <a:t>n</a:t>
            </a:r>
          </a:p>
        </p:txBody>
      </p:sp>
      <p:sp>
        <p:nvSpPr>
          <p:cNvPr id="61474" name="Rectangle 422"/>
          <p:cNvSpPr>
            <a:spLocks noChangeArrowheads="1"/>
          </p:cNvSpPr>
          <p:nvPr/>
        </p:nvSpPr>
        <p:spPr bwMode="auto">
          <a:xfrm>
            <a:off x="4343400" y="7620000"/>
            <a:ext cx="4762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600"/>
              <a:t>-1 or &lt;n</a:t>
            </a:r>
          </a:p>
        </p:txBody>
      </p:sp>
      <p:sp>
        <p:nvSpPr>
          <p:cNvPr id="61475" name="Rectangle 423"/>
          <p:cNvSpPr>
            <a:spLocks noChangeArrowheads="1"/>
          </p:cNvSpPr>
          <p:nvPr/>
        </p:nvSpPr>
        <p:spPr bwMode="auto">
          <a:xfrm>
            <a:off x="5105400" y="6858000"/>
            <a:ext cx="4762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600"/>
              <a:t>m_N</a:t>
            </a:r>
          </a:p>
        </p:txBody>
      </p:sp>
      <p:sp>
        <p:nvSpPr>
          <p:cNvPr id="61476" name="Rectangle 424"/>
          <p:cNvSpPr>
            <a:spLocks noChangeArrowheads="1"/>
          </p:cNvSpPr>
          <p:nvPr/>
        </p:nvSpPr>
        <p:spPr bwMode="auto">
          <a:xfrm>
            <a:off x="4343400" y="6858000"/>
            <a:ext cx="4762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600"/>
              <a:t>m_N</a:t>
            </a:r>
          </a:p>
        </p:txBody>
      </p:sp>
      <p:sp>
        <p:nvSpPr>
          <p:cNvPr id="61477" name="Rectangle 425"/>
          <p:cNvSpPr>
            <a:spLocks noChangeArrowheads="1"/>
          </p:cNvSpPr>
          <p:nvPr/>
        </p:nvSpPr>
        <p:spPr bwMode="auto">
          <a:xfrm>
            <a:off x="3279775" y="9572625"/>
            <a:ext cx="170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int</a:t>
            </a:r>
            <a:r>
              <a:rPr lang="en-US"/>
              <a:t>  M</a:t>
            </a:r>
            <a:r>
              <a:rPr lang="en-US" noProof="1"/>
              <a:t>_</a:t>
            </a:r>
            <a:r>
              <a:rPr lang="en-US"/>
              <a:t>spikeWaveIdx</a:t>
            </a:r>
            <a:r>
              <a:rPr lang="en-US" noProof="1"/>
              <a:t> </a:t>
            </a:r>
            <a:r>
              <a:rPr lang="en-US"/>
              <a:t>[ ]</a:t>
            </a:r>
          </a:p>
        </p:txBody>
      </p:sp>
      <p:grpSp>
        <p:nvGrpSpPr>
          <p:cNvPr id="61478" name="Group 426"/>
          <p:cNvGrpSpPr>
            <a:grpSpLocks/>
          </p:cNvGrpSpPr>
          <p:nvPr/>
        </p:nvGrpSpPr>
        <p:grpSpPr bwMode="auto">
          <a:xfrm>
            <a:off x="4194175" y="9829800"/>
            <a:ext cx="6934200" cy="304800"/>
            <a:chOff x="2640" y="4416"/>
            <a:chExt cx="3798" cy="192"/>
          </a:xfrm>
        </p:grpSpPr>
        <p:sp>
          <p:nvSpPr>
            <p:cNvPr id="61571" name="Rectangle 427"/>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72" name="Rectangle 428"/>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1573" name="Rectangle 429"/>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74" name="Rectangle 430"/>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75" name="Rectangle 431"/>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76" name="Rectangle 432"/>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1577" name="Rectangle 433"/>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1578" name="Rectangle 434"/>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79" name="Rectangle 435"/>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1479" name="Line 438"/>
          <p:cNvSpPr>
            <a:spLocks noChangeShapeType="1"/>
          </p:cNvSpPr>
          <p:nvPr/>
        </p:nvSpPr>
        <p:spPr bwMode="auto">
          <a:xfrm flipH="1">
            <a:off x="4572000" y="8686800"/>
            <a:ext cx="76200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1480" name="Rectangle 442"/>
          <p:cNvSpPr>
            <a:spLocks noChangeArrowheads="1"/>
          </p:cNvSpPr>
          <p:nvPr/>
        </p:nvSpPr>
        <p:spPr bwMode="auto">
          <a:xfrm>
            <a:off x="3000375" y="10334625"/>
            <a:ext cx="2120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__int64</a:t>
            </a:r>
            <a:r>
              <a:rPr lang="en-US"/>
              <a:t>  M</a:t>
            </a:r>
            <a:r>
              <a:rPr lang="en-US" noProof="1"/>
              <a:t>_</a:t>
            </a:r>
            <a:r>
              <a:rPr lang="en-US"/>
              <a:t>spikeTimeStamp</a:t>
            </a:r>
            <a:r>
              <a:rPr lang="en-US" noProof="1"/>
              <a:t> </a:t>
            </a:r>
            <a:r>
              <a:rPr lang="en-US"/>
              <a:t>[ ]</a:t>
            </a:r>
          </a:p>
        </p:txBody>
      </p:sp>
      <p:grpSp>
        <p:nvGrpSpPr>
          <p:cNvPr id="61481" name="Group 443"/>
          <p:cNvGrpSpPr>
            <a:grpSpLocks/>
          </p:cNvGrpSpPr>
          <p:nvPr/>
        </p:nvGrpSpPr>
        <p:grpSpPr bwMode="auto">
          <a:xfrm>
            <a:off x="4194175" y="10591800"/>
            <a:ext cx="6934200" cy="304800"/>
            <a:chOff x="2640" y="4416"/>
            <a:chExt cx="3798" cy="192"/>
          </a:xfrm>
        </p:grpSpPr>
        <p:sp>
          <p:nvSpPr>
            <p:cNvPr id="61562" name="Rectangle 444"/>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63" name="Rectangle 445"/>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1564" name="Rectangle 446"/>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65" name="Rectangle 447"/>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66" name="Rectangle 448"/>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67" name="Rectangle 449"/>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1568" name="Rectangle 450"/>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1569" name="Rectangle 451"/>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1570" name="Rectangle 452"/>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1482" name="Rectangle 453"/>
          <p:cNvSpPr>
            <a:spLocks noChangeArrowheads="1"/>
          </p:cNvSpPr>
          <p:nvPr/>
        </p:nvSpPr>
        <p:spPr bwMode="auto">
          <a:xfrm>
            <a:off x="4270375" y="10617200"/>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6+1/4</a:t>
            </a:r>
          </a:p>
        </p:txBody>
      </p:sp>
      <p:sp>
        <p:nvSpPr>
          <p:cNvPr id="61483" name="Rectangle 455"/>
          <p:cNvSpPr>
            <a:spLocks noChangeArrowheads="1"/>
          </p:cNvSpPr>
          <p:nvPr/>
        </p:nvSpPr>
        <p:spPr bwMode="auto">
          <a:xfrm rot="-3239344">
            <a:off x="4524375" y="9191625"/>
            <a:ext cx="523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latin typeface="Times New Roman" pitchFamily="18" charset="0"/>
              </a:rPr>
              <a:t>index</a:t>
            </a:r>
          </a:p>
        </p:txBody>
      </p:sp>
      <p:sp>
        <p:nvSpPr>
          <p:cNvPr id="61484" name="AutoShape 469"/>
          <p:cNvSpPr>
            <a:spLocks/>
          </p:cNvSpPr>
          <p:nvPr/>
        </p:nvSpPr>
        <p:spPr bwMode="auto">
          <a:xfrm rot="5400000">
            <a:off x="7600950" y="1733550"/>
            <a:ext cx="190500" cy="6858000"/>
          </a:xfrm>
          <a:prstGeom prst="leftBrace">
            <a:avLst>
              <a:gd name="adj1" fmla="val 11333"/>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1485" name="Rectangle 470"/>
          <p:cNvSpPr>
            <a:spLocks noChangeArrowheads="1"/>
          </p:cNvSpPr>
          <p:nvPr/>
        </p:nvSpPr>
        <p:spPr bwMode="auto">
          <a:xfrm rot="-5400000">
            <a:off x="2120900" y="6902450"/>
            <a:ext cx="11239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ALL Wavelets</a:t>
            </a:r>
          </a:p>
        </p:txBody>
      </p:sp>
      <p:sp>
        <p:nvSpPr>
          <p:cNvPr id="61486" name="AutoShape 471"/>
          <p:cNvSpPr>
            <a:spLocks/>
          </p:cNvSpPr>
          <p:nvPr/>
        </p:nvSpPr>
        <p:spPr bwMode="auto">
          <a:xfrm>
            <a:off x="2806700" y="9753600"/>
            <a:ext cx="241300" cy="1219200"/>
          </a:xfrm>
          <a:prstGeom prst="leftBrace">
            <a:avLst>
              <a:gd name="adj1" fmla="val 1127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1487" name="Rectangle 472"/>
          <p:cNvSpPr>
            <a:spLocks noChangeArrowheads="1"/>
          </p:cNvSpPr>
          <p:nvPr/>
        </p:nvSpPr>
        <p:spPr bwMode="auto">
          <a:xfrm rot="-5400000">
            <a:off x="2257425" y="10201275"/>
            <a:ext cx="638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solidFill>
                  <a:srgbClr val="CC0000"/>
                </a:solidFill>
              </a:rPr>
              <a:t>Spikes</a:t>
            </a:r>
          </a:p>
        </p:txBody>
      </p:sp>
      <p:sp>
        <p:nvSpPr>
          <p:cNvPr id="61488" name="Rectangle 473"/>
          <p:cNvSpPr>
            <a:spLocks noChangeArrowheads="1"/>
          </p:cNvSpPr>
          <p:nvPr/>
        </p:nvSpPr>
        <p:spPr bwMode="auto">
          <a:xfrm>
            <a:off x="4902200" y="6905625"/>
            <a:ext cx="889000" cy="285750"/>
          </a:xfrm>
          <a:prstGeom prst="rect">
            <a:avLst/>
          </a:prstGeom>
          <a:noFill/>
          <a:ln w="9525" algn="ctr">
            <a:solidFill>
              <a:srgbClr val="CC00FF"/>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61489" name="Rectangle 475"/>
          <p:cNvSpPr>
            <a:spLocks noChangeArrowheads="1"/>
          </p:cNvSpPr>
          <p:nvPr/>
        </p:nvSpPr>
        <p:spPr bwMode="auto">
          <a:xfrm>
            <a:off x="7153275" y="4876800"/>
            <a:ext cx="10731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MAX_WAVE_PTRs</a:t>
            </a:r>
            <a:endParaRPr lang="en-US" sz="800"/>
          </a:p>
        </p:txBody>
      </p:sp>
      <p:sp>
        <p:nvSpPr>
          <p:cNvPr id="61490" name="AutoShape 476"/>
          <p:cNvSpPr>
            <a:spLocks/>
          </p:cNvSpPr>
          <p:nvPr/>
        </p:nvSpPr>
        <p:spPr bwMode="auto">
          <a:xfrm rot="5400000">
            <a:off x="7458075" y="6086475"/>
            <a:ext cx="342900" cy="6991350"/>
          </a:xfrm>
          <a:prstGeom prst="leftBrace">
            <a:avLst>
              <a:gd name="adj1" fmla="val 11233"/>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1491" name="Rectangle 477"/>
          <p:cNvSpPr>
            <a:spLocks noChangeArrowheads="1"/>
          </p:cNvSpPr>
          <p:nvPr/>
        </p:nvSpPr>
        <p:spPr bwMode="auto">
          <a:xfrm>
            <a:off x="7216775" y="9296400"/>
            <a:ext cx="812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MAX_</a:t>
            </a:r>
            <a:r>
              <a:rPr lang="en-US" sz="800"/>
              <a:t>SPIKEs</a:t>
            </a:r>
          </a:p>
        </p:txBody>
      </p:sp>
      <p:sp>
        <p:nvSpPr>
          <p:cNvPr id="61492" name="AutoShape 478"/>
          <p:cNvSpPr>
            <a:spLocks/>
          </p:cNvSpPr>
          <p:nvPr/>
        </p:nvSpPr>
        <p:spPr bwMode="auto">
          <a:xfrm>
            <a:off x="2743200" y="5410200"/>
            <a:ext cx="381000" cy="3200400"/>
          </a:xfrm>
          <a:prstGeom prst="leftBrace">
            <a:avLst>
              <a:gd name="adj1" fmla="val 1065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1493" name="Rectangle 532"/>
          <p:cNvSpPr>
            <a:spLocks noChangeArrowheads="1"/>
          </p:cNvSpPr>
          <p:nvPr/>
        </p:nvSpPr>
        <p:spPr bwMode="auto">
          <a:xfrm>
            <a:off x="8302625" y="9296400"/>
            <a:ext cx="18129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M_latestUsableSpikeIdx</a:t>
            </a:r>
            <a:endParaRPr lang="en-US"/>
          </a:p>
        </p:txBody>
      </p:sp>
      <p:sp>
        <p:nvSpPr>
          <p:cNvPr id="61494" name="Line 533"/>
          <p:cNvSpPr>
            <a:spLocks noChangeShapeType="1"/>
          </p:cNvSpPr>
          <p:nvPr/>
        </p:nvSpPr>
        <p:spPr bwMode="auto">
          <a:xfrm>
            <a:off x="9191625" y="95250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495" name="Rectangle 534"/>
          <p:cNvSpPr>
            <a:spLocks noChangeArrowheads="1"/>
          </p:cNvSpPr>
          <p:nvPr/>
        </p:nvSpPr>
        <p:spPr bwMode="auto">
          <a:xfrm>
            <a:off x="9083675" y="5746750"/>
            <a:ext cx="18891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m_newlyRetrivedWaveID</a:t>
            </a:r>
            <a:endParaRPr lang="en-US"/>
          </a:p>
        </p:txBody>
      </p:sp>
      <p:sp>
        <p:nvSpPr>
          <p:cNvPr id="61496" name="Line 535"/>
          <p:cNvSpPr>
            <a:spLocks noChangeShapeType="1"/>
          </p:cNvSpPr>
          <p:nvPr/>
        </p:nvSpPr>
        <p:spPr bwMode="auto">
          <a:xfrm>
            <a:off x="9982200" y="59436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1497" name="Line 579"/>
          <p:cNvSpPr>
            <a:spLocks noChangeShapeType="1"/>
          </p:cNvSpPr>
          <p:nvPr/>
        </p:nvSpPr>
        <p:spPr bwMode="auto">
          <a:xfrm flipH="1">
            <a:off x="4572000" y="3657600"/>
            <a:ext cx="5943600" cy="6858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1498" name="Rectangle 587"/>
          <p:cNvSpPr>
            <a:spLocks noChangeArrowheads="1"/>
          </p:cNvSpPr>
          <p:nvPr/>
        </p:nvSpPr>
        <p:spPr bwMode="auto">
          <a:xfrm>
            <a:off x="2968625" y="5257800"/>
            <a:ext cx="1682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M_firstIdxOfWavelet</a:t>
            </a:r>
            <a:r>
              <a:rPr lang="en-US"/>
              <a:t>[ ]</a:t>
            </a:r>
          </a:p>
        </p:txBody>
      </p:sp>
      <p:sp>
        <p:nvSpPr>
          <p:cNvPr id="61499" name="Rectangle 599"/>
          <p:cNvSpPr>
            <a:spLocks noChangeArrowheads="1"/>
          </p:cNvSpPr>
          <p:nvPr/>
        </p:nvSpPr>
        <p:spPr bwMode="auto">
          <a:xfrm rot="-3239344">
            <a:off x="5362575" y="4924425"/>
            <a:ext cx="523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latin typeface="Times New Roman" pitchFamily="18" charset="0"/>
              </a:rPr>
              <a:t>index</a:t>
            </a:r>
          </a:p>
        </p:txBody>
      </p:sp>
      <p:sp>
        <p:nvSpPr>
          <p:cNvPr id="61500" name="Line 601"/>
          <p:cNvSpPr>
            <a:spLocks noChangeShapeType="1"/>
          </p:cNvSpPr>
          <p:nvPr/>
        </p:nvSpPr>
        <p:spPr bwMode="auto">
          <a:xfrm>
            <a:off x="11963400" y="19050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1501" name="Rectangle 602"/>
          <p:cNvSpPr>
            <a:spLocks noChangeArrowheads="1"/>
          </p:cNvSpPr>
          <p:nvPr/>
        </p:nvSpPr>
        <p:spPr bwMode="auto">
          <a:xfrm>
            <a:off x="11642725" y="1752600"/>
            <a:ext cx="10128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m_DataIdx_4DAQ</a:t>
            </a:r>
            <a:endParaRPr lang="en-US" sz="800"/>
          </a:p>
        </p:txBody>
      </p:sp>
      <p:sp>
        <p:nvSpPr>
          <p:cNvPr id="61502" name="Line 603"/>
          <p:cNvSpPr>
            <a:spLocks noChangeShapeType="1"/>
          </p:cNvSpPr>
          <p:nvPr/>
        </p:nvSpPr>
        <p:spPr bwMode="auto">
          <a:xfrm>
            <a:off x="10429875" y="2257425"/>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503" name="AutoShape 612"/>
          <p:cNvSpPr>
            <a:spLocks/>
          </p:cNvSpPr>
          <p:nvPr/>
        </p:nvSpPr>
        <p:spPr bwMode="auto">
          <a:xfrm rot="-5400000">
            <a:off x="5456238" y="2474912"/>
            <a:ext cx="215900" cy="295275"/>
          </a:xfrm>
          <a:prstGeom prst="leftBrace">
            <a:avLst>
              <a:gd name="adj1" fmla="val 11397"/>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sp>
        <p:nvSpPr>
          <p:cNvPr id="61504" name="Rectangle 613"/>
          <p:cNvSpPr>
            <a:spLocks noChangeArrowheads="1"/>
          </p:cNvSpPr>
          <p:nvPr/>
        </p:nvSpPr>
        <p:spPr bwMode="auto">
          <a:xfrm>
            <a:off x="13182600" y="5181600"/>
            <a:ext cx="4953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174625" indent="-174625"/>
            <a:r>
              <a:rPr lang="en-US" b="1"/>
              <a:t>There are 2 indexes for an operation</a:t>
            </a:r>
          </a:p>
          <a:p>
            <a:pPr marL="174625" indent="-174625" algn="l">
              <a:buFontTx/>
              <a:buAutoNum type="arabicPeriod"/>
            </a:pPr>
            <a:r>
              <a:rPr lang="en-US" sz="800"/>
              <a:t>Operation index (dx_+operation; e.g. Idx_Data): The index that takes care of the initial “operation” on a given array. This operation can just be the acquisition of data in the array or analysis of the data already acquired in the array. This index is often local.</a:t>
            </a:r>
          </a:p>
          <a:p>
            <a:pPr marL="174625" indent="-174625" algn="l">
              <a:buFontTx/>
              <a:buAutoNum type="arabicPeriod"/>
            </a:pPr>
            <a:r>
              <a:rPr lang="en-US" sz="800"/>
              <a:t>Available index of the operation (M_usableIdx+operation; e.g. M_usableIdx_Data): The latest usable index of the operation on an array for analysis. Usually, M_usableIdx_Data =qIdx(Idx_Data -1), where, qIdx( ) wraps the index around the head and the tail of the array. This index is often “shared”.</a:t>
            </a:r>
          </a:p>
        </p:txBody>
      </p:sp>
      <p:sp>
        <p:nvSpPr>
          <p:cNvPr id="61505" name="Rectangle 614"/>
          <p:cNvSpPr>
            <a:spLocks noChangeArrowheads="1"/>
          </p:cNvSpPr>
          <p:nvPr/>
        </p:nvSpPr>
        <p:spPr bwMode="auto">
          <a:xfrm>
            <a:off x="1143000" y="1905000"/>
            <a:ext cx="1063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a:t>
            </a:r>
            <a:r>
              <a:rPr lang="en-US"/>
              <a:t> ]</a:t>
            </a:r>
          </a:p>
        </p:txBody>
      </p:sp>
      <p:sp>
        <p:nvSpPr>
          <p:cNvPr id="61506" name="Rectangle 615"/>
          <p:cNvSpPr>
            <a:spLocks noChangeArrowheads="1"/>
          </p:cNvSpPr>
          <p:nvPr/>
        </p:nvSpPr>
        <p:spPr bwMode="auto">
          <a:xfrm>
            <a:off x="381000" y="3124200"/>
            <a:ext cx="1968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__int64</a:t>
            </a:r>
            <a:r>
              <a:rPr lang="en-US"/>
              <a:t> M_timeStampMicS[ ]</a:t>
            </a:r>
          </a:p>
        </p:txBody>
      </p:sp>
      <p:sp>
        <p:nvSpPr>
          <p:cNvPr id="61507" name="Rectangle 616"/>
          <p:cNvSpPr>
            <a:spLocks noChangeArrowheads="1"/>
          </p:cNvSpPr>
          <p:nvPr/>
        </p:nvSpPr>
        <p:spPr bwMode="auto">
          <a:xfrm>
            <a:off x="1581150" y="21304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1508" name="Rectangle 617"/>
          <p:cNvSpPr>
            <a:spLocks noChangeArrowheads="1"/>
          </p:cNvSpPr>
          <p:nvPr/>
        </p:nvSpPr>
        <p:spPr bwMode="auto">
          <a:xfrm>
            <a:off x="2254250" y="2130425"/>
            <a:ext cx="666750" cy="304800"/>
          </a:xfrm>
          <a:prstGeom prst="rect">
            <a:avLst/>
          </a:prstGeom>
          <a:solidFill>
            <a:srgbClr val="FFFFFF"/>
          </a:solidFill>
          <a:ln w="9525">
            <a:solidFill>
              <a:srgbClr val="000000"/>
            </a:solidFill>
            <a:miter lim="800000"/>
            <a:headEnd/>
            <a:tailEnd/>
          </a:ln>
        </p:spPr>
        <p:txBody>
          <a:bodyPr/>
          <a:lstStyle/>
          <a:p>
            <a:endParaRPr lang="en-US"/>
          </a:p>
        </p:txBody>
      </p:sp>
      <p:sp>
        <p:nvSpPr>
          <p:cNvPr id="61509" name="Rectangle 618"/>
          <p:cNvSpPr>
            <a:spLocks noChangeArrowheads="1"/>
          </p:cNvSpPr>
          <p:nvPr/>
        </p:nvSpPr>
        <p:spPr bwMode="auto">
          <a:xfrm>
            <a:off x="2921000" y="21304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1510" name="Rectangle 619"/>
          <p:cNvSpPr>
            <a:spLocks noChangeArrowheads="1"/>
          </p:cNvSpPr>
          <p:nvPr/>
        </p:nvSpPr>
        <p:spPr bwMode="auto">
          <a:xfrm>
            <a:off x="3594100" y="2130425"/>
            <a:ext cx="673100" cy="304800"/>
          </a:xfrm>
          <a:prstGeom prst="rect">
            <a:avLst/>
          </a:prstGeom>
          <a:solidFill>
            <a:srgbClr val="FFFFFF"/>
          </a:solidFill>
          <a:ln w="9525">
            <a:solidFill>
              <a:srgbClr val="000000"/>
            </a:solidFill>
            <a:miter lim="800000"/>
            <a:headEnd/>
            <a:tailEnd/>
          </a:ln>
        </p:spPr>
        <p:txBody>
          <a:bodyPr/>
          <a:lstStyle/>
          <a:p>
            <a:endParaRPr lang="en-US"/>
          </a:p>
        </p:txBody>
      </p:sp>
      <p:grpSp>
        <p:nvGrpSpPr>
          <p:cNvPr id="61511" name="Group 635"/>
          <p:cNvGrpSpPr>
            <a:grpSpLocks/>
          </p:cNvGrpSpPr>
          <p:nvPr/>
        </p:nvGrpSpPr>
        <p:grpSpPr bwMode="auto">
          <a:xfrm>
            <a:off x="4251325" y="3540125"/>
            <a:ext cx="10728325" cy="304800"/>
            <a:chOff x="2842" y="1488"/>
            <a:chExt cx="3573" cy="160"/>
          </a:xfrm>
        </p:grpSpPr>
        <p:sp>
          <p:nvSpPr>
            <p:cNvPr id="61546" name="Rectangle 636"/>
            <p:cNvSpPr>
              <a:spLocks noChangeArrowheads="1"/>
            </p:cNvSpPr>
            <p:nvPr/>
          </p:nvSpPr>
          <p:spPr bwMode="auto">
            <a:xfrm>
              <a:off x="2842"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47" name="Rectangle 637"/>
            <p:cNvSpPr>
              <a:spLocks noChangeArrowheads="1"/>
            </p:cNvSpPr>
            <p:nvPr/>
          </p:nvSpPr>
          <p:spPr bwMode="auto">
            <a:xfrm>
              <a:off x="3066"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1548" name="Rectangle 638"/>
            <p:cNvSpPr>
              <a:spLocks noChangeArrowheads="1"/>
            </p:cNvSpPr>
            <p:nvPr/>
          </p:nvSpPr>
          <p:spPr bwMode="auto">
            <a:xfrm>
              <a:off x="3289"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49" name="Rectangle 639"/>
            <p:cNvSpPr>
              <a:spLocks noChangeArrowheads="1"/>
            </p:cNvSpPr>
            <p:nvPr/>
          </p:nvSpPr>
          <p:spPr bwMode="auto">
            <a:xfrm>
              <a:off x="351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50" name="Rectangle 640"/>
            <p:cNvSpPr>
              <a:spLocks noChangeArrowheads="1"/>
            </p:cNvSpPr>
            <p:nvPr/>
          </p:nvSpPr>
          <p:spPr bwMode="auto">
            <a:xfrm>
              <a:off x="373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51" name="Rectangle 641"/>
            <p:cNvSpPr>
              <a:spLocks noChangeArrowheads="1"/>
            </p:cNvSpPr>
            <p:nvPr/>
          </p:nvSpPr>
          <p:spPr bwMode="auto">
            <a:xfrm>
              <a:off x="396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52" name="Rectangle 642"/>
            <p:cNvSpPr>
              <a:spLocks noChangeArrowheads="1"/>
            </p:cNvSpPr>
            <p:nvPr/>
          </p:nvSpPr>
          <p:spPr bwMode="auto">
            <a:xfrm>
              <a:off x="4184"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1553" name="Rectangle 643"/>
            <p:cNvSpPr>
              <a:spLocks noChangeArrowheads="1"/>
            </p:cNvSpPr>
            <p:nvPr/>
          </p:nvSpPr>
          <p:spPr bwMode="auto">
            <a:xfrm>
              <a:off x="440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54" name="Rectangle 644"/>
            <p:cNvSpPr>
              <a:spLocks noChangeArrowheads="1"/>
            </p:cNvSpPr>
            <p:nvPr/>
          </p:nvSpPr>
          <p:spPr bwMode="auto">
            <a:xfrm>
              <a:off x="462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55" name="Rectangle 645"/>
            <p:cNvSpPr>
              <a:spLocks noChangeArrowheads="1"/>
            </p:cNvSpPr>
            <p:nvPr/>
          </p:nvSpPr>
          <p:spPr bwMode="auto">
            <a:xfrm>
              <a:off x="4850"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1556" name="Rectangle 646"/>
            <p:cNvSpPr>
              <a:spLocks noChangeArrowheads="1"/>
            </p:cNvSpPr>
            <p:nvPr/>
          </p:nvSpPr>
          <p:spPr bwMode="auto">
            <a:xfrm>
              <a:off x="507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57" name="Rectangle 647"/>
            <p:cNvSpPr>
              <a:spLocks noChangeArrowheads="1"/>
            </p:cNvSpPr>
            <p:nvPr/>
          </p:nvSpPr>
          <p:spPr bwMode="auto">
            <a:xfrm>
              <a:off x="529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58" name="Rectangle 648"/>
            <p:cNvSpPr>
              <a:spLocks noChangeArrowheads="1"/>
            </p:cNvSpPr>
            <p:nvPr/>
          </p:nvSpPr>
          <p:spPr bwMode="auto">
            <a:xfrm>
              <a:off x="552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59" name="Rectangle 649"/>
            <p:cNvSpPr>
              <a:spLocks noChangeArrowheads="1"/>
            </p:cNvSpPr>
            <p:nvPr/>
          </p:nvSpPr>
          <p:spPr bwMode="auto">
            <a:xfrm>
              <a:off x="5744"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1560" name="Rectangle 650"/>
            <p:cNvSpPr>
              <a:spLocks noChangeArrowheads="1"/>
            </p:cNvSpPr>
            <p:nvPr/>
          </p:nvSpPr>
          <p:spPr bwMode="auto">
            <a:xfrm>
              <a:off x="5968"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1561" name="Rectangle 651"/>
            <p:cNvSpPr>
              <a:spLocks noChangeArrowheads="1"/>
            </p:cNvSpPr>
            <p:nvPr/>
          </p:nvSpPr>
          <p:spPr bwMode="auto">
            <a:xfrm>
              <a:off x="6191" y="1488"/>
              <a:ext cx="224" cy="160"/>
            </a:xfrm>
            <a:prstGeom prst="rect">
              <a:avLst/>
            </a:prstGeom>
            <a:solidFill>
              <a:srgbClr val="FFFFFF"/>
            </a:solidFill>
            <a:ln w="9525">
              <a:solidFill>
                <a:srgbClr val="000000"/>
              </a:solidFill>
              <a:miter lim="800000"/>
              <a:headEnd/>
              <a:tailEnd/>
            </a:ln>
          </p:spPr>
          <p:txBody>
            <a:bodyPr/>
            <a:lstStyle/>
            <a:p>
              <a:endParaRPr lang="en-US"/>
            </a:p>
          </p:txBody>
        </p:sp>
      </p:grpSp>
      <p:sp>
        <p:nvSpPr>
          <p:cNvPr id="61512" name="Line 652"/>
          <p:cNvSpPr>
            <a:spLocks noChangeShapeType="1"/>
          </p:cNvSpPr>
          <p:nvPr/>
        </p:nvSpPr>
        <p:spPr bwMode="auto">
          <a:xfrm>
            <a:off x="6927850" y="3511550"/>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513" name="Line 653"/>
          <p:cNvSpPr>
            <a:spLocks noChangeShapeType="1"/>
          </p:cNvSpPr>
          <p:nvPr/>
        </p:nvSpPr>
        <p:spPr bwMode="auto">
          <a:xfrm>
            <a:off x="9604375" y="3521075"/>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514" name="Line 654"/>
          <p:cNvSpPr>
            <a:spLocks noChangeShapeType="1"/>
          </p:cNvSpPr>
          <p:nvPr/>
        </p:nvSpPr>
        <p:spPr bwMode="auto">
          <a:xfrm>
            <a:off x="12290425" y="3511550"/>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515" name="Line 655"/>
          <p:cNvSpPr>
            <a:spLocks noChangeShapeType="1"/>
          </p:cNvSpPr>
          <p:nvPr/>
        </p:nvSpPr>
        <p:spPr bwMode="auto">
          <a:xfrm>
            <a:off x="14976475" y="3502025"/>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516" name="Rectangle 656"/>
          <p:cNvSpPr>
            <a:spLocks noChangeArrowheads="1"/>
          </p:cNvSpPr>
          <p:nvPr/>
        </p:nvSpPr>
        <p:spPr bwMode="auto">
          <a:xfrm>
            <a:off x="4441825" y="3578225"/>
            <a:ext cx="2667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4</a:t>
            </a:r>
          </a:p>
        </p:txBody>
      </p:sp>
      <p:sp>
        <p:nvSpPr>
          <p:cNvPr id="61517" name="Rectangle 657"/>
          <p:cNvSpPr>
            <a:spLocks noChangeArrowheads="1"/>
          </p:cNvSpPr>
          <p:nvPr/>
        </p:nvSpPr>
        <p:spPr bwMode="auto">
          <a:xfrm>
            <a:off x="4943475"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4+1/4</a:t>
            </a:r>
          </a:p>
        </p:txBody>
      </p:sp>
      <p:sp>
        <p:nvSpPr>
          <p:cNvPr id="61518" name="Rectangle 658"/>
          <p:cNvSpPr>
            <a:spLocks noChangeArrowheads="1"/>
          </p:cNvSpPr>
          <p:nvPr/>
        </p:nvSpPr>
        <p:spPr bwMode="auto">
          <a:xfrm>
            <a:off x="5651500"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4+2/4</a:t>
            </a:r>
          </a:p>
        </p:txBody>
      </p:sp>
      <p:sp>
        <p:nvSpPr>
          <p:cNvPr id="61519" name="Rectangle 659"/>
          <p:cNvSpPr>
            <a:spLocks noChangeArrowheads="1"/>
          </p:cNvSpPr>
          <p:nvPr/>
        </p:nvSpPr>
        <p:spPr bwMode="auto">
          <a:xfrm>
            <a:off x="6308725"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4+3/4</a:t>
            </a:r>
          </a:p>
        </p:txBody>
      </p:sp>
      <p:sp>
        <p:nvSpPr>
          <p:cNvPr id="61520" name="Rectangle 660"/>
          <p:cNvSpPr>
            <a:spLocks noChangeArrowheads="1"/>
          </p:cNvSpPr>
          <p:nvPr/>
        </p:nvSpPr>
        <p:spPr bwMode="auto">
          <a:xfrm>
            <a:off x="12436475" y="3578225"/>
            <a:ext cx="26987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7</a:t>
            </a:r>
          </a:p>
        </p:txBody>
      </p:sp>
      <p:sp>
        <p:nvSpPr>
          <p:cNvPr id="61521" name="Rectangle 661"/>
          <p:cNvSpPr>
            <a:spLocks noChangeArrowheads="1"/>
          </p:cNvSpPr>
          <p:nvPr/>
        </p:nvSpPr>
        <p:spPr bwMode="auto">
          <a:xfrm>
            <a:off x="12938125"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7+1/4</a:t>
            </a:r>
          </a:p>
        </p:txBody>
      </p:sp>
      <p:sp>
        <p:nvSpPr>
          <p:cNvPr id="61522" name="Rectangle 662"/>
          <p:cNvSpPr>
            <a:spLocks noChangeArrowheads="1"/>
          </p:cNvSpPr>
          <p:nvPr/>
        </p:nvSpPr>
        <p:spPr bwMode="auto">
          <a:xfrm>
            <a:off x="13649325"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7+2/4</a:t>
            </a:r>
          </a:p>
        </p:txBody>
      </p:sp>
      <p:sp>
        <p:nvSpPr>
          <p:cNvPr id="61523" name="Rectangle 663"/>
          <p:cNvSpPr>
            <a:spLocks noChangeArrowheads="1"/>
          </p:cNvSpPr>
          <p:nvPr/>
        </p:nvSpPr>
        <p:spPr bwMode="auto">
          <a:xfrm>
            <a:off x="14306550"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7+3/4</a:t>
            </a:r>
          </a:p>
        </p:txBody>
      </p:sp>
      <p:sp>
        <p:nvSpPr>
          <p:cNvPr id="61524" name="Rectangle 664"/>
          <p:cNvSpPr>
            <a:spLocks noChangeArrowheads="1"/>
          </p:cNvSpPr>
          <p:nvPr/>
        </p:nvSpPr>
        <p:spPr bwMode="auto">
          <a:xfrm>
            <a:off x="7102475" y="3578225"/>
            <a:ext cx="26987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5</a:t>
            </a:r>
          </a:p>
        </p:txBody>
      </p:sp>
      <p:sp>
        <p:nvSpPr>
          <p:cNvPr id="61525" name="Rectangle 665"/>
          <p:cNvSpPr>
            <a:spLocks noChangeArrowheads="1"/>
          </p:cNvSpPr>
          <p:nvPr/>
        </p:nvSpPr>
        <p:spPr bwMode="auto">
          <a:xfrm>
            <a:off x="7604125"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5+1/4</a:t>
            </a:r>
          </a:p>
        </p:txBody>
      </p:sp>
      <p:sp>
        <p:nvSpPr>
          <p:cNvPr id="61526" name="Rectangle 666"/>
          <p:cNvSpPr>
            <a:spLocks noChangeArrowheads="1"/>
          </p:cNvSpPr>
          <p:nvPr/>
        </p:nvSpPr>
        <p:spPr bwMode="auto">
          <a:xfrm>
            <a:off x="8315325"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5+2/4</a:t>
            </a:r>
          </a:p>
        </p:txBody>
      </p:sp>
      <p:sp>
        <p:nvSpPr>
          <p:cNvPr id="61527" name="Rectangle 667"/>
          <p:cNvSpPr>
            <a:spLocks noChangeArrowheads="1"/>
          </p:cNvSpPr>
          <p:nvPr/>
        </p:nvSpPr>
        <p:spPr bwMode="auto">
          <a:xfrm>
            <a:off x="8972550"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5+3/4</a:t>
            </a:r>
          </a:p>
        </p:txBody>
      </p:sp>
      <p:sp>
        <p:nvSpPr>
          <p:cNvPr id="61528" name="Rectangle 668"/>
          <p:cNvSpPr>
            <a:spLocks noChangeArrowheads="1"/>
          </p:cNvSpPr>
          <p:nvPr/>
        </p:nvSpPr>
        <p:spPr bwMode="auto">
          <a:xfrm>
            <a:off x="9823450" y="3578225"/>
            <a:ext cx="2667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6</a:t>
            </a:r>
          </a:p>
        </p:txBody>
      </p:sp>
      <p:sp>
        <p:nvSpPr>
          <p:cNvPr id="61529" name="Rectangle 669"/>
          <p:cNvSpPr>
            <a:spLocks noChangeArrowheads="1"/>
          </p:cNvSpPr>
          <p:nvPr/>
        </p:nvSpPr>
        <p:spPr bwMode="auto">
          <a:xfrm>
            <a:off x="10325100"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6+1/4</a:t>
            </a:r>
          </a:p>
        </p:txBody>
      </p:sp>
      <p:sp>
        <p:nvSpPr>
          <p:cNvPr id="61530" name="Rectangle 670"/>
          <p:cNvSpPr>
            <a:spLocks noChangeArrowheads="1"/>
          </p:cNvSpPr>
          <p:nvPr/>
        </p:nvSpPr>
        <p:spPr bwMode="auto">
          <a:xfrm>
            <a:off x="11033125"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6+2/4</a:t>
            </a:r>
          </a:p>
        </p:txBody>
      </p:sp>
      <p:sp>
        <p:nvSpPr>
          <p:cNvPr id="61531" name="Rectangle 671"/>
          <p:cNvSpPr>
            <a:spLocks noChangeArrowheads="1"/>
          </p:cNvSpPr>
          <p:nvPr/>
        </p:nvSpPr>
        <p:spPr bwMode="auto">
          <a:xfrm>
            <a:off x="11690350" y="35782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6+3/4</a:t>
            </a:r>
          </a:p>
        </p:txBody>
      </p:sp>
      <p:sp>
        <p:nvSpPr>
          <p:cNvPr id="61532" name="Rectangle 672"/>
          <p:cNvSpPr>
            <a:spLocks noChangeArrowheads="1"/>
          </p:cNvSpPr>
          <p:nvPr/>
        </p:nvSpPr>
        <p:spPr bwMode="auto">
          <a:xfrm>
            <a:off x="1568450" y="35401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1533" name="Rectangle 673"/>
          <p:cNvSpPr>
            <a:spLocks noChangeArrowheads="1"/>
          </p:cNvSpPr>
          <p:nvPr/>
        </p:nvSpPr>
        <p:spPr bwMode="auto">
          <a:xfrm>
            <a:off x="2241550" y="3540125"/>
            <a:ext cx="666750" cy="304800"/>
          </a:xfrm>
          <a:prstGeom prst="rect">
            <a:avLst/>
          </a:prstGeom>
          <a:solidFill>
            <a:srgbClr val="FFFFFF"/>
          </a:solidFill>
          <a:ln w="9525">
            <a:solidFill>
              <a:srgbClr val="000000"/>
            </a:solidFill>
            <a:miter lim="800000"/>
            <a:headEnd/>
            <a:tailEnd/>
          </a:ln>
        </p:spPr>
        <p:txBody>
          <a:bodyPr/>
          <a:lstStyle/>
          <a:p>
            <a:endParaRPr lang="en-US"/>
          </a:p>
        </p:txBody>
      </p:sp>
      <p:sp>
        <p:nvSpPr>
          <p:cNvPr id="61534" name="Rectangle 674"/>
          <p:cNvSpPr>
            <a:spLocks noChangeArrowheads="1"/>
          </p:cNvSpPr>
          <p:nvPr/>
        </p:nvSpPr>
        <p:spPr bwMode="auto">
          <a:xfrm>
            <a:off x="2908300" y="35401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1535" name="Rectangle 675"/>
          <p:cNvSpPr>
            <a:spLocks noChangeArrowheads="1"/>
          </p:cNvSpPr>
          <p:nvPr/>
        </p:nvSpPr>
        <p:spPr bwMode="auto">
          <a:xfrm>
            <a:off x="3581400" y="35401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1536" name="Line 676"/>
          <p:cNvSpPr>
            <a:spLocks noChangeShapeType="1"/>
          </p:cNvSpPr>
          <p:nvPr/>
        </p:nvSpPr>
        <p:spPr bwMode="auto">
          <a:xfrm>
            <a:off x="4251325" y="3511550"/>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537" name="Line 677"/>
          <p:cNvSpPr>
            <a:spLocks noChangeShapeType="1"/>
          </p:cNvSpPr>
          <p:nvPr/>
        </p:nvSpPr>
        <p:spPr bwMode="auto">
          <a:xfrm>
            <a:off x="1562100" y="3505200"/>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1538" name="Rectangle 678"/>
          <p:cNvSpPr>
            <a:spLocks noChangeArrowheads="1"/>
          </p:cNvSpPr>
          <p:nvPr/>
        </p:nvSpPr>
        <p:spPr bwMode="auto">
          <a:xfrm>
            <a:off x="1676400" y="3581400"/>
            <a:ext cx="26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3</a:t>
            </a:r>
          </a:p>
        </p:txBody>
      </p:sp>
      <p:sp>
        <p:nvSpPr>
          <p:cNvPr id="61539" name="Rectangle 679"/>
          <p:cNvSpPr>
            <a:spLocks noChangeArrowheads="1"/>
          </p:cNvSpPr>
          <p:nvPr/>
        </p:nvSpPr>
        <p:spPr bwMode="auto">
          <a:xfrm>
            <a:off x="2178050" y="3581400"/>
            <a:ext cx="568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3+1/4</a:t>
            </a:r>
          </a:p>
        </p:txBody>
      </p:sp>
      <p:sp>
        <p:nvSpPr>
          <p:cNvPr id="61540" name="Rectangle 680"/>
          <p:cNvSpPr>
            <a:spLocks noChangeArrowheads="1"/>
          </p:cNvSpPr>
          <p:nvPr/>
        </p:nvSpPr>
        <p:spPr bwMode="auto">
          <a:xfrm>
            <a:off x="2889250" y="3581400"/>
            <a:ext cx="568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3+2/4</a:t>
            </a:r>
          </a:p>
        </p:txBody>
      </p:sp>
      <p:sp>
        <p:nvSpPr>
          <p:cNvPr id="61541" name="Rectangle 681"/>
          <p:cNvSpPr>
            <a:spLocks noChangeArrowheads="1"/>
          </p:cNvSpPr>
          <p:nvPr/>
        </p:nvSpPr>
        <p:spPr bwMode="auto">
          <a:xfrm>
            <a:off x="3546475" y="3581400"/>
            <a:ext cx="568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3+3/4</a:t>
            </a:r>
          </a:p>
        </p:txBody>
      </p:sp>
      <p:sp>
        <p:nvSpPr>
          <p:cNvPr id="61542" name="Line 682"/>
          <p:cNvSpPr>
            <a:spLocks noChangeShapeType="1"/>
          </p:cNvSpPr>
          <p:nvPr/>
        </p:nvSpPr>
        <p:spPr bwMode="auto">
          <a:xfrm flipH="1">
            <a:off x="5334000" y="2676525"/>
            <a:ext cx="5616575" cy="41052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1543" name="Line 683"/>
          <p:cNvSpPr>
            <a:spLocks noChangeShapeType="1"/>
          </p:cNvSpPr>
          <p:nvPr/>
        </p:nvSpPr>
        <p:spPr bwMode="auto">
          <a:xfrm flipH="1">
            <a:off x="5486400" y="2438400"/>
            <a:ext cx="4419600" cy="2895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1544" name="Line 684"/>
          <p:cNvSpPr>
            <a:spLocks noChangeShapeType="1"/>
          </p:cNvSpPr>
          <p:nvPr/>
        </p:nvSpPr>
        <p:spPr bwMode="auto">
          <a:xfrm flipV="1">
            <a:off x="4572000" y="2438400"/>
            <a:ext cx="1371600" cy="3733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1545" name="Rectangle 686"/>
          <p:cNvSpPr>
            <a:spLocks noChangeArrowheads="1"/>
          </p:cNvSpPr>
          <p:nvPr/>
        </p:nvSpPr>
        <p:spPr bwMode="auto">
          <a:xfrm>
            <a:off x="1905000" y="12700337"/>
            <a:ext cx="156210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342900" indent="-342900" algn="l">
              <a:buFont typeface="Arial" pitchFamily="34" charset="0"/>
              <a:buChar char="•"/>
            </a:pPr>
            <a:r>
              <a:rPr lang="en-US" sz="2000" b="1">
                <a:solidFill>
                  <a:srgbClr val="A50021"/>
                </a:solidFill>
              </a:rPr>
              <a:t>In reality, 1ms is divided into 40 sample points (40kHz)</a:t>
            </a:r>
          </a:p>
          <a:p>
            <a:pPr marL="342900" indent="-342900" algn="l">
              <a:buFont typeface="Arial" pitchFamily="34" charset="0"/>
              <a:buChar char="•"/>
            </a:pPr>
            <a:r>
              <a:rPr lang="en-US" sz="2000" b="1">
                <a:solidFill>
                  <a:srgbClr val="A50021"/>
                </a:solidFill>
              </a:rPr>
              <a:t>DAS retrieves data at every ½ a </a:t>
            </a:r>
            <a:r>
              <a:rPr lang="en-US" sz="2000" b="1" err="1">
                <a:solidFill>
                  <a:srgbClr val="A50021"/>
                </a:solidFill>
              </a:rPr>
              <a:t>ms</a:t>
            </a:r>
            <a:r>
              <a:rPr lang="en-US" sz="2000" b="1">
                <a:solidFill>
                  <a:srgbClr val="A50021"/>
                </a:solidFill>
              </a:rPr>
              <a:t> (2kHz, 20 samples at a time).  (c.f., MEX 4kHz).</a:t>
            </a:r>
          </a:p>
          <a:p>
            <a:pPr marL="342900" indent="-342900" algn="l">
              <a:buFont typeface="Arial" pitchFamily="34" charset="0"/>
              <a:buChar char="•"/>
            </a:pPr>
            <a:r>
              <a:rPr lang="en-US" sz="2000" b="1">
                <a:solidFill>
                  <a:srgbClr val="A50021"/>
                </a:solidFill>
              </a:rPr>
              <a:t>This means that the NI board collects data more frequently (40kHz) and the Blip occasionally (2kHz) retrieves the data.  </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12"/>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The shared memory structure</a:t>
            </a:r>
          </a:p>
        </p:txBody>
      </p:sp>
      <p:sp>
        <p:nvSpPr>
          <p:cNvPr id="62467" name="Text Box 203"/>
          <p:cNvSpPr txBox="1">
            <a:spLocks noChangeArrowheads="1"/>
          </p:cNvSpPr>
          <p:nvPr/>
        </p:nvSpPr>
        <p:spPr bwMode="auto">
          <a:xfrm>
            <a:off x="228600" y="2590800"/>
            <a:ext cx="168402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463550" indent="-46355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buFontTx/>
              <a:buChar char="•"/>
            </a:pPr>
            <a:r>
              <a:rPr lang="en-US" sz="2400"/>
              <a:t>Any program sharing memory with DAS-server can create the memory before any other program, if it is the first to start.</a:t>
            </a:r>
          </a:p>
          <a:p>
            <a:pPr algn="l" eaLnBrk="1" hangingPunct="1">
              <a:spcBef>
                <a:spcPct val="50000"/>
              </a:spcBef>
              <a:buFontTx/>
              <a:buChar char="•"/>
            </a:pPr>
            <a:r>
              <a:rPr lang="en-US" sz="2400"/>
              <a:t>Since DAS-server is the only one initializing the dynamic variables, any other program starting before DAS-server needs to wait for DAS-server to start (and initialize the variables) before accessing the shared memory with DAS-server.</a:t>
            </a:r>
          </a:p>
          <a:p>
            <a:pPr algn="l" eaLnBrk="1" hangingPunct="1">
              <a:spcBef>
                <a:spcPct val="50000"/>
              </a:spcBef>
              <a:buFontTx/>
              <a:buChar char="•"/>
            </a:pPr>
            <a:r>
              <a:rPr lang="en-US" sz="2400"/>
              <a:t>TAS &amp;VIS are an exception for this rule, because TAS should be able to run behavioral tasks even without DAS-server. </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90" name="Group 2"/>
          <p:cNvGrpSpPr>
            <a:grpSpLocks/>
          </p:cNvGrpSpPr>
          <p:nvPr/>
        </p:nvGrpSpPr>
        <p:grpSpPr bwMode="auto">
          <a:xfrm>
            <a:off x="4191000" y="5486400"/>
            <a:ext cx="6934200" cy="304800"/>
            <a:chOff x="2640" y="4416"/>
            <a:chExt cx="3798" cy="192"/>
          </a:xfrm>
        </p:grpSpPr>
        <p:sp>
          <p:nvSpPr>
            <p:cNvPr id="63745" name="Rectangle 3"/>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46" name="Rectangle 4"/>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3747" name="Rectangle 5"/>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48" name="Rectangle 6"/>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49" name="Rectangle 7"/>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50" name="Rectangle 8"/>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3751" name="Rectangle 9"/>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3752" name="Rectangle 10"/>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53" name="Rectangle 11"/>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3491" name="Rectangle 12"/>
          <p:cNvSpPr>
            <a:spLocks noChangeArrowheads="1"/>
          </p:cNvSpPr>
          <p:nvPr/>
        </p:nvSpPr>
        <p:spPr bwMode="auto">
          <a:xfrm>
            <a:off x="1143000" y="1905000"/>
            <a:ext cx="1063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a:t>
            </a:r>
            <a:r>
              <a:rPr lang="en-US"/>
              <a:t> ]</a:t>
            </a:r>
          </a:p>
        </p:txBody>
      </p:sp>
      <p:sp>
        <p:nvSpPr>
          <p:cNvPr id="63492" name="Rectangle 13"/>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Continuous SDF calculation</a:t>
            </a:r>
          </a:p>
        </p:txBody>
      </p:sp>
      <p:grpSp>
        <p:nvGrpSpPr>
          <p:cNvPr id="63493" name="Group 14"/>
          <p:cNvGrpSpPr>
            <a:grpSpLocks/>
          </p:cNvGrpSpPr>
          <p:nvPr/>
        </p:nvGrpSpPr>
        <p:grpSpPr bwMode="auto">
          <a:xfrm>
            <a:off x="4267200" y="2130425"/>
            <a:ext cx="10728325" cy="304800"/>
            <a:chOff x="2842" y="1488"/>
            <a:chExt cx="3573" cy="160"/>
          </a:xfrm>
        </p:grpSpPr>
        <p:sp>
          <p:nvSpPr>
            <p:cNvPr id="63729" name="Rectangle 15"/>
            <p:cNvSpPr>
              <a:spLocks noChangeArrowheads="1"/>
            </p:cNvSpPr>
            <p:nvPr/>
          </p:nvSpPr>
          <p:spPr bwMode="auto">
            <a:xfrm>
              <a:off x="2842"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30" name="Rectangle 16"/>
            <p:cNvSpPr>
              <a:spLocks noChangeArrowheads="1"/>
            </p:cNvSpPr>
            <p:nvPr/>
          </p:nvSpPr>
          <p:spPr bwMode="auto">
            <a:xfrm>
              <a:off x="3066"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3731" name="Rectangle 17"/>
            <p:cNvSpPr>
              <a:spLocks noChangeArrowheads="1"/>
            </p:cNvSpPr>
            <p:nvPr/>
          </p:nvSpPr>
          <p:spPr bwMode="auto">
            <a:xfrm>
              <a:off x="3289"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32" name="Rectangle 18"/>
            <p:cNvSpPr>
              <a:spLocks noChangeArrowheads="1"/>
            </p:cNvSpPr>
            <p:nvPr/>
          </p:nvSpPr>
          <p:spPr bwMode="auto">
            <a:xfrm>
              <a:off x="351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33" name="Rectangle 19"/>
            <p:cNvSpPr>
              <a:spLocks noChangeArrowheads="1"/>
            </p:cNvSpPr>
            <p:nvPr/>
          </p:nvSpPr>
          <p:spPr bwMode="auto">
            <a:xfrm>
              <a:off x="373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34" name="Rectangle 20"/>
            <p:cNvSpPr>
              <a:spLocks noChangeArrowheads="1"/>
            </p:cNvSpPr>
            <p:nvPr/>
          </p:nvSpPr>
          <p:spPr bwMode="auto">
            <a:xfrm>
              <a:off x="396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35" name="Rectangle 21"/>
            <p:cNvSpPr>
              <a:spLocks noChangeArrowheads="1"/>
            </p:cNvSpPr>
            <p:nvPr/>
          </p:nvSpPr>
          <p:spPr bwMode="auto">
            <a:xfrm>
              <a:off x="4184"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3736" name="Rectangle 22"/>
            <p:cNvSpPr>
              <a:spLocks noChangeArrowheads="1"/>
            </p:cNvSpPr>
            <p:nvPr/>
          </p:nvSpPr>
          <p:spPr bwMode="auto">
            <a:xfrm>
              <a:off x="440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37" name="Rectangle 23"/>
            <p:cNvSpPr>
              <a:spLocks noChangeArrowheads="1"/>
            </p:cNvSpPr>
            <p:nvPr/>
          </p:nvSpPr>
          <p:spPr bwMode="auto">
            <a:xfrm>
              <a:off x="462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38" name="Rectangle 24"/>
            <p:cNvSpPr>
              <a:spLocks noChangeArrowheads="1"/>
            </p:cNvSpPr>
            <p:nvPr/>
          </p:nvSpPr>
          <p:spPr bwMode="auto">
            <a:xfrm>
              <a:off x="4850"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3739" name="Rectangle 25"/>
            <p:cNvSpPr>
              <a:spLocks noChangeArrowheads="1"/>
            </p:cNvSpPr>
            <p:nvPr/>
          </p:nvSpPr>
          <p:spPr bwMode="auto">
            <a:xfrm>
              <a:off x="507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40" name="Rectangle 26"/>
            <p:cNvSpPr>
              <a:spLocks noChangeArrowheads="1"/>
            </p:cNvSpPr>
            <p:nvPr/>
          </p:nvSpPr>
          <p:spPr bwMode="auto">
            <a:xfrm>
              <a:off x="529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41" name="Rectangle 27"/>
            <p:cNvSpPr>
              <a:spLocks noChangeArrowheads="1"/>
            </p:cNvSpPr>
            <p:nvPr/>
          </p:nvSpPr>
          <p:spPr bwMode="auto">
            <a:xfrm>
              <a:off x="552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42" name="Rectangle 28"/>
            <p:cNvSpPr>
              <a:spLocks noChangeArrowheads="1"/>
            </p:cNvSpPr>
            <p:nvPr/>
          </p:nvSpPr>
          <p:spPr bwMode="auto">
            <a:xfrm>
              <a:off x="5744"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43" name="Rectangle 29"/>
            <p:cNvSpPr>
              <a:spLocks noChangeArrowheads="1"/>
            </p:cNvSpPr>
            <p:nvPr/>
          </p:nvSpPr>
          <p:spPr bwMode="auto">
            <a:xfrm>
              <a:off x="5968"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3744" name="Rectangle 30"/>
            <p:cNvSpPr>
              <a:spLocks noChangeArrowheads="1"/>
            </p:cNvSpPr>
            <p:nvPr/>
          </p:nvSpPr>
          <p:spPr bwMode="auto">
            <a:xfrm>
              <a:off x="6191" y="1488"/>
              <a:ext cx="224" cy="160"/>
            </a:xfrm>
            <a:prstGeom prst="rect">
              <a:avLst/>
            </a:prstGeom>
            <a:solidFill>
              <a:srgbClr val="FFFFFF"/>
            </a:solidFill>
            <a:ln w="9525">
              <a:solidFill>
                <a:srgbClr val="000000"/>
              </a:solidFill>
              <a:miter lim="800000"/>
              <a:headEnd/>
              <a:tailEnd/>
            </a:ln>
          </p:spPr>
          <p:txBody>
            <a:bodyPr/>
            <a:lstStyle/>
            <a:p>
              <a:endParaRPr lang="en-US"/>
            </a:p>
          </p:txBody>
        </p:sp>
      </p:grpSp>
      <p:sp>
        <p:nvSpPr>
          <p:cNvPr id="63494" name="Line 31"/>
          <p:cNvSpPr>
            <a:spLocks noChangeShapeType="1"/>
          </p:cNvSpPr>
          <p:nvPr/>
        </p:nvSpPr>
        <p:spPr bwMode="auto">
          <a:xfrm>
            <a:off x="13360400" y="1444625"/>
            <a:ext cx="0" cy="685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495" name="Rectangle 32"/>
          <p:cNvSpPr>
            <a:spLocks noChangeArrowheads="1"/>
          </p:cNvSpPr>
          <p:nvPr/>
        </p:nvSpPr>
        <p:spPr bwMode="auto">
          <a:xfrm>
            <a:off x="12236450" y="1219200"/>
            <a:ext cx="2546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a:t>
            </a:r>
            <a:r>
              <a:rPr lang="en-US" noProof="1"/>
              <a:t>M_latestUsableDataIdx_4Analysis</a:t>
            </a:r>
            <a:endParaRPr lang="en-US"/>
          </a:p>
        </p:txBody>
      </p:sp>
      <p:sp>
        <p:nvSpPr>
          <p:cNvPr id="63496" name="Line 33"/>
          <p:cNvSpPr>
            <a:spLocks noChangeShapeType="1"/>
          </p:cNvSpPr>
          <p:nvPr/>
        </p:nvSpPr>
        <p:spPr bwMode="auto">
          <a:xfrm>
            <a:off x="11417300" y="1584325"/>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497" name="Rectangle 34"/>
          <p:cNvSpPr>
            <a:spLocks noChangeArrowheads="1"/>
          </p:cNvSpPr>
          <p:nvPr/>
        </p:nvSpPr>
        <p:spPr bwMode="auto">
          <a:xfrm>
            <a:off x="10431463" y="1358900"/>
            <a:ext cx="1984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latin typeface="Times New Roman" pitchFamily="18" charset="0"/>
              </a:rPr>
              <a:t>m_ThresholdXingSearchIdxi</a:t>
            </a:r>
          </a:p>
        </p:txBody>
      </p:sp>
      <p:sp>
        <p:nvSpPr>
          <p:cNvPr id="63498" name="Line 41"/>
          <p:cNvSpPr>
            <a:spLocks noChangeShapeType="1"/>
          </p:cNvSpPr>
          <p:nvPr/>
        </p:nvSpPr>
        <p:spPr bwMode="auto">
          <a:xfrm>
            <a:off x="11430000" y="1838325"/>
            <a:ext cx="1050925" cy="0"/>
          </a:xfrm>
          <a:prstGeom prst="line">
            <a:avLst/>
          </a:prstGeom>
          <a:noFill/>
          <a:ln w="28575">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grpSp>
        <p:nvGrpSpPr>
          <p:cNvPr id="63499" name="Group 44"/>
          <p:cNvGrpSpPr>
            <a:grpSpLocks/>
          </p:cNvGrpSpPr>
          <p:nvPr/>
        </p:nvGrpSpPr>
        <p:grpSpPr bwMode="auto">
          <a:xfrm>
            <a:off x="12506325" y="1749425"/>
            <a:ext cx="838200" cy="228600"/>
            <a:chOff x="6480" y="2640"/>
            <a:chExt cx="768" cy="144"/>
          </a:xfrm>
        </p:grpSpPr>
        <p:sp>
          <p:nvSpPr>
            <p:cNvPr id="63727" name="Line 45"/>
            <p:cNvSpPr>
              <a:spLocks noChangeShapeType="1"/>
            </p:cNvSpPr>
            <p:nvPr/>
          </p:nvSpPr>
          <p:spPr bwMode="auto">
            <a:xfrm>
              <a:off x="6480" y="2640"/>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728" name="Line 46"/>
            <p:cNvSpPr>
              <a:spLocks noChangeShapeType="1"/>
            </p:cNvSpPr>
            <p:nvPr/>
          </p:nvSpPr>
          <p:spPr bwMode="auto">
            <a:xfrm>
              <a:off x="6480" y="268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grpSp>
      <p:sp>
        <p:nvSpPr>
          <p:cNvPr id="63500" name="Rectangle 47"/>
          <p:cNvSpPr>
            <a:spLocks noChangeArrowheads="1"/>
          </p:cNvSpPr>
          <p:nvPr/>
        </p:nvSpPr>
        <p:spPr bwMode="auto">
          <a:xfrm>
            <a:off x="12315825" y="1609725"/>
            <a:ext cx="14319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m_postWaveSpanDataSize</a:t>
            </a:r>
            <a:endParaRPr lang="en-US" sz="800"/>
          </a:p>
        </p:txBody>
      </p:sp>
      <p:sp>
        <p:nvSpPr>
          <p:cNvPr id="63501" name="AutoShape 50"/>
          <p:cNvSpPr>
            <a:spLocks/>
          </p:cNvSpPr>
          <p:nvPr/>
        </p:nvSpPr>
        <p:spPr bwMode="auto">
          <a:xfrm rot="-5400000">
            <a:off x="12911138" y="2398712"/>
            <a:ext cx="215900" cy="295275"/>
          </a:xfrm>
          <a:prstGeom prst="leftBrace">
            <a:avLst>
              <a:gd name="adj1" fmla="val 11397"/>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grpSp>
        <p:nvGrpSpPr>
          <p:cNvPr id="63502" name="Group 52"/>
          <p:cNvGrpSpPr>
            <a:grpSpLocks/>
          </p:cNvGrpSpPr>
          <p:nvPr/>
        </p:nvGrpSpPr>
        <p:grpSpPr bwMode="auto">
          <a:xfrm>
            <a:off x="4251325" y="3387725"/>
            <a:ext cx="10728325" cy="304800"/>
            <a:chOff x="2842" y="1488"/>
            <a:chExt cx="3573" cy="160"/>
          </a:xfrm>
        </p:grpSpPr>
        <p:sp>
          <p:nvSpPr>
            <p:cNvPr id="63711" name="Rectangle 53"/>
            <p:cNvSpPr>
              <a:spLocks noChangeArrowheads="1"/>
            </p:cNvSpPr>
            <p:nvPr/>
          </p:nvSpPr>
          <p:spPr bwMode="auto">
            <a:xfrm>
              <a:off x="2842"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12" name="Rectangle 54"/>
            <p:cNvSpPr>
              <a:spLocks noChangeArrowheads="1"/>
            </p:cNvSpPr>
            <p:nvPr/>
          </p:nvSpPr>
          <p:spPr bwMode="auto">
            <a:xfrm>
              <a:off x="3066"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3713" name="Rectangle 55"/>
            <p:cNvSpPr>
              <a:spLocks noChangeArrowheads="1"/>
            </p:cNvSpPr>
            <p:nvPr/>
          </p:nvSpPr>
          <p:spPr bwMode="auto">
            <a:xfrm>
              <a:off x="3289"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14" name="Rectangle 56"/>
            <p:cNvSpPr>
              <a:spLocks noChangeArrowheads="1"/>
            </p:cNvSpPr>
            <p:nvPr/>
          </p:nvSpPr>
          <p:spPr bwMode="auto">
            <a:xfrm>
              <a:off x="351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15" name="Rectangle 57"/>
            <p:cNvSpPr>
              <a:spLocks noChangeArrowheads="1"/>
            </p:cNvSpPr>
            <p:nvPr/>
          </p:nvSpPr>
          <p:spPr bwMode="auto">
            <a:xfrm>
              <a:off x="373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16" name="Rectangle 58"/>
            <p:cNvSpPr>
              <a:spLocks noChangeArrowheads="1"/>
            </p:cNvSpPr>
            <p:nvPr/>
          </p:nvSpPr>
          <p:spPr bwMode="auto">
            <a:xfrm>
              <a:off x="396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17" name="Rectangle 59"/>
            <p:cNvSpPr>
              <a:spLocks noChangeArrowheads="1"/>
            </p:cNvSpPr>
            <p:nvPr/>
          </p:nvSpPr>
          <p:spPr bwMode="auto">
            <a:xfrm>
              <a:off x="4184"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3718" name="Rectangle 60"/>
            <p:cNvSpPr>
              <a:spLocks noChangeArrowheads="1"/>
            </p:cNvSpPr>
            <p:nvPr/>
          </p:nvSpPr>
          <p:spPr bwMode="auto">
            <a:xfrm>
              <a:off x="440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19" name="Rectangle 61"/>
            <p:cNvSpPr>
              <a:spLocks noChangeArrowheads="1"/>
            </p:cNvSpPr>
            <p:nvPr/>
          </p:nvSpPr>
          <p:spPr bwMode="auto">
            <a:xfrm>
              <a:off x="462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20" name="Rectangle 62"/>
            <p:cNvSpPr>
              <a:spLocks noChangeArrowheads="1"/>
            </p:cNvSpPr>
            <p:nvPr/>
          </p:nvSpPr>
          <p:spPr bwMode="auto">
            <a:xfrm>
              <a:off x="4850"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3721" name="Rectangle 63"/>
            <p:cNvSpPr>
              <a:spLocks noChangeArrowheads="1"/>
            </p:cNvSpPr>
            <p:nvPr/>
          </p:nvSpPr>
          <p:spPr bwMode="auto">
            <a:xfrm>
              <a:off x="507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22" name="Rectangle 64"/>
            <p:cNvSpPr>
              <a:spLocks noChangeArrowheads="1"/>
            </p:cNvSpPr>
            <p:nvPr/>
          </p:nvSpPr>
          <p:spPr bwMode="auto">
            <a:xfrm>
              <a:off x="529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23" name="Rectangle 65"/>
            <p:cNvSpPr>
              <a:spLocks noChangeArrowheads="1"/>
            </p:cNvSpPr>
            <p:nvPr/>
          </p:nvSpPr>
          <p:spPr bwMode="auto">
            <a:xfrm>
              <a:off x="552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24" name="Rectangle 66"/>
            <p:cNvSpPr>
              <a:spLocks noChangeArrowheads="1"/>
            </p:cNvSpPr>
            <p:nvPr/>
          </p:nvSpPr>
          <p:spPr bwMode="auto">
            <a:xfrm>
              <a:off x="5744"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63725" name="Rectangle 67"/>
            <p:cNvSpPr>
              <a:spLocks noChangeArrowheads="1"/>
            </p:cNvSpPr>
            <p:nvPr/>
          </p:nvSpPr>
          <p:spPr bwMode="auto">
            <a:xfrm>
              <a:off x="5968"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63726" name="Rectangle 68"/>
            <p:cNvSpPr>
              <a:spLocks noChangeArrowheads="1"/>
            </p:cNvSpPr>
            <p:nvPr/>
          </p:nvSpPr>
          <p:spPr bwMode="auto">
            <a:xfrm>
              <a:off x="6191" y="1488"/>
              <a:ext cx="224" cy="160"/>
            </a:xfrm>
            <a:prstGeom prst="rect">
              <a:avLst/>
            </a:prstGeom>
            <a:solidFill>
              <a:srgbClr val="FFFFFF"/>
            </a:solidFill>
            <a:ln w="9525">
              <a:solidFill>
                <a:srgbClr val="000000"/>
              </a:solidFill>
              <a:miter lim="800000"/>
              <a:headEnd/>
              <a:tailEnd/>
            </a:ln>
          </p:spPr>
          <p:txBody>
            <a:bodyPr/>
            <a:lstStyle/>
            <a:p>
              <a:endParaRPr lang="en-US"/>
            </a:p>
          </p:txBody>
        </p:sp>
      </p:grpSp>
      <p:sp>
        <p:nvSpPr>
          <p:cNvPr id="63503" name="Line 69"/>
          <p:cNvSpPr>
            <a:spLocks noChangeShapeType="1"/>
          </p:cNvSpPr>
          <p:nvPr/>
        </p:nvSpPr>
        <p:spPr bwMode="auto">
          <a:xfrm>
            <a:off x="6927850" y="3359150"/>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04" name="Line 70"/>
          <p:cNvSpPr>
            <a:spLocks noChangeShapeType="1"/>
          </p:cNvSpPr>
          <p:nvPr/>
        </p:nvSpPr>
        <p:spPr bwMode="auto">
          <a:xfrm>
            <a:off x="9604375" y="3368675"/>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05" name="Line 71"/>
          <p:cNvSpPr>
            <a:spLocks noChangeShapeType="1"/>
          </p:cNvSpPr>
          <p:nvPr/>
        </p:nvSpPr>
        <p:spPr bwMode="auto">
          <a:xfrm>
            <a:off x="12290425" y="3359150"/>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06" name="Line 72"/>
          <p:cNvSpPr>
            <a:spLocks noChangeShapeType="1"/>
          </p:cNvSpPr>
          <p:nvPr/>
        </p:nvSpPr>
        <p:spPr bwMode="auto">
          <a:xfrm>
            <a:off x="14976475" y="3349625"/>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07" name="Rectangle 74"/>
          <p:cNvSpPr>
            <a:spLocks noChangeArrowheads="1"/>
          </p:cNvSpPr>
          <p:nvPr/>
        </p:nvSpPr>
        <p:spPr bwMode="auto">
          <a:xfrm>
            <a:off x="381000" y="3124200"/>
            <a:ext cx="19685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__int64</a:t>
            </a:r>
            <a:r>
              <a:rPr lang="en-US"/>
              <a:t> M_timeStampMicS[ ]</a:t>
            </a:r>
          </a:p>
        </p:txBody>
      </p:sp>
      <p:sp>
        <p:nvSpPr>
          <p:cNvPr id="63508" name="Rectangle 79"/>
          <p:cNvSpPr>
            <a:spLocks noChangeArrowheads="1"/>
          </p:cNvSpPr>
          <p:nvPr/>
        </p:nvSpPr>
        <p:spPr bwMode="auto">
          <a:xfrm>
            <a:off x="4441825" y="3425825"/>
            <a:ext cx="2667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4</a:t>
            </a:r>
          </a:p>
        </p:txBody>
      </p:sp>
      <p:sp>
        <p:nvSpPr>
          <p:cNvPr id="63509" name="Rectangle 80"/>
          <p:cNvSpPr>
            <a:spLocks noChangeArrowheads="1"/>
          </p:cNvSpPr>
          <p:nvPr/>
        </p:nvSpPr>
        <p:spPr bwMode="auto">
          <a:xfrm>
            <a:off x="4943475"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4+1/4</a:t>
            </a:r>
          </a:p>
        </p:txBody>
      </p:sp>
      <p:sp>
        <p:nvSpPr>
          <p:cNvPr id="63510" name="Rectangle 81"/>
          <p:cNvSpPr>
            <a:spLocks noChangeArrowheads="1"/>
          </p:cNvSpPr>
          <p:nvPr/>
        </p:nvSpPr>
        <p:spPr bwMode="auto">
          <a:xfrm>
            <a:off x="5651500"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4+2/4</a:t>
            </a:r>
          </a:p>
        </p:txBody>
      </p:sp>
      <p:sp>
        <p:nvSpPr>
          <p:cNvPr id="63511" name="Rectangle 82"/>
          <p:cNvSpPr>
            <a:spLocks noChangeArrowheads="1"/>
          </p:cNvSpPr>
          <p:nvPr/>
        </p:nvSpPr>
        <p:spPr bwMode="auto">
          <a:xfrm>
            <a:off x="6308725"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4+3/4</a:t>
            </a:r>
          </a:p>
        </p:txBody>
      </p:sp>
      <p:sp>
        <p:nvSpPr>
          <p:cNvPr id="63512" name="Rectangle 83"/>
          <p:cNvSpPr>
            <a:spLocks noChangeArrowheads="1"/>
          </p:cNvSpPr>
          <p:nvPr/>
        </p:nvSpPr>
        <p:spPr bwMode="auto">
          <a:xfrm>
            <a:off x="12436475" y="3425825"/>
            <a:ext cx="26987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7</a:t>
            </a:r>
          </a:p>
        </p:txBody>
      </p:sp>
      <p:sp>
        <p:nvSpPr>
          <p:cNvPr id="63513" name="Rectangle 84"/>
          <p:cNvSpPr>
            <a:spLocks noChangeArrowheads="1"/>
          </p:cNvSpPr>
          <p:nvPr/>
        </p:nvSpPr>
        <p:spPr bwMode="auto">
          <a:xfrm>
            <a:off x="12938125"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7+1/4</a:t>
            </a:r>
          </a:p>
        </p:txBody>
      </p:sp>
      <p:sp>
        <p:nvSpPr>
          <p:cNvPr id="63514" name="Rectangle 85"/>
          <p:cNvSpPr>
            <a:spLocks noChangeArrowheads="1"/>
          </p:cNvSpPr>
          <p:nvPr/>
        </p:nvSpPr>
        <p:spPr bwMode="auto">
          <a:xfrm>
            <a:off x="13649325"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7+2/4</a:t>
            </a:r>
          </a:p>
        </p:txBody>
      </p:sp>
      <p:sp>
        <p:nvSpPr>
          <p:cNvPr id="63515" name="Rectangle 86"/>
          <p:cNvSpPr>
            <a:spLocks noChangeArrowheads="1"/>
          </p:cNvSpPr>
          <p:nvPr/>
        </p:nvSpPr>
        <p:spPr bwMode="auto">
          <a:xfrm>
            <a:off x="14306550"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7+3/4</a:t>
            </a:r>
          </a:p>
        </p:txBody>
      </p:sp>
      <p:sp>
        <p:nvSpPr>
          <p:cNvPr id="63516" name="Rectangle 87"/>
          <p:cNvSpPr>
            <a:spLocks noChangeArrowheads="1"/>
          </p:cNvSpPr>
          <p:nvPr/>
        </p:nvSpPr>
        <p:spPr bwMode="auto">
          <a:xfrm>
            <a:off x="7102475" y="3425825"/>
            <a:ext cx="26987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5</a:t>
            </a:r>
          </a:p>
        </p:txBody>
      </p:sp>
      <p:sp>
        <p:nvSpPr>
          <p:cNvPr id="63517" name="Rectangle 88"/>
          <p:cNvSpPr>
            <a:spLocks noChangeArrowheads="1"/>
          </p:cNvSpPr>
          <p:nvPr/>
        </p:nvSpPr>
        <p:spPr bwMode="auto">
          <a:xfrm>
            <a:off x="7604125"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5+1/4</a:t>
            </a:r>
          </a:p>
        </p:txBody>
      </p:sp>
      <p:sp>
        <p:nvSpPr>
          <p:cNvPr id="63518" name="Rectangle 89"/>
          <p:cNvSpPr>
            <a:spLocks noChangeArrowheads="1"/>
          </p:cNvSpPr>
          <p:nvPr/>
        </p:nvSpPr>
        <p:spPr bwMode="auto">
          <a:xfrm>
            <a:off x="8315325"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5+2/4</a:t>
            </a:r>
          </a:p>
        </p:txBody>
      </p:sp>
      <p:sp>
        <p:nvSpPr>
          <p:cNvPr id="63519" name="Rectangle 90"/>
          <p:cNvSpPr>
            <a:spLocks noChangeArrowheads="1"/>
          </p:cNvSpPr>
          <p:nvPr/>
        </p:nvSpPr>
        <p:spPr bwMode="auto">
          <a:xfrm>
            <a:off x="8972550"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5+3/4</a:t>
            </a:r>
          </a:p>
        </p:txBody>
      </p:sp>
      <p:sp>
        <p:nvSpPr>
          <p:cNvPr id="63520" name="Rectangle 91"/>
          <p:cNvSpPr>
            <a:spLocks noChangeArrowheads="1"/>
          </p:cNvSpPr>
          <p:nvPr/>
        </p:nvSpPr>
        <p:spPr bwMode="auto">
          <a:xfrm>
            <a:off x="9823450" y="3425825"/>
            <a:ext cx="2667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6</a:t>
            </a:r>
          </a:p>
        </p:txBody>
      </p:sp>
      <p:sp>
        <p:nvSpPr>
          <p:cNvPr id="63521" name="Rectangle 92"/>
          <p:cNvSpPr>
            <a:spLocks noChangeArrowheads="1"/>
          </p:cNvSpPr>
          <p:nvPr/>
        </p:nvSpPr>
        <p:spPr bwMode="auto">
          <a:xfrm>
            <a:off x="10325100"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6+1/4</a:t>
            </a:r>
          </a:p>
        </p:txBody>
      </p:sp>
      <p:sp>
        <p:nvSpPr>
          <p:cNvPr id="63522" name="Rectangle 93"/>
          <p:cNvSpPr>
            <a:spLocks noChangeArrowheads="1"/>
          </p:cNvSpPr>
          <p:nvPr/>
        </p:nvSpPr>
        <p:spPr bwMode="auto">
          <a:xfrm>
            <a:off x="11033125"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6+2/4</a:t>
            </a:r>
          </a:p>
        </p:txBody>
      </p:sp>
      <p:sp>
        <p:nvSpPr>
          <p:cNvPr id="63523" name="Rectangle 94"/>
          <p:cNvSpPr>
            <a:spLocks noChangeArrowheads="1"/>
          </p:cNvSpPr>
          <p:nvPr/>
        </p:nvSpPr>
        <p:spPr bwMode="auto">
          <a:xfrm>
            <a:off x="11690350" y="3425825"/>
            <a:ext cx="5683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6+3/4</a:t>
            </a:r>
          </a:p>
        </p:txBody>
      </p:sp>
      <p:sp>
        <p:nvSpPr>
          <p:cNvPr id="63524" name="Rectangle 95"/>
          <p:cNvSpPr>
            <a:spLocks noChangeArrowheads="1"/>
          </p:cNvSpPr>
          <p:nvPr/>
        </p:nvSpPr>
        <p:spPr bwMode="auto">
          <a:xfrm>
            <a:off x="9197975" y="3048000"/>
            <a:ext cx="39338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timeStamp</a:t>
            </a:r>
            <a:r>
              <a:rPr lang="en-US" sz="800"/>
              <a:t>+ (idx-</a:t>
            </a:r>
            <a:r>
              <a:rPr lang="en-US" sz="800" noProof="1"/>
              <a:t>M_CurrentData_idx</a:t>
            </a:r>
            <a:r>
              <a:rPr lang="en-US" sz="800"/>
              <a:t>) *</a:t>
            </a:r>
            <a:r>
              <a:rPr lang="en-US" sz="800" noProof="1"/>
              <a:t>m_SamplingEpoch_</a:t>
            </a:r>
            <a:r>
              <a:rPr lang="en-US" sz="800"/>
              <a:t>u</a:t>
            </a:r>
            <a:r>
              <a:rPr lang="en-US" sz="800" noProof="1"/>
              <a:t>s</a:t>
            </a:r>
            <a:r>
              <a:rPr lang="en-US" sz="800"/>
              <a:t>/</a:t>
            </a:r>
            <a:r>
              <a:rPr lang="en-US" sz="800" noProof="1"/>
              <a:t>m_SamplesPerRead</a:t>
            </a:r>
            <a:endParaRPr lang="en-US" sz="800"/>
          </a:p>
        </p:txBody>
      </p:sp>
      <p:sp>
        <p:nvSpPr>
          <p:cNvPr id="63525" name="Rectangle 96"/>
          <p:cNvSpPr>
            <a:spLocks noChangeArrowheads="1"/>
          </p:cNvSpPr>
          <p:nvPr/>
        </p:nvSpPr>
        <p:spPr bwMode="auto">
          <a:xfrm>
            <a:off x="10525125" y="3171825"/>
            <a:ext cx="2730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a:t>
            </a:r>
          </a:p>
        </p:txBody>
      </p:sp>
      <p:sp>
        <p:nvSpPr>
          <p:cNvPr id="63526" name="AutoShape 97"/>
          <p:cNvSpPr>
            <a:spLocks/>
          </p:cNvSpPr>
          <p:nvPr/>
        </p:nvSpPr>
        <p:spPr bwMode="auto">
          <a:xfrm rot="-5400000">
            <a:off x="5456238" y="2624137"/>
            <a:ext cx="215900" cy="2587625"/>
          </a:xfrm>
          <a:prstGeom prst="leftBrace">
            <a:avLst>
              <a:gd name="adj1" fmla="val 1137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sp>
        <p:nvSpPr>
          <p:cNvPr id="63527" name="Rectangle 98"/>
          <p:cNvSpPr>
            <a:spLocks noChangeArrowheads="1"/>
          </p:cNvSpPr>
          <p:nvPr/>
        </p:nvSpPr>
        <p:spPr bwMode="auto">
          <a:xfrm>
            <a:off x="4660900" y="3971925"/>
            <a:ext cx="1701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m_SamplingEpoch_</a:t>
            </a:r>
            <a:r>
              <a:rPr lang="en-US"/>
              <a:t>u</a:t>
            </a:r>
            <a:r>
              <a:rPr lang="en-US" noProof="1"/>
              <a:t>s</a:t>
            </a:r>
            <a:endParaRPr lang="en-US"/>
          </a:p>
        </p:txBody>
      </p:sp>
      <p:sp>
        <p:nvSpPr>
          <p:cNvPr id="63528" name="Rectangle 99"/>
          <p:cNvSpPr>
            <a:spLocks noChangeArrowheads="1"/>
          </p:cNvSpPr>
          <p:nvPr/>
        </p:nvSpPr>
        <p:spPr bwMode="auto">
          <a:xfrm>
            <a:off x="3276600" y="5915025"/>
            <a:ext cx="17335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M_pWavesAll </a:t>
            </a:r>
            <a:r>
              <a:rPr lang="en-US"/>
              <a:t>[ ]</a:t>
            </a:r>
          </a:p>
        </p:txBody>
      </p:sp>
      <p:grpSp>
        <p:nvGrpSpPr>
          <p:cNvPr id="63529" name="Group 100"/>
          <p:cNvGrpSpPr>
            <a:grpSpLocks/>
          </p:cNvGrpSpPr>
          <p:nvPr/>
        </p:nvGrpSpPr>
        <p:grpSpPr bwMode="auto">
          <a:xfrm>
            <a:off x="4191000" y="6172200"/>
            <a:ext cx="6934200" cy="304800"/>
            <a:chOff x="2640" y="4416"/>
            <a:chExt cx="3798" cy="192"/>
          </a:xfrm>
        </p:grpSpPr>
        <p:sp>
          <p:nvSpPr>
            <p:cNvPr id="63702" name="Rectangle 101"/>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03" name="Rectangle 102"/>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3704" name="Rectangle 103"/>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05" name="Rectangle 104"/>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06" name="Rectangle 105"/>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07" name="Rectangle 106"/>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3708" name="Rectangle 107"/>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3709" name="Rectangle 108"/>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10" name="Rectangle 109"/>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3530" name="Freeform 110"/>
          <p:cNvSpPr>
            <a:spLocks/>
          </p:cNvSpPr>
          <p:nvPr/>
        </p:nvSpPr>
        <p:spPr bwMode="auto">
          <a:xfrm>
            <a:off x="7302500" y="2133600"/>
            <a:ext cx="2057400" cy="203200"/>
          </a:xfrm>
          <a:custGeom>
            <a:avLst/>
            <a:gdLst>
              <a:gd name="T0" fmla="*/ 0 w 1219"/>
              <a:gd name="T1" fmla="*/ 2147483647 h 128"/>
              <a:gd name="T2" fmla="*/ 2147483647 w 1219"/>
              <a:gd name="T3" fmla="*/ 2147483647 h 128"/>
              <a:gd name="T4" fmla="*/ 2147483647 w 1219"/>
              <a:gd name="T5" fmla="*/ 2147483647 h 128"/>
              <a:gd name="T6" fmla="*/ 2147483647 w 1219"/>
              <a:gd name="T7" fmla="*/ 2147483647 h 128"/>
              <a:gd name="T8" fmla="*/ 2147483647 w 1219"/>
              <a:gd name="T9" fmla="*/ 2147483647 h 128"/>
              <a:gd name="T10" fmla="*/ 2147483647 w 1219"/>
              <a:gd name="T11" fmla="*/ 2147483647 h 128"/>
              <a:gd name="T12" fmla="*/ 0 60000 65536"/>
              <a:gd name="T13" fmla="*/ 0 60000 65536"/>
              <a:gd name="T14" fmla="*/ 0 60000 65536"/>
              <a:gd name="T15" fmla="*/ 0 60000 65536"/>
              <a:gd name="T16" fmla="*/ 0 60000 65536"/>
              <a:gd name="T17" fmla="*/ 0 60000 65536"/>
              <a:gd name="T18" fmla="*/ 0 w 1219"/>
              <a:gd name="T19" fmla="*/ 0 h 128"/>
              <a:gd name="T20" fmla="*/ 1219 w 1219"/>
              <a:gd name="T21" fmla="*/ 128 h 128"/>
            </a:gdLst>
            <a:ahLst/>
            <a:cxnLst>
              <a:cxn ang="T12">
                <a:pos x="T0" y="T1"/>
              </a:cxn>
              <a:cxn ang="T13">
                <a:pos x="T2" y="T3"/>
              </a:cxn>
              <a:cxn ang="T14">
                <a:pos x="T4" y="T5"/>
              </a:cxn>
              <a:cxn ang="T15">
                <a:pos x="T6" y="T7"/>
              </a:cxn>
              <a:cxn ang="T16">
                <a:pos x="T8" y="T9"/>
              </a:cxn>
              <a:cxn ang="T17">
                <a:pos x="T10" y="T11"/>
              </a:cxn>
            </a:cxnLst>
            <a:rect l="T18" t="T19" r="T20" b="T21"/>
            <a:pathLst>
              <a:path w="1219" h="128">
                <a:moveTo>
                  <a:pt x="0" y="93"/>
                </a:moveTo>
                <a:cubicBezTo>
                  <a:pt x="40" y="93"/>
                  <a:pt x="163" y="90"/>
                  <a:pt x="238" y="93"/>
                </a:cubicBezTo>
                <a:cubicBezTo>
                  <a:pt x="313" y="96"/>
                  <a:pt x="377" y="125"/>
                  <a:pt x="450" y="110"/>
                </a:cubicBezTo>
                <a:cubicBezTo>
                  <a:pt x="523" y="95"/>
                  <a:pt x="614" y="4"/>
                  <a:pt x="678" y="2"/>
                </a:cubicBezTo>
                <a:cubicBezTo>
                  <a:pt x="742" y="0"/>
                  <a:pt x="747" y="74"/>
                  <a:pt x="837" y="95"/>
                </a:cubicBezTo>
                <a:cubicBezTo>
                  <a:pt x="927" y="116"/>
                  <a:pt x="1140" y="121"/>
                  <a:pt x="1219" y="128"/>
                </a:cubicBezTo>
              </a:path>
            </a:pathLst>
          </a:custGeom>
          <a:noFill/>
          <a:ln w="28575" cmpd="sng">
            <a:solidFill>
              <a:srgbClr val="C0C0C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31" name="Freeform 111"/>
          <p:cNvSpPr>
            <a:spLocks/>
          </p:cNvSpPr>
          <p:nvPr/>
        </p:nvSpPr>
        <p:spPr bwMode="auto">
          <a:xfrm>
            <a:off x="11950700" y="1981200"/>
            <a:ext cx="2076450" cy="593725"/>
          </a:xfrm>
          <a:custGeom>
            <a:avLst/>
            <a:gdLst>
              <a:gd name="T0" fmla="*/ 0 w 1308"/>
              <a:gd name="T1" fmla="*/ 2147483647 h 374"/>
              <a:gd name="T2" fmla="*/ 2147483647 w 1308"/>
              <a:gd name="T3" fmla="*/ 2147483647 h 374"/>
              <a:gd name="T4" fmla="*/ 2147483647 w 1308"/>
              <a:gd name="T5" fmla="*/ 2147483647 h 374"/>
              <a:gd name="T6" fmla="*/ 2147483647 w 1308"/>
              <a:gd name="T7" fmla="*/ 2147483647 h 374"/>
              <a:gd name="T8" fmla="*/ 2147483647 w 1308"/>
              <a:gd name="T9" fmla="*/ 2147483647 h 374"/>
              <a:gd name="T10" fmla="*/ 2147483647 w 1308"/>
              <a:gd name="T11" fmla="*/ 2147483647 h 374"/>
              <a:gd name="T12" fmla="*/ 0 60000 65536"/>
              <a:gd name="T13" fmla="*/ 0 60000 65536"/>
              <a:gd name="T14" fmla="*/ 0 60000 65536"/>
              <a:gd name="T15" fmla="*/ 0 60000 65536"/>
              <a:gd name="T16" fmla="*/ 0 60000 65536"/>
              <a:gd name="T17" fmla="*/ 0 60000 65536"/>
              <a:gd name="T18" fmla="*/ 0 w 1308"/>
              <a:gd name="T19" fmla="*/ 0 h 374"/>
              <a:gd name="T20" fmla="*/ 1308 w 1308"/>
              <a:gd name="T21" fmla="*/ 374 h 374"/>
            </a:gdLst>
            <a:ahLst/>
            <a:cxnLst>
              <a:cxn ang="T12">
                <a:pos x="T0" y="T1"/>
              </a:cxn>
              <a:cxn ang="T13">
                <a:pos x="T2" y="T3"/>
              </a:cxn>
              <a:cxn ang="T14">
                <a:pos x="T4" y="T5"/>
              </a:cxn>
              <a:cxn ang="T15">
                <a:pos x="T6" y="T7"/>
              </a:cxn>
              <a:cxn ang="T16">
                <a:pos x="T8" y="T9"/>
              </a:cxn>
              <a:cxn ang="T17">
                <a:pos x="T10" y="T11"/>
              </a:cxn>
            </a:cxnLst>
            <a:rect l="T18" t="T19" r="T20" b="T21"/>
            <a:pathLst>
              <a:path w="1308" h="374">
                <a:moveTo>
                  <a:pt x="0" y="193"/>
                </a:moveTo>
                <a:cubicBezTo>
                  <a:pt x="24" y="196"/>
                  <a:pt x="80" y="196"/>
                  <a:pt x="138" y="212"/>
                </a:cubicBezTo>
                <a:cubicBezTo>
                  <a:pt x="196" y="228"/>
                  <a:pt x="275" y="321"/>
                  <a:pt x="348" y="287"/>
                </a:cubicBezTo>
                <a:cubicBezTo>
                  <a:pt x="422" y="253"/>
                  <a:pt x="494" y="0"/>
                  <a:pt x="575" y="9"/>
                </a:cubicBezTo>
                <a:cubicBezTo>
                  <a:pt x="656" y="18"/>
                  <a:pt x="712" y="312"/>
                  <a:pt x="834" y="343"/>
                </a:cubicBezTo>
                <a:cubicBezTo>
                  <a:pt x="956" y="374"/>
                  <a:pt x="1209" y="224"/>
                  <a:pt x="1308" y="193"/>
                </a:cubicBezTo>
              </a:path>
            </a:pathLst>
          </a:custGeom>
          <a:noFill/>
          <a:ln w="28575" cmpd="sng">
            <a:solidFill>
              <a:srgbClr val="CC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32" name="Rectangle 112"/>
          <p:cNvSpPr>
            <a:spLocks noChangeArrowheads="1"/>
          </p:cNvSpPr>
          <p:nvPr/>
        </p:nvSpPr>
        <p:spPr bwMode="auto">
          <a:xfrm>
            <a:off x="3276600" y="6524625"/>
            <a:ext cx="17557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int</a:t>
            </a:r>
            <a:r>
              <a:rPr lang="en-US"/>
              <a:t>  </a:t>
            </a:r>
            <a:r>
              <a:rPr lang="en-US" noProof="1"/>
              <a:t>m_lengthOfSignal </a:t>
            </a:r>
            <a:r>
              <a:rPr lang="en-US"/>
              <a:t>[ ]</a:t>
            </a:r>
          </a:p>
        </p:txBody>
      </p:sp>
      <p:grpSp>
        <p:nvGrpSpPr>
          <p:cNvPr id="63533" name="Group 113"/>
          <p:cNvGrpSpPr>
            <a:grpSpLocks/>
          </p:cNvGrpSpPr>
          <p:nvPr/>
        </p:nvGrpSpPr>
        <p:grpSpPr bwMode="auto">
          <a:xfrm>
            <a:off x="4191000" y="6781800"/>
            <a:ext cx="6934200" cy="304800"/>
            <a:chOff x="2640" y="4416"/>
            <a:chExt cx="3798" cy="192"/>
          </a:xfrm>
        </p:grpSpPr>
        <p:sp>
          <p:nvSpPr>
            <p:cNvPr id="63693" name="Rectangle 114"/>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94" name="Rectangle 115"/>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3695" name="Rectangle 116"/>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96" name="Rectangle 117"/>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97" name="Rectangle 118"/>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98" name="Rectangle 119"/>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3699" name="Rectangle 120"/>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3700" name="Rectangle 121"/>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701" name="Rectangle 122"/>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3534" name="Rectangle 123"/>
          <p:cNvSpPr>
            <a:spLocks noChangeArrowheads="1"/>
          </p:cNvSpPr>
          <p:nvPr/>
        </p:nvSpPr>
        <p:spPr bwMode="auto">
          <a:xfrm>
            <a:off x="3276600" y="7286625"/>
            <a:ext cx="1739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int</a:t>
            </a:r>
            <a:r>
              <a:rPr lang="en-US"/>
              <a:t>  </a:t>
            </a:r>
            <a:r>
              <a:rPr lang="en-US" noProof="1"/>
              <a:t>m_isVT_Selected </a:t>
            </a:r>
            <a:r>
              <a:rPr lang="en-US"/>
              <a:t>[ ]</a:t>
            </a:r>
          </a:p>
        </p:txBody>
      </p:sp>
      <p:grpSp>
        <p:nvGrpSpPr>
          <p:cNvPr id="63535" name="Group 124"/>
          <p:cNvGrpSpPr>
            <a:grpSpLocks/>
          </p:cNvGrpSpPr>
          <p:nvPr/>
        </p:nvGrpSpPr>
        <p:grpSpPr bwMode="auto">
          <a:xfrm>
            <a:off x="4191000" y="7543800"/>
            <a:ext cx="6934200" cy="304800"/>
            <a:chOff x="2640" y="4416"/>
            <a:chExt cx="3798" cy="192"/>
          </a:xfrm>
        </p:grpSpPr>
        <p:sp>
          <p:nvSpPr>
            <p:cNvPr id="63684" name="Rectangle 125"/>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85" name="Rectangle 126"/>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3686" name="Rectangle 127"/>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87" name="Rectangle 128"/>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88" name="Rectangle 129"/>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89" name="Rectangle 130"/>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3690" name="Rectangle 131"/>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3691" name="Rectangle 132"/>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92" name="Rectangle 133"/>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3536" name="Rectangle 134"/>
          <p:cNvSpPr>
            <a:spLocks noChangeArrowheads="1"/>
          </p:cNvSpPr>
          <p:nvPr/>
        </p:nvSpPr>
        <p:spPr bwMode="auto">
          <a:xfrm>
            <a:off x="3276600" y="8048625"/>
            <a:ext cx="1190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int</a:t>
            </a:r>
            <a:r>
              <a:rPr lang="en-US"/>
              <a:t>  </a:t>
            </a:r>
            <a:r>
              <a:rPr lang="en-US" noProof="1"/>
              <a:t>m_Ecode </a:t>
            </a:r>
            <a:r>
              <a:rPr lang="en-US"/>
              <a:t>[ ]</a:t>
            </a:r>
          </a:p>
        </p:txBody>
      </p:sp>
      <p:grpSp>
        <p:nvGrpSpPr>
          <p:cNvPr id="63537" name="Group 135"/>
          <p:cNvGrpSpPr>
            <a:grpSpLocks/>
          </p:cNvGrpSpPr>
          <p:nvPr/>
        </p:nvGrpSpPr>
        <p:grpSpPr bwMode="auto">
          <a:xfrm>
            <a:off x="4191000" y="8305800"/>
            <a:ext cx="6934200" cy="304800"/>
            <a:chOff x="2640" y="4416"/>
            <a:chExt cx="3798" cy="192"/>
          </a:xfrm>
        </p:grpSpPr>
        <p:sp>
          <p:nvSpPr>
            <p:cNvPr id="63675" name="Rectangle 136"/>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76" name="Rectangle 137"/>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3677" name="Rectangle 138"/>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78" name="Rectangle 139"/>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79" name="Rectangle 140"/>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80" name="Rectangle 141"/>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3681" name="Rectangle 142"/>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3682" name="Rectangle 143"/>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83" name="Rectangle 144"/>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3538" name="Rectangle 145"/>
          <p:cNvSpPr>
            <a:spLocks noChangeArrowheads="1"/>
          </p:cNvSpPr>
          <p:nvPr/>
        </p:nvSpPr>
        <p:spPr bwMode="auto">
          <a:xfrm>
            <a:off x="4140200" y="8382000"/>
            <a:ext cx="9048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600" noProof="1"/>
              <a:t>ECODE_UNSELECT</a:t>
            </a:r>
            <a:endParaRPr lang="en-US" sz="600"/>
          </a:p>
        </p:txBody>
      </p:sp>
      <p:sp>
        <p:nvSpPr>
          <p:cNvPr id="63539" name="Rectangle 146"/>
          <p:cNvSpPr>
            <a:spLocks noChangeArrowheads="1"/>
          </p:cNvSpPr>
          <p:nvPr/>
        </p:nvSpPr>
        <p:spPr bwMode="auto">
          <a:xfrm>
            <a:off x="4975225" y="8382000"/>
            <a:ext cx="7969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600" noProof="1"/>
              <a:t>ECODE_SELECT</a:t>
            </a:r>
            <a:endParaRPr lang="en-US" sz="600"/>
          </a:p>
        </p:txBody>
      </p:sp>
      <p:sp>
        <p:nvSpPr>
          <p:cNvPr id="63540" name="Rectangle 147"/>
          <p:cNvSpPr>
            <a:spLocks noChangeArrowheads="1"/>
          </p:cNvSpPr>
          <p:nvPr/>
        </p:nvSpPr>
        <p:spPr bwMode="auto">
          <a:xfrm>
            <a:off x="5165725" y="7620000"/>
            <a:ext cx="4730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600"/>
              <a:t>n</a:t>
            </a:r>
          </a:p>
        </p:txBody>
      </p:sp>
      <p:sp>
        <p:nvSpPr>
          <p:cNvPr id="63541" name="Rectangle 148"/>
          <p:cNvSpPr>
            <a:spLocks noChangeArrowheads="1"/>
          </p:cNvSpPr>
          <p:nvPr/>
        </p:nvSpPr>
        <p:spPr bwMode="auto">
          <a:xfrm>
            <a:off x="4343400" y="7620000"/>
            <a:ext cx="4762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600"/>
              <a:t>-1 or &lt;n</a:t>
            </a:r>
          </a:p>
        </p:txBody>
      </p:sp>
      <p:sp>
        <p:nvSpPr>
          <p:cNvPr id="63542" name="Rectangle 149"/>
          <p:cNvSpPr>
            <a:spLocks noChangeArrowheads="1"/>
          </p:cNvSpPr>
          <p:nvPr/>
        </p:nvSpPr>
        <p:spPr bwMode="auto">
          <a:xfrm>
            <a:off x="5105400" y="6858000"/>
            <a:ext cx="4762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600"/>
              <a:t>m_N</a:t>
            </a:r>
          </a:p>
        </p:txBody>
      </p:sp>
      <p:sp>
        <p:nvSpPr>
          <p:cNvPr id="63543" name="Rectangle 150"/>
          <p:cNvSpPr>
            <a:spLocks noChangeArrowheads="1"/>
          </p:cNvSpPr>
          <p:nvPr/>
        </p:nvSpPr>
        <p:spPr bwMode="auto">
          <a:xfrm>
            <a:off x="4343400" y="6858000"/>
            <a:ext cx="47625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600"/>
              <a:t>m_N</a:t>
            </a:r>
          </a:p>
        </p:txBody>
      </p:sp>
      <p:sp>
        <p:nvSpPr>
          <p:cNvPr id="63544" name="Rectangle 151"/>
          <p:cNvSpPr>
            <a:spLocks noChangeArrowheads="1"/>
          </p:cNvSpPr>
          <p:nvPr/>
        </p:nvSpPr>
        <p:spPr bwMode="auto">
          <a:xfrm>
            <a:off x="3279775" y="9572625"/>
            <a:ext cx="170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int</a:t>
            </a:r>
            <a:r>
              <a:rPr lang="en-US"/>
              <a:t>  M</a:t>
            </a:r>
            <a:r>
              <a:rPr lang="en-US" noProof="1"/>
              <a:t>_</a:t>
            </a:r>
            <a:r>
              <a:rPr lang="en-US"/>
              <a:t>spikeWaveIdx</a:t>
            </a:r>
            <a:r>
              <a:rPr lang="en-US" noProof="1"/>
              <a:t> </a:t>
            </a:r>
            <a:r>
              <a:rPr lang="en-US"/>
              <a:t>[ ]</a:t>
            </a:r>
          </a:p>
        </p:txBody>
      </p:sp>
      <p:grpSp>
        <p:nvGrpSpPr>
          <p:cNvPr id="63545" name="Group 152"/>
          <p:cNvGrpSpPr>
            <a:grpSpLocks/>
          </p:cNvGrpSpPr>
          <p:nvPr/>
        </p:nvGrpSpPr>
        <p:grpSpPr bwMode="auto">
          <a:xfrm>
            <a:off x="4194175" y="9829800"/>
            <a:ext cx="6934200" cy="304800"/>
            <a:chOff x="2640" y="4416"/>
            <a:chExt cx="3798" cy="192"/>
          </a:xfrm>
        </p:grpSpPr>
        <p:sp>
          <p:nvSpPr>
            <p:cNvPr id="63666" name="Rectangle 153"/>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67" name="Rectangle 154"/>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3668" name="Rectangle 155"/>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69" name="Rectangle 156"/>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70" name="Rectangle 157"/>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71" name="Rectangle 158"/>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3672" name="Rectangle 159"/>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3673" name="Rectangle 160"/>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74" name="Rectangle 161"/>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3546" name="Line 162"/>
          <p:cNvSpPr>
            <a:spLocks noChangeShapeType="1"/>
          </p:cNvSpPr>
          <p:nvPr/>
        </p:nvSpPr>
        <p:spPr bwMode="auto">
          <a:xfrm flipH="1">
            <a:off x="4572000" y="8686800"/>
            <a:ext cx="762000" cy="1143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47" name="Rectangle 163"/>
          <p:cNvSpPr>
            <a:spLocks noChangeArrowheads="1"/>
          </p:cNvSpPr>
          <p:nvPr/>
        </p:nvSpPr>
        <p:spPr bwMode="auto">
          <a:xfrm>
            <a:off x="3000375" y="10198100"/>
            <a:ext cx="2120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__int64</a:t>
            </a:r>
            <a:r>
              <a:rPr lang="en-US"/>
              <a:t>  M</a:t>
            </a:r>
            <a:r>
              <a:rPr lang="en-US" noProof="1"/>
              <a:t>_</a:t>
            </a:r>
            <a:r>
              <a:rPr lang="en-US"/>
              <a:t>spikeTimeStamp</a:t>
            </a:r>
            <a:r>
              <a:rPr lang="en-US" noProof="1"/>
              <a:t> </a:t>
            </a:r>
            <a:r>
              <a:rPr lang="en-US"/>
              <a:t>[ ]</a:t>
            </a:r>
          </a:p>
        </p:txBody>
      </p:sp>
      <p:grpSp>
        <p:nvGrpSpPr>
          <p:cNvPr id="63548" name="Group 164"/>
          <p:cNvGrpSpPr>
            <a:grpSpLocks/>
          </p:cNvGrpSpPr>
          <p:nvPr/>
        </p:nvGrpSpPr>
        <p:grpSpPr bwMode="auto">
          <a:xfrm>
            <a:off x="4194175" y="10455275"/>
            <a:ext cx="6934200" cy="304800"/>
            <a:chOff x="2640" y="4416"/>
            <a:chExt cx="3798" cy="192"/>
          </a:xfrm>
        </p:grpSpPr>
        <p:sp>
          <p:nvSpPr>
            <p:cNvPr id="63657" name="Rectangle 165"/>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58" name="Rectangle 166"/>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3659" name="Rectangle 167"/>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60" name="Rectangle 168"/>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61" name="Rectangle 169"/>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62" name="Rectangle 170"/>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3663" name="Rectangle 171"/>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3664" name="Rectangle 172"/>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65" name="Rectangle 173"/>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63549" name="Rectangle 174"/>
          <p:cNvSpPr>
            <a:spLocks noChangeArrowheads="1"/>
          </p:cNvSpPr>
          <p:nvPr/>
        </p:nvSpPr>
        <p:spPr bwMode="auto">
          <a:xfrm>
            <a:off x="4419600" y="10480675"/>
            <a:ext cx="26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7</a:t>
            </a:r>
          </a:p>
        </p:txBody>
      </p:sp>
      <p:sp>
        <p:nvSpPr>
          <p:cNvPr id="63550" name="Rectangle 175"/>
          <p:cNvSpPr>
            <a:spLocks noChangeArrowheads="1"/>
          </p:cNvSpPr>
          <p:nvPr/>
        </p:nvSpPr>
        <p:spPr bwMode="auto">
          <a:xfrm rot="-3239344">
            <a:off x="4524375" y="9191625"/>
            <a:ext cx="523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latin typeface="Times New Roman" pitchFamily="18" charset="0"/>
              </a:rPr>
              <a:t>index</a:t>
            </a:r>
          </a:p>
        </p:txBody>
      </p:sp>
      <p:sp>
        <p:nvSpPr>
          <p:cNvPr id="63551" name="AutoShape 176"/>
          <p:cNvSpPr>
            <a:spLocks/>
          </p:cNvSpPr>
          <p:nvPr/>
        </p:nvSpPr>
        <p:spPr bwMode="auto">
          <a:xfrm rot="5400000">
            <a:off x="7556500" y="1733550"/>
            <a:ext cx="215900" cy="6858000"/>
          </a:xfrm>
          <a:prstGeom prst="leftBrace">
            <a:avLst>
              <a:gd name="adj1" fmla="val 11324"/>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3552" name="Rectangle 177"/>
          <p:cNvSpPr>
            <a:spLocks noChangeArrowheads="1"/>
          </p:cNvSpPr>
          <p:nvPr/>
        </p:nvSpPr>
        <p:spPr bwMode="auto">
          <a:xfrm rot="-5400000">
            <a:off x="2120900" y="6902450"/>
            <a:ext cx="11239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ALL Wavelets</a:t>
            </a:r>
          </a:p>
        </p:txBody>
      </p:sp>
      <p:sp>
        <p:nvSpPr>
          <p:cNvPr id="63553" name="AutoShape 178"/>
          <p:cNvSpPr>
            <a:spLocks/>
          </p:cNvSpPr>
          <p:nvPr/>
        </p:nvSpPr>
        <p:spPr bwMode="auto">
          <a:xfrm>
            <a:off x="2867025" y="9794875"/>
            <a:ext cx="193675" cy="1558925"/>
          </a:xfrm>
          <a:prstGeom prst="leftBrace">
            <a:avLst>
              <a:gd name="adj1" fmla="val 737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3554" name="Rectangle 179"/>
          <p:cNvSpPr>
            <a:spLocks noChangeArrowheads="1"/>
          </p:cNvSpPr>
          <p:nvPr/>
        </p:nvSpPr>
        <p:spPr bwMode="auto">
          <a:xfrm rot="-5400000">
            <a:off x="2413000" y="10429875"/>
            <a:ext cx="638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solidFill>
                  <a:srgbClr val="CC0000"/>
                </a:solidFill>
              </a:rPr>
              <a:t>Spikes</a:t>
            </a:r>
          </a:p>
        </p:txBody>
      </p:sp>
      <p:sp>
        <p:nvSpPr>
          <p:cNvPr id="63555" name="Rectangle 180"/>
          <p:cNvSpPr>
            <a:spLocks noChangeArrowheads="1"/>
          </p:cNvSpPr>
          <p:nvPr/>
        </p:nvSpPr>
        <p:spPr bwMode="auto">
          <a:xfrm>
            <a:off x="4902200" y="5029200"/>
            <a:ext cx="889000" cy="3733800"/>
          </a:xfrm>
          <a:prstGeom prst="rect">
            <a:avLst/>
          </a:prstGeom>
          <a:noFill/>
          <a:ln w="9525" algn="ctr">
            <a:solidFill>
              <a:srgbClr val="CC00FF"/>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3556" name="Rectangle 181"/>
          <p:cNvSpPr>
            <a:spLocks noChangeArrowheads="1"/>
          </p:cNvSpPr>
          <p:nvPr/>
        </p:nvSpPr>
        <p:spPr bwMode="auto">
          <a:xfrm>
            <a:off x="7153275" y="4876800"/>
            <a:ext cx="10731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MAX_WAVE_PTRs</a:t>
            </a:r>
            <a:endParaRPr lang="en-US" sz="800"/>
          </a:p>
        </p:txBody>
      </p:sp>
      <p:sp>
        <p:nvSpPr>
          <p:cNvPr id="63557" name="AutoShape 182"/>
          <p:cNvSpPr>
            <a:spLocks/>
          </p:cNvSpPr>
          <p:nvPr/>
        </p:nvSpPr>
        <p:spPr bwMode="auto">
          <a:xfrm rot="5400000">
            <a:off x="7521575" y="5889625"/>
            <a:ext cx="215900" cy="6877050"/>
          </a:xfrm>
          <a:prstGeom prst="leftBrace">
            <a:avLst>
              <a:gd name="adj1" fmla="val 1120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3558" name="Rectangle 183"/>
          <p:cNvSpPr>
            <a:spLocks noChangeArrowheads="1"/>
          </p:cNvSpPr>
          <p:nvPr/>
        </p:nvSpPr>
        <p:spPr bwMode="auto">
          <a:xfrm>
            <a:off x="7216775" y="8991600"/>
            <a:ext cx="812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MAX_</a:t>
            </a:r>
            <a:r>
              <a:rPr lang="en-US" sz="800"/>
              <a:t>SPIKEs</a:t>
            </a:r>
          </a:p>
        </p:txBody>
      </p:sp>
      <p:sp>
        <p:nvSpPr>
          <p:cNvPr id="63559" name="AutoShape 184"/>
          <p:cNvSpPr>
            <a:spLocks/>
          </p:cNvSpPr>
          <p:nvPr/>
        </p:nvSpPr>
        <p:spPr bwMode="auto">
          <a:xfrm>
            <a:off x="2819400" y="5219700"/>
            <a:ext cx="228600" cy="3505200"/>
          </a:xfrm>
          <a:prstGeom prst="leftBrace">
            <a:avLst>
              <a:gd name="adj1" fmla="val 1064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3560" name="Rectangle 189"/>
          <p:cNvSpPr>
            <a:spLocks noChangeArrowheads="1"/>
          </p:cNvSpPr>
          <p:nvPr/>
        </p:nvSpPr>
        <p:spPr bwMode="auto">
          <a:xfrm>
            <a:off x="5105400" y="11744325"/>
            <a:ext cx="106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a:t>float</a:t>
            </a:r>
            <a:r>
              <a:rPr lang="en-US"/>
              <a:t> </a:t>
            </a:r>
            <a:r>
              <a:rPr lang="en-US" noProof="1"/>
              <a:t>m_SDF</a:t>
            </a:r>
            <a:r>
              <a:rPr lang="en-US"/>
              <a:t>[ ]</a:t>
            </a:r>
          </a:p>
        </p:txBody>
      </p:sp>
      <p:sp>
        <p:nvSpPr>
          <p:cNvPr id="63561" name="AutoShape 195"/>
          <p:cNvSpPr>
            <a:spLocks/>
          </p:cNvSpPr>
          <p:nvPr/>
        </p:nvSpPr>
        <p:spPr bwMode="auto">
          <a:xfrm rot="-5400000">
            <a:off x="8318500" y="9817100"/>
            <a:ext cx="266700" cy="5283200"/>
          </a:xfrm>
          <a:prstGeom prst="leftBrace">
            <a:avLst>
              <a:gd name="adj1" fmla="val 7979"/>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sp>
        <p:nvSpPr>
          <p:cNvPr id="63562" name="Rectangle 196"/>
          <p:cNvSpPr>
            <a:spLocks noChangeArrowheads="1"/>
          </p:cNvSpPr>
          <p:nvPr/>
        </p:nvSpPr>
        <p:spPr bwMode="auto">
          <a:xfrm>
            <a:off x="228600" y="1066800"/>
            <a:ext cx="1597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l"/>
            <a:r>
              <a:rPr lang="en-US"/>
              <a:t>SIG: Signal Gatherer</a:t>
            </a:r>
          </a:p>
          <a:p>
            <a:pPr algn="l"/>
            <a:endParaRPr lang="en-US"/>
          </a:p>
        </p:txBody>
      </p:sp>
      <p:sp>
        <p:nvSpPr>
          <p:cNvPr id="63563" name="Rectangle 197"/>
          <p:cNvSpPr>
            <a:spLocks noChangeArrowheads="1"/>
          </p:cNvSpPr>
          <p:nvPr/>
        </p:nvSpPr>
        <p:spPr bwMode="auto">
          <a:xfrm>
            <a:off x="8626475" y="9321800"/>
            <a:ext cx="12160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1000" noProof="1"/>
              <a:t>M_usableSpikeIdx</a:t>
            </a:r>
            <a:endParaRPr lang="en-US" sz="1000"/>
          </a:p>
        </p:txBody>
      </p:sp>
      <p:sp>
        <p:nvSpPr>
          <p:cNvPr id="63564" name="Line 198"/>
          <p:cNvSpPr>
            <a:spLocks noChangeShapeType="1"/>
          </p:cNvSpPr>
          <p:nvPr/>
        </p:nvSpPr>
        <p:spPr bwMode="auto">
          <a:xfrm>
            <a:off x="9210675" y="95250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65" name="Rectangle 199"/>
          <p:cNvSpPr>
            <a:spLocks noChangeArrowheads="1"/>
          </p:cNvSpPr>
          <p:nvPr/>
        </p:nvSpPr>
        <p:spPr bwMode="auto">
          <a:xfrm>
            <a:off x="9312275" y="5746750"/>
            <a:ext cx="14319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M_usableWaveIdx</a:t>
            </a:r>
            <a:endParaRPr lang="en-US"/>
          </a:p>
        </p:txBody>
      </p:sp>
      <p:sp>
        <p:nvSpPr>
          <p:cNvPr id="63566" name="Line 200"/>
          <p:cNvSpPr>
            <a:spLocks noChangeShapeType="1"/>
          </p:cNvSpPr>
          <p:nvPr/>
        </p:nvSpPr>
        <p:spPr bwMode="auto">
          <a:xfrm>
            <a:off x="9982200" y="59436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67" name="Line 201"/>
          <p:cNvSpPr>
            <a:spLocks noChangeShapeType="1"/>
          </p:cNvSpPr>
          <p:nvPr/>
        </p:nvSpPr>
        <p:spPr bwMode="auto">
          <a:xfrm flipV="1">
            <a:off x="4572000" y="2438400"/>
            <a:ext cx="2667000" cy="3733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68" name="Line 203"/>
          <p:cNvSpPr>
            <a:spLocks noChangeShapeType="1"/>
          </p:cNvSpPr>
          <p:nvPr/>
        </p:nvSpPr>
        <p:spPr bwMode="auto">
          <a:xfrm flipH="1">
            <a:off x="4572000" y="2286000"/>
            <a:ext cx="8077200" cy="822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69" name="Line 204"/>
          <p:cNvSpPr>
            <a:spLocks noChangeShapeType="1"/>
          </p:cNvSpPr>
          <p:nvPr/>
        </p:nvSpPr>
        <p:spPr bwMode="auto">
          <a:xfrm flipH="1">
            <a:off x="5334000" y="2667000"/>
            <a:ext cx="7696200" cy="411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70" name="Rectangle 205"/>
          <p:cNvSpPr>
            <a:spLocks noChangeArrowheads="1"/>
          </p:cNvSpPr>
          <p:nvPr/>
        </p:nvSpPr>
        <p:spPr bwMode="auto">
          <a:xfrm>
            <a:off x="2968625" y="5257800"/>
            <a:ext cx="1682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M_firstIdxOfWavelet</a:t>
            </a:r>
            <a:r>
              <a:rPr lang="en-US"/>
              <a:t>[ ]</a:t>
            </a:r>
          </a:p>
        </p:txBody>
      </p:sp>
      <p:sp>
        <p:nvSpPr>
          <p:cNvPr id="63571" name="Line 206"/>
          <p:cNvSpPr>
            <a:spLocks noChangeShapeType="1"/>
          </p:cNvSpPr>
          <p:nvPr/>
        </p:nvSpPr>
        <p:spPr bwMode="auto">
          <a:xfrm flipH="1">
            <a:off x="5486400" y="2438400"/>
            <a:ext cx="6477000" cy="2895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72" name="Rectangle 207"/>
          <p:cNvSpPr>
            <a:spLocks noChangeArrowheads="1"/>
          </p:cNvSpPr>
          <p:nvPr/>
        </p:nvSpPr>
        <p:spPr bwMode="auto">
          <a:xfrm rot="-1295167">
            <a:off x="5362575" y="5008563"/>
            <a:ext cx="523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latin typeface="Times New Roman" pitchFamily="18" charset="0"/>
              </a:rPr>
              <a:t>index</a:t>
            </a:r>
          </a:p>
        </p:txBody>
      </p:sp>
      <p:sp>
        <p:nvSpPr>
          <p:cNvPr id="63573" name="Line 208"/>
          <p:cNvSpPr>
            <a:spLocks noChangeShapeType="1"/>
          </p:cNvSpPr>
          <p:nvPr/>
        </p:nvSpPr>
        <p:spPr bwMode="auto">
          <a:xfrm>
            <a:off x="14008100" y="19050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74" name="Rectangle 209"/>
          <p:cNvSpPr>
            <a:spLocks noChangeArrowheads="1"/>
          </p:cNvSpPr>
          <p:nvPr/>
        </p:nvSpPr>
        <p:spPr bwMode="auto">
          <a:xfrm>
            <a:off x="13687425" y="1752600"/>
            <a:ext cx="10128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m_DataIdx_4DAQ</a:t>
            </a:r>
            <a:endParaRPr lang="en-US" sz="800"/>
          </a:p>
        </p:txBody>
      </p:sp>
      <p:sp>
        <p:nvSpPr>
          <p:cNvPr id="63575" name="Line 210"/>
          <p:cNvSpPr>
            <a:spLocks noChangeShapeType="1"/>
          </p:cNvSpPr>
          <p:nvPr/>
        </p:nvSpPr>
        <p:spPr bwMode="auto">
          <a:xfrm>
            <a:off x="12474575" y="2257425"/>
            <a:ext cx="3048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76" name="Freeform 211"/>
          <p:cNvSpPr>
            <a:spLocks/>
          </p:cNvSpPr>
          <p:nvPr/>
        </p:nvSpPr>
        <p:spPr bwMode="auto">
          <a:xfrm>
            <a:off x="6324600" y="11734800"/>
            <a:ext cx="2733675" cy="155575"/>
          </a:xfrm>
          <a:custGeom>
            <a:avLst/>
            <a:gdLst>
              <a:gd name="T0" fmla="*/ 0 w 2109"/>
              <a:gd name="T1" fmla="*/ 2147483647 h 342"/>
              <a:gd name="T2" fmla="*/ 2147483647 w 2109"/>
              <a:gd name="T3" fmla="*/ 2147483647 h 342"/>
              <a:gd name="T4" fmla="*/ 2147483647 w 2109"/>
              <a:gd name="T5" fmla="*/ 0 h 342"/>
              <a:gd name="T6" fmla="*/ 2147483647 w 2109"/>
              <a:gd name="T7" fmla="*/ 2147483647 h 342"/>
              <a:gd name="T8" fmla="*/ 2147483647 w 2109"/>
              <a:gd name="T9" fmla="*/ 2147483647 h 342"/>
              <a:gd name="T10" fmla="*/ 0 60000 65536"/>
              <a:gd name="T11" fmla="*/ 0 60000 65536"/>
              <a:gd name="T12" fmla="*/ 0 60000 65536"/>
              <a:gd name="T13" fmla="*/ 0 60000 65536"/>
              <a:gd name="T14" fmla="*/ 0 60000 65536"/>
              <a:gd name="T15" fmla="*/ 0 w 2109"/>
              <a:gd name="T16" fmla="*/ 0 h 342"/>
              <a:gd name="T17" fmla="*/ 2109 w 2109"/>
              <a:gd name="T18" fmla="*/ 342 h 342"/>
            </a:gdLst>
            <a:ahLst/>
            <a:cxnLst>
              <a:cxn ang="T10">
                <a:pos x="T0" y="T1"/>
              </a:cxn>
              <a:cxn ang="T11">
                <a:pos x="T2" y="T3"/>
              </a:cxn>
              <a:cxn ang="T12">
                <a:pos x="T4" y="T5"/>
              </a:cxn>
              <a:cxn ang="T13">
                <a:pos x="T6" y="T7"/>
              </a:cxn>
              <a:cxn ang="T14">
                <a:pos x="T8" y="T9"/>
              </a:cxn>
            </a:cxnLst>
            <a:rect l="T15" t="T16" r="T17" b="T18"/>
            <a:pathLst>
              <a:path w="2109" h="342">
                <a:moveTo>
                  <a:pt x="0" y="327"/>
                </a:moveTo>
                <a:cubicBezTo>
                  <a:pt x="94" y="320"/>
                  <a:pt x="393" y="339"/>
                  <a:pt x="567" y="285"/>
                </a:cubicBezTo>
                <a:cubicBezTo>
                  <a:pt x="741" y="231"/>
                  <a:pt x="893" y="0"/>
                  <a:pt x="1044" y="0"/>
                </a:cubicBezTo>
                <a:cubicBezTo>
                  <a:pt x="1195" y="0"/>
                  <a:pt x="1299" y="234"/>
                  <a:pt x="1476" y="288"/>
                </a:cubicBezTo>
                <a:cubicBezTo>
                  <a:pt x="1653" y="342"/>
                  <a:pt x="1932" y="324"/>
                  <a:pt x="2109" y="324"/>
                </a:cubicBezTo>
              </a:path>
            </a:pathLst>
          </a:custGeom>
          <a:noFill/>
          <a:ln w="28575" cmpd="sng">
            <a:solidFill>
              <a:srgbClr val="0066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77" name="Line 212"/>
          <p:cNvSpPr>
            <a:spLocks noChangeShapeType="1"/>
          </p:cNvSpPr>
          <p:nvPr/>
        </p:nvSpPr>
        <p:spPr bwMode="auto">
          <a:xfrm flipH="1">
            <a:off x="6877050" y="11414125"/>
            <a:ext cx="819150" cy="4667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78" name="Line 214"/>
          <p:cNvSpPr>
            <a:spLocks noChangeShapeType="1"/>
          </p:cNvSpPr>
          <p:nvPr/>
        </p:nvSpPr>
        <p:spPr bwMode="auto">
          <a:xfrm>
            <a:off x="7696200" y="11414125"/>
            <a:ext cx="0" cy="3079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79" name="Rectangle 216"/>
          <p:cNvSpPr>
            <a:spLocks noChangeArrowheads="1"/>
          </p:cNvSpPr>
          <p:nvPr/>
        </p:nvSpPr>
        <p:spPr bwMode="auto">
          <a:xfrm>
            <a:off x="5705475" y="12607925"/>
            <a:ext cx="1409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1000" noProof="1">
                <a:solidFill>
                  <a:srgbClr val="CC00FF"/>
                </a:solidFill>
              </a:rPr>
              <a:t>m_SDFbeginTime_us</a:t>
            </a:r>
            <a:endParaRPr lang="en-US" sz="1000">
              <a:solidFill>
                <a:srgbClr val="CC00FF"/>
              </a:solidFill>
            </a:endParaRPr>
          </a:p>
        </p:txBody>
      </p:sp>
      <p:sp>
        <p:nvSpPr>
          <p:cNvPr id="63580" name="Line 217"/>
          <p:cNvSpPr>
            <a:spLocks noChangeShapeType="1"/>
          </p:cNvSpPr>
          <p:nvPr/>
        </p:nvSpPr>
        <p:spPr bwMode="auto">
          <a:xfrm>
            <a:off x="6248400" y="12328525"/>
            <a:ext cx="0" cy="304800"/>
          </a:xfrm>
          <a:prstGeom prst="line">
            <a:avLst/>
          </a:prstGeom>
          <a:noFill/>
          <a:ln w="28575">
            <a:solidFill>
              <a:srgbClr val="CC00FF"/>
            </a:solidFill>
            <a:round/>
            <a:headEnd type="triangle" w="med" len="me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81" name="Rectangle 218"/>
          <p:cNvSpPr>
            <a:spLocks noChangeArrowheads="1"/>
          </p:cNvSpPr>
          <p:nvPr/>
        </p:nvSpPr>
        <p:spPr bwMode="auto">
          <a:xfrm>
            <a:off x="11490325" y="5715000"/>
            <a:ext cx="664527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buFontTx/>
              <a:buAutoNum type="arabicParenR"/>
            </a:pPr>
            <a:endParaRPr lang="en-US" sz="1000"/>
          </a:p>
          <a:p>
            <a:pPr marL="342900" indent="-342900" algn="l">
              <a:buFontTx/>
              <a:buAutoNum type="arabicParenR"/>
            </a:pPr>
            <a:r>
              <a:rPr lang="en-US" sz="1000"/>
              <a:t>At the beginning of m_SDF[ ], register the m_beginTime. Using this info, the mapping between the sdfDATi and SDFi can be made.</a:t>
            </a:r>
          </a:p>
          <a:p>
            <a:pPr marL="342900" indent="-342900" algn="l">
              <a:buFontTx/>
              <a:buAutoNum type="arabicParenR"/>
            </a:pPr>
            <a:r>
              <a:rPr lang="en-US" sz="1000"/>
              <a:t>Calculate the distance between stdfDATi and *</a:t>
            </a:r>
            <a:r>
              <a:rPr lang="en-US" sz="1000" noProof="1"/>
              <a:t>M_usableIdx_SIGi</a:t>
            </a:r>
            <a:endParaRPr lang="en-US" sz="1000"/>
          </a:p>
          <a:p>
            <a:pPr marL="342900" indent="-342900" algn="l">
              <a:buFontTx/>
              <a:buAutoNum type="arabicParenR"/>
            </a:pPr>
            <a:r>
              <a:rPr lang="en-US" sz="1000"/>
              <a:t>Calculate the distance between SDFi and *</a:t>
            </a:r>
            <a:r>
              <a:rPr lang="en-US" sz="1000" noProof="1"/>
              <a:t>M_latestUsableSpikeIdx</a:t>
            </a:r>
            <a:endParaRPr lang="en-US" sz="1000"/>
          </a:p>
          <a:p>
            <a:pPr marL="342900" indent="-342900" algn="l">
              <a:buFontTx/>
              <a:buAutoNum type="arabicParenR"/>
            </a:pPr>
            <a:r>
              <a:rPr lang="en-US" sz="1000"/>
              <a:t>While increasing sdfDATi toward (*</a:t>
            </a:r>
            <a:r>
              <a:rPr lang="en-US" sz="1000" noProof="1"/>
              <a:t>M_usableIdx_SIGi </a:t>
            </a:r>
            <a:r>
              <a:rPr lang="en-US" sz="1000"/>
              <a:t>-</a:t>
            </a:r>
            <a:r>
              <a:rPr lang="en-US" sz="1000" noProof="1"/>
              <a:t>m_Range</a:t>
            </a:r>
            <a:r>
              <a:rPr lang="en-US" sz="1000"/>
              <a:t>*</a:t>
            </a:r>
            <a:r>
              <a:rPr lang="en-US" sz="1000" noProof="1"/>
              <a:t> m_</a:t>
            </a:r>
            <a:r>
              <a:rPr lang="en-US" sz="1000"/>
              <a:t>samplesPerMs</a:t>
            </a:r>
            <a:r>
              <a:rPr lang="en-US" sz="1000" noProof="1"/>
              <a:t> </a:t>
            </a:r>
            <a:r>
              <a:rPr lang="en-US" sz="1000"/>
              <a:t>-(fraction of ms)), examine any M</a:t>
            </a:r>
            <a:r>
              <a:rPr lang="en-US" sz="1000" noProof="1"/>
              <a:t>_</a:t>
            </a:r>
            <a:r>
              <a:rPr lang="en-US" sz="1000"/>
              <a:t>spikeTimeStamp[ ] within the range of the Gaussian at each index and calculate the SDF</a:t>
            </a:r>
          </a:p>
        </p:txBody>
      </p:sp>
      <p:sp>
        <p:nvSpPr>
          <p:cNvPr id="63582" name="Rectangle 219"/>
          <p:cNvSpPr>
            <a:spLocks noChangeArrowheads="1"/>
          </p:cNvSpPr>
          <p:nvPr/>
        </p:nvSpPr>
        <p:spPr bwMode="auto">
          <a:xfrm>
            <a:off x="7426325" y="9347200"/>
            <a:ext cx="6096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a:t>start</a:t>
            </a:r>
            <a:r>
              <a:rPr lang="en-US" sz="800" noProof="1"/>
              <a:t>SPKi</a:t>
            </a:r>
            <a:endParaRPr lang="en-US" sz="800"/>
          </a:p>
        </p:txBody>
      </p:sp>
      <p:sp>
        <p:nvSpPr>
          <p:cNvPr id="63583" name="Line 220"/>
          <p:cNvSpPr>
            <a:spLocks noChangeShapeType="1"/>
          </p:cNvSpPr>
          <p:nvPr/>
        </p:nvSpPr>
        <p:spPr bwMode="auto">
          <a:xfrm>
            <a:off x="7734300" y="95250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84" name="Line 221"/>
          <p:cNvSpPr>
            <a:spLocks noChangeShapeType="1"/>
          </p:cNvSpPr>
          <p:nvPr/>
        </p:nvSpPr>
        <p:spPr bwMode="auto">
          <a:xfrm>
            <a:off x="7734300" y="9677400"/>
            <a:ext cx="146685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85" name="Rectangle 222"/>
          <p:cNvSpPr>
            <a:spLocks noChangeArrowheads="1"/>
          </p:cNvSpPr>
          <p:nvPr/>
        </p:nvSpPr>
        <p:spPr bwMode="auto">
          <a:xfrm>
            <a:off x="7216775" y="12531725"/>
            <a:ext cx="314642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MAX_CONTINUOUS_SDF_ms (=60 sec: 60,000ms; 1 step=1ms)</a:t>
            </a:r>
            <a:endParaRPr lang="en-US" sz="800"/>
          </a:p>
        </p:txBody>
      </p:sp>
      <p:sp>
        <p:nvSpPr>
          <p:cNvPr id="63586" name="Rectangle 223"/>
          <p:cNvSpPr>
            <a:spLocks noChangeArrowheads="1"/>
          </p:cNvSpPr>
          <p:nvPr/>
        </p:nvSpPr>
        <p:spPr bwMode="auto">
          <a:xfrm>
            <a:off x="9461500" y="11677650"/>
            <a:ext cx="52387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SDFi</a:t>
            </a:r>
            <a:endParaRPr lang="en-US"/>
          </a:p>
        </p:txBody>
      </p:sp>
      <p:sp>
        <p:nvSpPr>
          <p:cNvPr id="63587" name="Line 224"/>
          <p:cNvSpPr>
            <a:spLocks noChangeShapeType="1"/>
          </p:cNvSpPr>
          <p:nvPr/>
        </p:nvSpPr>
        <p:spPr bwMode="auto">
          <a:xfrm flipH="1">
            <a:off x="9709150" y="11868150"/>
            <a:ext cx="6350" cy="152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88" name="Rectangle 225"/>
          <p:cNvSpPr>
            <a:spLocks noChangeArrowheads="1"/>
          </p:cNvSpPr>
          <p:nvPr/>
        </p:nvSpPr>
        <p:spPr bwMode="auto">
          <a:xfrm>
            <a:off x="6324600" y="1590675"/>
            <a:ext cx="7239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sdfDATi</a:t>
            </a:r>
            <a:endParaRPr lang="en-US"/>
          </a:p>
        </p:txBody>
      </p:sp>
      <p:sp>
        <p:nvSpPr>
          <p:cNvPr id="63589" name="Rectangle 226"/>
          <p:cNvSpPr>
            <a:spLocks noChangeArrowheads="1"/>
          </p:cNvSpPr>
          <p:nvPr/>
        </p:nvSpPr>
        <p:spPr bwMode="auto">
          <a:xfrm>
            <a:off x="10058400" y="1581150"/>
            <a:ext cx="12160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1000" noProof="1"/>
              <a:t>M_usableIdx_SIGi</a:t>
            </a:r>
            <a:endParaRPr lang="en-US" sz="1000"/>
          </a:p>
        </p:txBody>
      </p:sp>
      <p:sp>
        <p:nvSpPr>
          <p:cNvPr id="63590" name="Line 227"/>
          <p:cNvSpPr>
            <a:spLocks noChangeShapeType="1"/>
          </p:cNvSpPr>
          <p:nvPr/>
        </p:nvSpPr>
        <p:spPr bwMode="auto">
          <a:xfrm>
            <a:off x="6629400" y="1819275"/>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91" name="Line 230"/>
          <p:cNvSpPr>
            <a:spLocks noChangeShapeType="1"/>
          </p:cNvSpPr>
          <p:nvPr/>
        </p:nvSpPr>
        <p:spPr bwMode="auto">
          <a:xfrm>
            <a:off x="9906000" y="1524000"/>
            <a:ext cx="19685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92" name="Rectangle 240"/>
          <p:cNvSpPr>
            <a:spLocks noChangeArrowheads="1"/>
          </p:cNvSpPr>
          <p:nvPr/>
        </p:nvSpPr>
        <p:spPr bwMode="auto">
          <a:xfrm>
            <a:off x="3965575" y="2768600"/>
            <a:ext cx="14065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1000" noProof="1">
                <a:solidFill>
                  <a:srgbClr val="CC00FF"/>
                </a:solidFill>
              </a:rPr>
              <a:t>m_SDFbeginTime_us</a:t>
            </a:r>
            <a:endParaRPr lang="en-US" sz="1000">
              <a:solidFill>
                <a:srgbClr val="CC00FF"/>
              </a:solidFill>
            </a:endParaRPr>
          </a:p>
        </p:txBody>
      </p:sp>
      <p:sp>
        <p:nvSpPr>
          <p:cNvPr id="63593" name="Line 241"/>
          <p:cNvSpPr>
            <a:spLocks noChangeShapeType="1"/>
          </p:cNvSpPr>
          <p:nvPr/>
        </p:nvSpPr>
        <p:spPr bwMode="auto">
          <a:xfrm>
            <a:off x="4641850" y="2489200"/>
            <a:ext cx="0" cy="304800"/>
          </a:xfrm>
          <a:prstGeom prst="line">
            <a:avLst/>
          </a:prstGeom>
          <a:noFill/>
          <a:ln w="28575">
            <a:solidFill>
              <a:srgbClr val="CC00FF"/>
            </a:solidFill>
            <a:round/>
            <a:headEnd type="triangle" w="med" len="me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94" name="Freeform 242"/>
          <p:cNvSpPr>
            <a:spLocks/>
          </p:cNvSpPr>
          <p:nvPr/>
        </p:nvSpPr>
        <p:spPr bwMode="auto">
          <a:xfrm>
            <a:off x="1676400" y="1390650"/>
            <a:ext cx="7924800" cy="542925"/>
          </a:xfrm>
          <a:custGeom>
            <a:avLst/>
            <a:gdLst>
              <a:gd name="T0" fmla="*/ 0 w 2109"/>
              <a:gd name="T1" fmla="*/ 2147483647 h 342"/>
              <a:gd name="T2" fmla="*/ 2147483647 w 2109"/>
              <a:gd name="T3" fmla="*/ 2147483647 h 342"/>
              <a:gd name="T4" fmla="*/ 2147483647 w 2109"/>
              <a:gd name="T5" fmla="*/ 0 h 342"/>
              <a:gd name="T6" fmla="*/ 2147483647 w 2109"/>
              <a:gd name="T7" fmla="*/ 2147483647 h 342"/>
              <a:gd name="T8" fmla="*/ 2147483647 w 2109"/>
              <a:gd name="T9" fmla="*/ 2147483647 h 342"/>
              <a:gd name="T10" fmla="*/ 0 60000 65536"/>
              <a:gd name="T11" fmla="*/ 0 60000 65536"/>
              <a:gd name="T12" fmla="*/ 0 60000 65536"/>
              <a:gd name="T13" fmla="*/ 0 60000 65536"/>
              <a:gd name="T14" fmla="*/ 0 60000 65536"/>
              <a:gd name="T15" fmla="*/ 0 w 2109"/>
              <a:gd name="T16" fmla="*/ 0 h 342"/>
              <a:gd name="T17" fmla="*/ 2109 w 2109"/>
              <a:gd name="T18" fmla="*/ 342 h 342"/>
            </a:gdLst>
            <a:ahLst/>
            <a:cxnLst>
              <a:cxn ang="T10">
                <a:pos x="T0" y="T1"/>
              </a:cxn>
              <a:cxn ang="T11">
                <a:pos x="T2" y="T3"/>
              </a:cxn>
              <a:cxn ang="T12">
                <a:pos x="T4" y="T5"/>
              </a:cxn>
              <a:cxn ang="T13">
                <a:pos x="T6" y="T7"/>
              </a:cxn>
              <a:cxn ang="T14">
                <a:pos x="T8" y="T9"/>
              </a:cxn>
            </a:cxnLst>
            <a:rect l="T15" t="T16" r="T17" b="T18"/>
            <a:pathLst>
              <a:path w="2109" h="342">
                <a:moveTo>
                  <a:pt x="0" y="327"/>
                </a:moveTo>
                <a:cubicBezTo>
                  <a:pt x="94" y="320"/>
                  <a:pt x="393" y="339"/>
                  <a:pt x="567" y="285"/>
                </a:cubicBezTo>
                <a:cubicBezTo>
                  <a:pt x="741" y="231"/>
                  <a:pt x="893" y="0"/>
                  <a:pt x="1044" y="0"/>
                </a:cubicBezTo>
                <a:cubicBezTo>
                  <a:pt x="1195" y="0"/>
                  <a:pt x="1299" y="234"/>
                  <a:pt x="1476" y="288"/>
                </a:cubicBezTo>
                <a:cubicBezTo>
                  <a:pt x="1653" y="342"/>
                  <a:pt x="1932" y="324"/>
                  <a:pt x="2109" y="324"/>
                </a:cubicBezTo>
              </a:path>
            </a:pathLst>
          </a:custGeom>
          <a:noFill/>
          <a:ln w="28575" cmpd="sng">
            <a:solidFill>
              <a:srgbClr val="0066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3595" name="Line 244"/>
          <p:cNvSpPr>
            <a:spLocks noChangeShapeType="1"/>
          </p:cNvSpPr>
          <p:nvPr/>
        </p:nvSpPr>
        <p:spPr bwMode="auto">
          <a:xfrm>
            <a:off x="4638675" y="3022600"/>
            <a:ext cx="0" cy="304800"/>
          </a:xfrm>
          <a:prstGeom prst="line">
            <a:avLst/>
          </a:prstGeom>
          <a:noFill/>
          <a:ln w="28575">
            <a:solidFill>
              <a:srgbClr val="CC00FF"/>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596" name="Rectangle 245"/>
          <p:cNvSpPr>
            <a:spLocks noChangeArrowheads="1"/>
          </p:cNvSpPr>
          <p:nvPr/>
        </p:nvSpPr>
        <p:spPr bwMode="auto">
          <a:xfrm>
            <a:off x="11506200" y="7543800"/>
            <a:ext cx="71501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l"/>
            <a:r>
              <a:rPr lang="en-US" sz="1000"/>
              <a:t>linearSDFi =Time since the beginning of the SDF count in ms=(int)((M_timeStampMicS[</a:t>
            </a:r>
            <a:r>
              <a:rPr lang="en-US" sz="1000" noProof="1"/>
              <a:t>sdfDATi</a:t>
            </a:r>
            <a:r>
              <a:rPr lang="en-US" sz="1000"/>
              <a:t>]-m_beginTimeMicS)*0.001).</a:t>
            </a:r>
          </a:p>
          <a:p>
            <a:pPr algn="l"/>
            <a:r>
              <a:rPr lang="en-US" sz="1000"/>
              <a:t>SDFi = linearSDFi % </a:t>
            </a:r>
            <a:r>
              <a:rPr lang="en-US" sz="1000" noProof="1"/>
              <a:t>MAX_CONTINUOUS_SDF_ms</a:t>
            </a:r>
            <a:endParaRPr lang="en-US" sz="1000"/>
          </a:p>
          <a:p>
            <a:pPr algn="l"/>
            <a:r>
              <a:rPr lang="en-US" sz="1000"/>
              <a:t>M_timeStampMicS[</a:t>
            </a:r>
            <a:r>
              <a:rPr lang="en-US" sz="1000" noProof="1"/>
              <a:t>sdfDATi</a:t>
            </a:r>
            <a:r>
              <a:rPr lang="en-US" sz="1000"/>
              <a:t>]=1000* (linearSDFi)+ m_beginTimeMicS</a:t>
            </a:r>
          </a:p>
          <a:p>
            <a:pPr algn="l"/>
            <a:r>
              <a:rPr lang="en-US" sz="1000"/>
              <a:t>SDFi-</a:t>
            </a:r>
            <a:r>
              <a:rPr lang="en-US" sz="1000" noProof="1"/>
              <a:t>m_RangeX</a:t>
            </a:r>
            <a:endParaRPr lang="en-US" sz="1000"/>
          </a:p>
        </p:txBody>
      </p:sp>
      <p:sp>
        <p:nvSpPr>
          <p:cNvPr id="63597" name="Rectangle 252"/>
          <p:cNvSpPr>
            <a:spLocks noChangeArrowheads="1"/>
          </p:cNvSpPr>
          <p:nvPr/>
        </p:nvSpPr>
        <p:spPr bwMode="auto">
          <a:xfrm>
            <a:off x="9448800" y="9448800"/>
            <a:ext cx="1108075"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noProof="1"/>
              <a:t>m_CurrentSpike_idx</a:t>
            </a:r>
            <a:endParaRPr lang="en-US" sz="800"/>
          </a:p>
        </p:txBody>
      </p:sp>
      <p:sp>
        <p:nvSpPr>
          <p:cNvPr id="63598" name="Line 253"/>
          <p:cNvSpPr>
            <a:spLocks noChangeShapeType="1"/>
          </p:cNvSpPr>
          <p:nvPr/>
        </p:nvSpPr>
        <p:spPr bwMode="auto">
          <a:xfrm>
            <a:off x="9982200" y="9601200"/>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599" name="Rectangle 254"/>
          <p:cNvSpPr>
            <a:spLocks noChangeArrowheads="1"/>
          </p:cNvSpPr>
          <p:nvPr/>
        </p:nvSpPr>
        <p:spPr bwMode="auto">
          <a:xfrm>
            <a:off x="1581150" y="21304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00" name="Rectangle 255"/>
          <p:cNvSpPr>
            <a:spLocks noChangeArrowheads="1"/>
          </p:cNvSpPr>
          <p:nvPr/>
        </p:nvSpPr>
        <p:spPr bwMode="auto">
          <a:xfrm>
            <a:off x="2254250" y="2130425"/>
            <a:ext cx="666750" cy="304800"/>
          </a:xfrm>
          <a:prstGeom prst="rect">
            <a:avLst/>
          </a:prstGeom>
          <a:solidFill>
            <a:srgbClr val="FFFFFF"/>
          </a:solidFill>
          <a:ln w="9525">
            <a:solidFill>
              <a:srgbClr val="000000"/>
            </a:solidFill>
            <a:miter lim="800000"/>
            <a:headEnd/>
            <a:tailEnd/>
          </a:ln>
        </p:spPr>
        <p:txBody>
          <a:bodyPr/>
          <a:lstStyle/>
          <a:p>
            <a:endParaRPr lang="en-US"/>
          </a:p>
        </p:txBody>
      </p:sp>
      <p:sp>
        <p:nvSpPr>
          <p:cNvPr id="63601" name="Rectangle 256"/>
          <p:cNvSpPr>
            <a:spLocks noChangeArrowheads="1"/>
          </p:cNvSpPr>
          <p:nvPr/>
        </p:nvSpPr>
        <p:spPr bwMode="auto">
          <a:xfrm>
            <a:off x="2921000" y="21304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02" name="Rectangle 257"/>
          <p:cNvSpPr>
            <a:spLocks noChangeArrowheads="1"/>
          </p:cNvSpPr>
          <p:nvPr/>
        </p:nvSpPr>
        <p:spPr bwMode="auto">
          <a:xfrm>
            <a:off x="3594100" y="21304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03" name="Rectangle 259"/>
          <p:cNvSpPr>
            <a:spLocks noChangeArrowheads="1"/>
          </p:cNvSpPr>
          <p:nvPr/>
        </p:nvSpPr>
        <p:spPr bwMode="auto">
          <a:xfrm>
            <a:off x="1568450" y="33877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04" name="Rectangle 260"/>
          <p:cNvSpPr>
            <a:spLocks noChangeArrowheads="1"/>
          </p:cNvSpPr>
          <p:nvPr/>
        </p:nvSpPr>
        <p:spPr bwMode="auto">
          <a:xfrm>
            <a:off x="2241550" y="3387725"/>
            <a:ext cx="666750" cy="304800"/>
          </a:xfrm>
          <a:prstGeom prst="rect">
            <a:avLst/>
          </a:prstGeom>
          <a:solidFill>
            <a:srgbClr val="FFFFFF"/>
          </a:solidFill>
          <a:ln w="9525">
            <a:solidFill>
              <a:srgbClr val="000000"/>
            </a:solidFill>
            <a:miter lim="800000"/>
            <a:headEnd/>
            <a:tailEnd/>
          </a:ln>
        </p:spPr>
        <p:txBody>
          <a:bodyPr/>
          <a:lstStyle/>
          <a:p>
            <a:endParaRPr lang="en-US"/>
          </a:p>
        </p:txBody>
      </p:sp>
      <p:sp>
        <p:nvSpPr>
          <p:cNvPr id="63605" name="Rectangle 261"/>
          <p:cNvSpPr>
            <a:spLocks noChangeArrowheads="1"/>
          </p:cNvSpPr>
          <p:nvPr/>
        </p:nvSpPr>
        <p:spPr bwMode="auto">
          <a:xfrm>
            <a:off x="2908300" y="33877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06" name="Rectangle 262"/>
          <p:cNvSpPr>
            <a:spLocks noChangeArrowheads="1"/>
          </p:cNvSpPr>
          <p:nvPr/>
        </p:nvSpPr>
        <p:spPr bwMode="auto">
          <a:xfrm>
            <a:off x="3581400" y="33877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07" name="Line 263"/>
          <p:cNvSpPr>
            <a:spLocks noChangeShapeType="1"/>
          </p:cNvSpPr>
          <p:nvPr/>
        </p:nvSpPr>
        <p:spPr bwMode="auto">
          <a:xfrm>
            <a:off x="4251325" y="3359150"/>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608" name="Line 264"/>
          <p:cNvSpPr>
            <a:spLocks noChangeShapeType="1"/>
          </p:cNvSpPr>
          <p:nvPr/>
        </p:nvSpPr>
        <p:spPr bwMode="auto">
          <a:xfrm>
            <a:off x="1562100" y="3352800"/>
            <a:ext cx="0" cy="381000"/>
          </a:xfrm>
          <a:prstGeom prst="line">
            <a:avLst/>
          </a:prstGeom>
          <a:noFill/>
          <a:ln w="28575">
            <a:solidFill>
              <a:srgbClr val="0066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609" name="Rectangle 265"/>
          <p:cNvSpPr>
            <a:spLocks noChangeArrowheads="1"/>
          </p:cNvSpPr>
          <p:nvPr/>
        </p:nvSpPr>
        <p:spPr bwMode="auto">
          <a:xfrm>
            <a:off x="1676400" y="3429000"/>
            <a:ext cx="2698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0066FF"/>
                </a:solidFill>
              </a:rPr>
              <a:t>3</a:t>
            </a:r>
          </a:p>
        </p:txBody>
      </p:sp>
      <p:sp>
        <p:nvSpPr>
          <p:cNvPr id="63610" name="Rectangle 266"/>
          <p:cNvSpPr>
            <a:spLocks noChangeArrowheads="1"/>
          </p:cNvSpPr>
          <p:nvPr/>
        </p:nvSpPr>
        <p:spPr bwMode="auto">
          <a:xfrm>
            <a:off x="2178050" y="3429000"/>
            <a:ext cx="568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3+1/4</a:t>
            </a:r>
          </a:p>
        </p:txBody>
      </p:sp>
      <p:sp>
        <p:nvSpPr>
          <p:cNvPr id="63611" name="Rectangle 267"/>
          <p:cNvSpPr>
            <a:spLocks noChangeArrowheads="1"/>
          </p:cNvSpPr>
          <p:nvPr/>
        </p:nvSpPr>
        <p:spPr bwMode="auto">
          <a:xfrm>
            <a:off x="2889250" y="3429000"/>
            <a:ext cx="568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3+2/4</a:t>
            </a:r>
          </a:p>
        </p:txBody>
      </p:sp>
      <p:sp>
        <p:nvSpPr>
          <p:cNvPr id="63612" name="Rectangle 268"/>
          <p:cNvSpPr>
            <a:spLocks noChangeArrowheads="1"/>
          </p:cNvSpPr>
          <p:nvPr/>
        </p:nvSpPr>
        <p:spPr bwMode="auto">
          <a:xfrm>
            <a:off x="3546475" y="3429000"/>
            <a:ext cx="568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3+3/4</a:t>
            </a:r>
          </a:p>
        </p:txBody>
      </p:sp>
      <p:grpSp>
        <p:nvGrpSpPr>
          <p:cNvPr id="63613" name="Group 269"/>
          <p:cNvGrpSpPr>
            <a:grpSpLocks/>
          </p:cNvGrpSpPr>
          <p:nvPr/>
        </p:nvGrpSpPr>
        <p:grpSpPr bwMode="auto">
          <a:xfrm>
            <a:off x="9629775" y="1828800"/>
            <a:ext cx="971550" cy="228600"/>
            <a:chOff x="6480" y="2640"/>
            <a:chExt cx="768" cy="144"/>
          </a:xfrm>
        </p:grpSpPr>
        <p:sp>
          <p:nvSpPr>
            <p:cNvPr id="63655" name="Line 270"/>
            <p:cNvSpPr>
              <a:spLocks noChangeShapeType="1"/>
            </p:cNvSpPr>
            <p:nvPr/>
          </p:nvSpPr>
          <p:spPr bwMode="auto">
            <a:xfrm>
              <a:off x="6480" y="2640"/>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63656" name="Line 271"/>
            <p:cNvSpPr>
              <a:spLocks noChangeShapeType="1"/>
            </p:cNvSpPr>
            <p:nvPr/>
          </p:nvSpPr>
          <p:spPr bwMode="auto">
            <a:xfrm>
              <a:off x="6480" y="2688"/>
              <a:ext cx="76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grpSp>
      <p:sp>
        <p:nvSpPr>
          <p:cNvPr id="63614" name="Rectangle 272"/>
          <p:cNvSpPr>
            <a:spLocks noChangeArrowheads="1"/>
          </p:cNvSpPr>
          <p:nvPr/>
        </p:nvSpPr>
        <p:spPr bwMode="auto">
          <a:xfrm>
            <a:off x="9372600" y="1355725"/>
            <a:ext cx="9874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1000"/>
              <a:t>Fraction of ms</a:t>
            </a:r>
          </a:p>
        </p:txBody>
      </p:sp>
      <p:sp>
        <p:nvSpPr>
          <p:cNvPr id="63615" name="Line 273"/>
          <p:cNvSpPr>
            <a:spLocks noChangeShapeType="1"/>
          </p:cNvSpPr>
          <p:nvPr/>
        </p:nvSpPr>
        <p:spPr bwMode="auto">
          <a:xfrm>
            <a:off x="10633075" y="1828800"/>
            <a:ext cx="0" cy="3048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616" name="Line 278"/>
          <p:cNvSpPr>
            <a:spLocks noChangeShapeType="1"/>
          </p:cNvSpPr>
          <p:nvPr/>
        </p:nvSpPr>
        <p:spPr bwMode="auto">
          <a:xfrm>
            <a:off x="6629400" y="1981200"/>
            <a:ext cx="29432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617" name="Rectangle 279"/>
          <p:cNvSpPr>
            <a:spLocks noChangeArrowheads="1"/>
          </p:cNvSpPr>
          <p:nvPr/>
        </p:nvSpPr>
        <p:spPr bwMode="auto">
          <a:xfrm>
            <a:off x="7419975" y="1428750"/>
            <a:ext cx="14636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1000" noProof="1"/>
              <a:t>m_RangeX</a:t>
            </a:r>
            <a:r>
              <a:rPr lang="en-US" sz="1000"/>
              <a:t> (here 1ms)</a:t>
            </a:r>
          </a:p>
        </p:txBody>
      </p:sp>
      <p:sp>
        <p:nvSpPr>
          <p:cNvPr id="63618" name="Line 280"/>
          <p:cNvSpPr>
            <a:spLocks noChangeShapeType="1"/>
          </p:cNvSpPr>
          <p:nvPr/>
        </p:nvSpPr>
        <p:spPr bwMode="auto">
          <a:xfrm>
            <a:off x="8153400" y="1600200"/>
            <a:ext cx="0" cy="3810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619" name="Rectangle 281"/>
          <p:cNvSpPr>
            <a:spLocks noChangeArrowheads="1"/>
          </p:cNvSpPr>
          <p:nvPr/>
        </p:nvSpPr>
        <p:spPr bwMode="auto">
          <a:xfrm>
            <a:off x="4794250" y="4191000"/>
            <a:ext cx="14001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a:t>
            </a:r>
            <a:r>
              <a:rPr lang="en-US"/>
              <a:t>samplesPerMs</a:t>
            </a:r>
          </a:p>
        </p:txBody>
      </p:sp>
      <p:sp>
        <p:nvSpPr>
          <p:cNvPr id="63620" name="Rectangle 163"/>
          <p:cNvSpPr>
            <a:spLocks noChangeArrowheads="1"/>
          </p:cNvSpPr>
          <p:nvPr/>
        </p:nvSpPr>
        <p:spPr bwMode="auto">
          <a:xfrm>
            <a:off x="2994025" y="10852150"/>
            <a:ext cx="189547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__int64</a:t>
            </a:r>
            <a:r>
              <a:rPr lang="en-US"/>
              <a:t>  M</a:t>
            </a:r>
            <a:r>
              <a:rPr lang="en-US" noProof="1"/>
              <a:t>_spike_IdxOfAI</a:t>
            </a:r>
            <a:r>
              <a:rPr lang="en-US"/>
              <a:t>[ ]</a:t>
            </a:r>
          </a:p>
        </p:txBody>
      </p:sp>
      <p:grpSp>
        <p:nvGrpSpPr>
          <p:cNvPr id="63621" name="Group 164"/>
          <p:cNvGrpSpPr>
            <a:grpSpLocks/>
          </p:cNvGrpSpPr>
          <p:nvPr/>
        </p:nvGrpSpPr>
        <p:grpSpPr bwMode="auto">
          <a:xfrm>
            <a:off x="4191000" y="11109325"/>
            <a:ext cx="6934200" cy="304800"/>
            <a:chOff x="2640" y="4416"/>
            <a:chExt cx="3798" cy="192"/>
          </a:xfrm>
        </p:grpSpPr>
        <p:sp>
          <p:nvSpPr>
            <p:cNvPr id="63646" name="Rectangle 165"/>
            <p:cNvSpPr>
              <a:spLocks noChangeArrowheads="1"/>
            </p:cNvSpPr>
            <p:nvPr/>
          </p:nvSpPr>
          <p:spPr bwMode="auto">
            <a:xfrm>
              <a:off x="264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47" name="Rectangle 166"/>
            <p:cNvSpPr>
              <a:spLocks noChangeArrowheads="1"/>
            </p:cNvSpPr>
            <p:nvPr/>
          </p:nvSpPr>
          <p:spPr bwMode="auto">
            <a:xfrm>
              <a:off x="3064" y="4416"/>
              <a:ext cx="421" cy="192"/>
            </a:xfrm>
            <a:prstGeom prst="rect">
              <a:avLst/>
            </a:prstGeom>
            <a:solidFill>
              <a:srgbClr val="FFFFFF"/>
            </a:solidFill>
            <a:ln w="9525">
              <a:solidFill>
                <a:srgbClr val="000000"/>
              </a:solidFill>
              <a:miter lim="800000"/>
              <a:headEnd/>
              <a:tailEnd/>
            </a:ln>
          </p:spPr>
          <p:txBody>
            <a:bodyPr/>
            <a:lstStyle/>
            <a:p>
              <a:endParaRPr lang="en-US"/>
            </a:p>
          </p:txBody>
        </p:sp>
        <p:sp>
          <p:nvSpPr>
            <p:cNvPr id="63648" name="Rectangle 167"/>
            <p:cNvSpPr>
              <a:spLocks noChangeArrowheads="1"/>
            </p:cNvSpPr>
            <p:nvPr/>
          </p:nvSpPr>
          <p:spPr bwMode="auto">
            <a:xfrm>
              <a:off x="3485"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49" name="Rectangle 168"/>
            <p:cNvSpPr>
              <a:spLocks noChangeArrowheads="1"/>
            </p:cNvSpPr>
            <p:nvPr/>
          </p:nvSpPr>
          <p:spPr bwMode="auto">
            <a:xfrm>
              <a:off x="3909"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50" name="Rectangle 169"/>
            <p:cNvSpPr>
              <a:spLocks noChangeArrowheads="1"/>
            </p:cNvSpPr>
            <p:nvPr/>
          </p:nvSpPr>
          <p:spPr bwMode="auto">
            <a:xfrm>
              <a:off x="4331"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51" name="Rectangle 170"/>
            <p:cNvSpPr>
              <a:spLocks noChangeArrowheads="1"/>
            </p:cNvSpPr>
            <p:nvPr/>
          </p:nvSpPr>
          <p:spPr bwMode="auto">
            <a:xfrm>
              <a:off x="4755" y="4416"/>
              <a:ext cx="423" cy="192"/>
            </a:xfrm>
            <a:prstGeom prst="rect">
              <a:avLst/>
            </a:prstGeom>
            <a:solidFill>
              <a:srgbClr val="FFFFFF"/>
            </a:solidFill>
            <a:ln w="9525">
              <a:solidFill>
                <a:srgbClr val="000000"/>
              </a:solidFill>
              <a:miter lim="800000"/>
              <a:headEnd/>
              <a:tailEnd/>
            </a:ln>
          </p:spPr>
          <p:txBody>
            <a:bodyPr/>
            <a:lstStyle/>
            <a:p>
              <a:endParaRPr lang="en-US"/>
            </a:p>
          </p:txBody>
        </p:sp>
        <p:sp>
          <p:nvSpPr>
            <p:cNvPr id="63652" name="Rectangle 171"/>
            <p:cNvSpPr>
              <a:spLocks noChangeArrowheads="1"/>
            </p:cNvSpPr>
            <p:nvPr/>
          </p:nvSpPr>
          <p:spPr bwMode="auto">
            <a:xfrm>
              <a:off x="5178" y="4416"/>
              <a:ext cx="422" cy="192"/>
            </a:xfrm>
            <a:prstGeom prst="rect">
              <a:avLst/>
            </a:prstGeom>
            <a:solidFill>
              <a:srgbClr val="FFFFFF"/>
            </a:solidFill>
            <a:ln w="9525">
              <a:solidFill>
                <a:srgbClr val="000000"/>
              </a:solidFill>
              <a:miter lim="800000"/>
              <a:headEnd/>
              <a:tailEnd/>
            </a:ln>
          </p:spPr>
          <p:txBody>
            <a:bodyPr/>
            <a:lstStyle/>
            <a:p>
              <a:endParaRPr lang="en-US"/>
            </a:p>
          </p:txBody>
        </p:sp>
        <p:sp>
          <p:nvSpPr>
            <p:cNvPr id="63653" name="Rectangle 172"/>
            <p:cNvSpPr>
              <a:spLocks noChangeArrowheads="1"/>
            </p:cNvSpPr>
            <p:nvPr/>
          </p:nvSpPr>
          <p:spPr bwMode="auto">
            <a:xfrm>
              <a:off x="5600" y="4416"/>
              <a:ext cx="424" cy="192"/>
            </a:xfrm>
            <a:prstGeom prst="rect">
              <a:avLst/>
            </a:prstGeom>
            <a:solidFill>
              <a:srgbClr val="FFFFFF"/>
            </a:solidFill>
            <a:ln w="9525">
              <a:solidFill>
                <a:srgbClr val="000000"/>
              </a:solidFill>
              <a:miter lim="800000"/>
              <a:headEnd/>
              <a:tailEnd/>
            </a:ln>
          </p:spPr>
          <p:txBody>
            <a:bodyPr/>
            <a:lstStyle/>
            <a:p>
              <a:endParaRPr lang="en-US"/>
            </a:p>
          </p:txBody>
        </p:sp>
        <p:sp>
          <p:nvSpPr>
            <p:cNvPr id="63654" name="Rectangle 173"/>
            <p:cNvSpPr>
              <a:spLocks noChangeArrowheads="1"/>
            </p:cNvSpPr>
            <p:nvPr/>
          </p:nvSpPr>
          <p:spPr bwMode="auto">
            <a:xfrm>
              <a:off x="6014" y="4416"/>
              <a:ext cx="424" cy="192"/>
            </a:xfrm>
            <a:prstGeom prst="rect">
              <a:avLst/>
            </a:prstGeom>
            <a:solidFill>
              <a:srgbClr val="FFFFFF"/>
            </a:solidFill>
            <a:ln w="9525">
              <a:solidFill>
                <a:srgbClr val="000000"/>
              </a:solidFill>
              <a:miter lim="800000"/>
              <a:headEnd/>
              <a:tailEnd/>
            </a:ln>
          </p:spPr>
          <p:txBody>
            <a:bodyPr/>
            <a:lstStyle/>
            <a:p>
              <a:endParaRPr lang="en-US"/>
            </a:p>
          </p:txBody>
        </p:sp>
      </p:grpSp>
      <p:sp>
        <p:nvSpPr>
          <p:cNvPr id="259" name="Rectangle 174"/>
          <p:cNvSpPr>
            <a:spLocks noChangeArrowheads="1"/>
          </p:cNvSpPr>
          <p:nvPr/>
        </p:nvSpPr>
        <p:spPr bwMode="auto">
          <a:xfrm>
            <a:off x="4140200" y="11131550"/>
            <a:ext cx="822325" cy="244475"/>
          </a:xfrm>
          <a:prstGeom prst="rect">
            <a:avLst/>
          </a:prstGeom>
          <a:noFill/>
          <a:ln>
            <a:noFill/>
          </a:ln>
          <a:effectLst/>
          <a:extLst/>
        </p:spPr>
        <p:txBody>
          <a:bodyPr wrap="none">
            <a:spAutoFit/>
          </a:bodyPr>
          <a:lstStyle/>
          <a:p>
            <a:pPr>
              <a:defRPr/>
            </a:pPr>
            <a:r>
              <a:rPr lang="en-US" sz="1050" err="1"/>
              <a:t>Idx</a:t>
            </a:r>
            <a:r>
              <a:rPr lang="en-US" sz="1050"/>
              <a:t> of M_AI</a:t>
            </a:r>
          </a:p>
        </p:txBody>
      </p:sp>
      <p:grpSp>
        <p:nvGrpSpPr>
          <p:cNvPr id="63623" name="Group 1"/>
          <p:cNvGrpSpPr>
            <a:grpSpLocks/>
          </p:cNvGrpSpPr>
          <p:nvPr/>
        </p:nvGrpSpPr>
        <p:grpSpPr bwMode="auto">
          <a:xfrm>
            <a:off x="5749925" y="12039600"/>
            <a:ext cx="5375275" cy="314325"/>
            <a:chOff x="6024563" y="12011025"/>
            <a:chExt cx="4706937" cy="311159"/>
          </a:xfrm>
        </p:grpSpPr>
        <p:sp>
          <p:nvSpPr>
            <p:cNvPr id="63632" name="Rectangle 185"/>
            <p:cNvSpPr>
              <a:spLocks noChangeArrowheads="1"/>
            </p:cNvSpPr>
            <p:nvPr/>
          </p:nvSpPr>
          <p:spPr bwMode="auto">
            <a:xfrm>
              <a:off x="6024563" y="120110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33" name="Rectangle 186"/>
            <p:cNvSpPr>
              <a:spLocks noChangeArrowheads="1"/>
            </p:cNvSpPr>
            <p:nvPr/>
          </p:nvSpPr>
          <p:spPr bwMode="auto">
            <a:xfrm>
              <a:off x="6697663" y="12011025"/>
              <a:ext cx="668337" cy="304800"/>
            </a:xfrm>
            <a:prstGeom prst="rect">
              <a:avLst/>
            </a:prstGeom>
            <a:solidFill>
              <a:srgbClr val="FFFFFF"/>
            </a:solidFill>
            <a:ln w="9525">
              <a:solidFill>
                <a:srgbClr val="000000"/>
              </a:solidFill>
              <a:miter lim="800000"/>
              <a:headEnd/>
              <a:tailEnd/>
            </a:ln>
          </p:spPr>
          <p:txBody>
            <a:bodyPr/>
            <a:lstStyle/>
            <a:p>
              <a:endParaRPr lang="en-US"/>
            </a:p>
          </p:txBody>
        </p:sp>
        <p:sp>
          <p:nvSpPr>
            <p:cNvPr id="63634" name="Rectangle 187"/>
            <p:cNvSpPr>
              <a:spLocks noChangeArrowheads="1"/>
            </p:cNvSpPr>
            <p:nvPr/>
          </p:nvSpPr>
          <p:spPr bwMode="auto">
            <a:xfrm>
              <a:off x="7366000" y="120110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35" name="Rectangle 188"/>
            <p:cNvSpPr>
              <a:spLocks noChangeArrowheads="1"/>
            </p:cNvSpPr>
            <p:nvPr/>
          </p:nvSpPr>
          <p:spPr bwMode="auto">
            <a:xfrm>
              <a:off x="8039100" y="120110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36" name="Rectangle 190"/>
            <p:cNvSpPr>
              <a:spLocks noChangeArrowheads="1"/>
            </p:cNvSpPr>
            <p:nvPr/>
          </p:nvSpPr>
          <p:spPr bwMode="auto">
            <a:xfrm>
              <a:off x="6230300" y="12048933"/>
              <a:ext cx="234930" cy="27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0</a:t>
              </a:r>
            </a:p>
          </p:txBody>
        </p:sp>
        <p:sp>
          <p:nvSpPr>
            <p:cNvPr id="63637" name="Rectangle 191"/>
            <p:cNvSpPr>
              <a:spLocks noChangeArrowheads="1"/>
            </p:cNvSpPr>
            <p:nvPr/>
          </p:nvSpPr>
          <p:spPr bwMode="auto">
            <a:xfrm>
              <a:off x="6844732" y="12048933"/>
              <a:ext cx="308606" cy="27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50</a:t>
              </a:r>
            </a:p>
          </p:txBody>
        </p:sp>
        <p:sp>
          <p:nvSpPr>
            <p:cNvPr id="63638" name="Rectangle 192"/>
            <p:cNvSpPr>
              <a:spLocks noChangeArrowheads="1"/>
            </p:cNvSpPr>
            <p:nvPr/>
          </p:nvSpPr>
          <p:spPr bwMode="auto">
            <a:xfrm>
              <a:off x="7556472" y="12048933"/>
              <a:ext cx="308606" cy="27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56</a:t>
              </a:r>
            </a:p>
          </p:txBody>
        </p:sp>
        <p:sp>
          <p:nvSpPr>
            <p:cNvPr id="63639" name="Rectangle 193"/>
            <p:cNvSpPr>
              <a:spLocks noChangeArrowheads="1"/>
            </p:cNvSpPr>
            <p:nvPr/>
          </p:nvSpPr>
          <p:spPr bwMode="auto">
            <a:xfrm>
              <a:off x="8247360" y="12048933"/>
              <a:ext cx="234930" cy="27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0</a:t>
              </a:r>
            </a:p>
          </p:txBody>
        </p:sp>
        <p:sp>
          <p:nvSpPr>
            <p:cNvPr id="63640" name="Rectangle 248"/>
            <p:cNvSpPr>
              <a:spLocks noChangeArrowheads="1"/>
            </p:cNvSpPr>
            <p:nvPr/>
          </p:nvSpPr>
          <p:spPr bwMode="auto">
            <a:xfrm>
              <a:off x="8712200" y="120110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41" name="Rectangle 249"/>
            <p:cNvSpPr>
              <a:spLocks noChangeArrowheads="1"/>
            </p:cNvSpPr>
            <p:nvPr/>
          </p:nvSpPr>
          <p:spPr bwMode="auto">
            <a:xfrm>
              <a:off x="8921567" y="12048933"/>
              <a:ext cx="234930" cy="27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0</a:t>
              </a:r>
            </a:p>
          </p:txBody>
        </p:sp>
        <p:sp>
          <p:nvSpPr>
            <p:cNvPr id="63642" name="Rectangle 188"/>
            <p:cNvSpPr>
              <a:spLocks noChangeArrowheads="1"/>
            </p:cNvSpPr>
            <p:nvPr/>
          </p:nvSpPr>
          <p:spPr bwMode="auto">
            <a:xfrm>
              <a:off x="9385300" y="120110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43" name="Rectangle 193"/>
            <p:cNvSpPr>
              <a:spLocks noChangeArrowheads="1"/>
            </p:cNvSpPr>
            <p:nvPr/>
          </p:nvSpPr>
          <p:spPr bwMode="auto">
            <a:xfrm>
              <a:off x="9594384" y="12048933"/>
              <a:ext cx="234930" cy="27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0</a:t>
              </a:r>
            </a:p>
          </p:txBody>
        </p:sp>
        <p:sp>
          <p:nvSpPr>
            <p:cNvPr id="63644" name="Rectangle 248"/>
            <p:cNvSpPr>
              <a:spLocks noChangeArrowheads="1"/>
            </p:cNvSpPr>
            <p:nvPr/>
          </p:nvSpPr>
          <p:spPr bwMode="auto">
            <a:xfrm>
              <a:off x="10058400" y="12011025"/>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63645" name="Rectangle 249"/>
            <p:cNvSpPr>
              <a:spLocks noChangeArrowheads="1"/>
            </p:cNvSpPr>
            <p:nvPr/>
          </p:nvSpPr>
          <p:spPr bwMode="auto">
            <a:xfrm>
              <a:off x="10267201" y="12048933"/>
              <a:ext cx="234930" cy="273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0</a:t>
              </a:r>
            </a:p>
          </p:txBody>
        </p:sp>
      </p:grpSp>
      <p:sp>
        <p:nvSpPr>
          <p:cNvPr id="63624" name="Rectangle 282"/>
          <p:cNvSpPr>
            <a:spLocks noChangeArrowheads="1"/>
          </p:cNvSpPr>
          <p:nvPr/>
        </p:nvSpPr>
        <p:spPr bwMode="auto">
          <a:xfrm>
            <a:off x="4981575" y="12954000"/>
            <a:ext cx="74104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l"/>
            <a:r>
              <a:rPr lang="en-US" sz="1000"/>
              <a:t>: The conversion from “Idx of M_AI” index to the index of SDFi is a fixed 1 to 1 mapping, though the time resolutions are different..</a:t>
            </a:r>
          </a:p>
        </p:txBody>
      </p:sp>
      <p:sp>
        <p:nvSpPr>
          <p:cNvPr id="63625" name="Rectangle 281"/>
          <p:cNvSpPr>
            <a:spLocks noChangeArrowheads="1"/>
          </p:cNvSpPr>
          <p:nvPr/>
        </p:nvSpPr>
        <p:spPr bwMode="auto">
          <a:xfrm>
            <a:off x="4521200" y="4419600"/>
            <a:ext cx="19494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Corresponds to m_SDF[</a:t>
            </a:r>
            <a:r>
              <a:rPr lang="en-US" b="1" noProof="1">
                <a:solidFill>
                  <a:srgbClr val="0070C0"/>
                </a:solidFill>
              </a:rPr>
              <a:t>4</a:t>
            </a:r>
            <a:r>
              <a:rPr lang="en-US" noProof="1"/>
              <a:t>]</a:t>
            </a:r>
            <a:endParaRPr lang="en-US"/>
          </a:p>
        </p:txBody>
      </p:sp>
      <p:sp>
        <p:nvSpPr>
          <p:cNvPr id="63626" name="AutoShape 178"/>
          <p:cNvSpPr>
            <a:spLocks/>
          </p:cNvSpPr>
          <p:nvPr/>
        </p:nvSpPr>
        <p:spPr bwMode="auto">
          <a:xfrm>
            <a:off x="4159250" y="11855450"/>
            <a:ext cx="193675" cy="1174750"/>
          </a:xfrm>
          <a:prstGeom prst="leftBrace">
            <a:avLst>
              <a:gd name="adj1" fmla="val 11317"/>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3627" name="Rectangle 179"/>
          <p:cNvSpPr>
            <a:spLocks noChangeArrowheads="1"/>
          </p:cNvSpPr>
          <p:nvPr/>
        </p:nvSpPr>
        <p:spPr bwMode="auto">
          <a:xfrm rot="-5400000">
            <a:off x="2689225" y="12166600"/>
            <a:ext cx="24511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a:solidFill>
                  <a:srgbClr val="CC0000"/>
                </a:solidFill>
              </a:rPr>
              <a:t>SDF</a:t>
            </a:r>
          </a:p>
          <a:p>
            <a:r>
              <a:rPr lang="en-US" sz="800">
                <a:solidFill>
                  <a:srgbClr val="CC0000"/>
                </a:solidFill>
              </a:rPr>
              <a:t>(make sure that there is a 1-to-1 correspondence between the locations of m_SDF[ ] and M_AI[ ], though the resolution s are different.)</a:t>
            </a:r>
          </a:p>
        </p:txBody>
      </p:sp>
      <p:sp>
        <p:nvSpPr>
          <p:cNvPr id="63628" name="Line 212"/>
          <p:cNvSpPr>
            <a:spLocks noChangeShapeType="1"/>
          </p:cNvSpPr>
          <p:nvPr/>
        </p:nvSpPr>
        <p:spPr bwMode="auto">
          <a:xfrm>
            <a:off x="7696200" y="11414125"/>
            <a:ext cx="746125" cy="4667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629" name="Line 212"/>
          <p:cNvSpPr>
            <a:spLocks noChangeShapeType="1"/>
          </p:cNvSpPr>
          <p:nvPr/>
        </p:nvSpPr>
        <p:spPr bwMode="auto">
          <a:xfrm>
            <a:off x="7696200" y="11414125"/>
            <a:ext cx="1539875" cy="469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630" name="Line 212"/>
          <p:cNvSpPr>
            <a:spLocks noChangeShapeType="1"/>
          </p:cNvSpPr>
          <p:nvPr/>
        </p:nvSpPr>
        <p:spPr bwMode="auto">
          <a:xfrm flipH="1">
            <a:off x="6121400" y="11414125"/>
            <a:ext cx="1574800" cy="4699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3631" name="Rectangle 282"/>
          <p:cNvSpPr>
            <a:spLocks noChangeArrowheads="1"/>
          </p:cNvSpPr>
          <p:nvPr/>
        </p:nvSpPr>
        <p:spPr bwMode="auto">
          <a:xfrm>
            <a:off x="10007600" y="11645900"/>
            <a:ext cx="2438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1000"/>
              <a:t>Y=1000 x ( </a:t>
            </a:r>
            <a:r>
              <a:rPr lang="en-US" sz="1000" i="1">
                <a:latin typeface="Times New Roman" pitchFamily="18" charset="0"/>
                <a:cs typeface="Times New Roman" pitchFamily="18" charset="0"/>
              </a:rPr>
              <a:t>x</a:t>
            </a:r>
            <a:r>
              <a:rPr lang="en-US" sz="1000"/>
              <a:t>/DATA_SAMPLING_RATE)</a:t>
            </a:r>
          </a:p>
          <a:p>
            <a:endParaRPr lang="en-US" sz="1000"/>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DAS client-server communication on spike sorting configuration</a:t>
            </a:r>
          </a:p>
        </p:txBody>
      </p:sp>
      <p:pic>
        <p:nvPicPr>
          <p:cNvPr id="65539"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53950" y="4800600"/>
            <a:ext cx="5657850"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0" name="Rectangle 20"/>
          <p:cNvSpPr>
            <a:spLocks noChangeArrowheads="1"/>
          </p:cNvSpPr>
          <p:nvPr/>
        </p:nvSpPr>
        <p:spPr bwMode="auto">
          <a:xfrm>
            <a:off x="14535150" y="4267200"/>
            <a:ext cx="1676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r>
              <a:rPr lang="en-US" sz="2000">
                <a:solidFill>
                  <a:schemeClr val="accent2"/>
                </a:solidFill>
              </a:rPr>
              <a:t>DAS Client</a:t>
            </a:r>
          </a:p>
        </p:txBody>
      </p:sp>
      <p:sp>
        <p:nvSpPr>
          <p:cNvPr id="65541" name="Rectangle 21"/>
          <p:cNvSpPr>
            <a:spLocks noChangeArrowheads="1"/>
          </p:cNvSpPr>
          <p:nvPr/>
        </p:nvSpPr>
        <p:spPr bwMode="auto">
          <a:xfrm>
            <a:off x="2133600" y="4800600"/>
            <a:ext cx="9753600" cy="771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r>
              <a:rPr lang="en-US" sz="2000" b="1">
                <a:solidFill>
                  <a:schemeClr val="accent2"/>
                </a:solidFill>
              </a:rPr>
              <a:t>Rectangle on Screen (to display boxes)</a:t>
            </a:r>
          </a:p>
          <a:p>
            <a:pPr algn="l"/>
            <a:r>
              <a:rPr lang="en-US" sz="2000" b="1"/>
              <a:t>m_SelRectsOnScrn[type][idx]  </a:t>
            </a:r>
            <a:r>
              <a:rPr lang="en-US" sz="2000" b="1">
                <a:sym typeface="Wingdings" pitchFamily="2" charset="2"/>
              </a:rPr>
              <a:t> To display boxes</a:t>
            </a:r>
            <a:endParaRPr lang="en-US" sz="2000" b="1"/>
          </a:p>
          <a:p>
            <a:pPr algn="l"/>
            <a:endParaRPr lang="en-US" sz="2000" b="1"/>
          </a:p>
          <a:p>
            <a:pPr algn="l"/>
            <a:r>
              <a:rPr lang="en-US" sz="2000" b="1">
                <a:solidFill>
                  <a:schemeClr val="accent2"/>
                </a:solidFill>
              </a:rPr>
              <a:t>Rectangle in data coordinate (to re-create “m_SelRectsOnScrn”)</a:t>
            </a:r>
          </a:p>
          <a:p>
            <a:pPr algn="l"/>
            <a:r>
              <a:rPr lang="en-US" sz="2000" b="1">
                <a:solidFill>
                  <a:schemeClr val="accent2"/>
                </a:solidFill>
              </a:rPr>
              <a:t>Also for on-line line-crossing analysis.</a:t>
            </a:r>
          </a:p>
          <a:p>
            <a:pPr algn="l"/>
            <a:r>
              <a:rPr lang="en-US" sz="2000" b="1"/>
              <a:t>m_SelRectBdryLftXDataCoord[type][idx] </a:t>
            </a:r>
          </a:p>
          <a:p>
            <a:pPr algn="l"/>
            <a:r>
              <a:rPr lang="en-US" sz="2000" b="1"/>
              <a:t>m_SelRectBdryRhtXDataCoord[type][idx]</a:t>
            </a:r>
          </a:p>
          <a:p>
            <a:pPr algn="l"/>
            <a:r>
              <a:rPr lang="en-US" sz="2000" b="1">
                <a:solidFill>
                  <a:srgbClr val="CC0000"/>
                </a:solidFill>
              </a:rPr>
              <a:t>m_SelRectBdryTopYDataCoord[type][idx] </a:t>
            </a:r>
            <a:r>
              <a:rPr lang="en-US" sz="2000" b="1">
                <a:solidFill>
                  <a:srgbClr val="CC0000"/>
                </a:solidFill>
                <a:sym typeface="Wingdings" pitchFamily="2" charset="2"/>
              </a:rPr>
              <a:t> Online “line-crossing”</a:t>
            </a:r>
            <a:endParaRPr lang="en-US" sz="2000" b="1">
              <a:solidFill>
                <a:srgbClr val="CC0000"/>
              </a:solidFill>
            </a:endParaRPr>
          </a:p>
          <a:p>
            <a:pPr algn="l"/>
            <a:r>
              <a:rPr lang="en-US" sz="2000" b="1">
                <a:solidFill>
                  <a:srgbClr val="CC0000"/>
                </a:solidFill>
              </a:rPr>
              <a:t>m_SelRectBdryBtmYDataCoord[type][idx] </a:t>
            </a:r>
            <a:r>
              <a:rPr lang="en-US" sz="2000" b="1">
                <a:solidFill>
                  <a:srgbClr val="CC0000"/>
                </a:solidFill>
                <a:sym typeface="Wingdings" pitchFamily="2" charset="2"/>
              </a:rPr>
              <a:t> Online “line-crossing”</a:t>
            </a:r>
            <a:endParaRPr lang="en-US" sz="2000" b="1">
              <a:solidFill>
                <a:srgbClr val="CC0000"/>
              </a:solidFill>
            </a:endParaRPr>
          </a:p>
          <a:p>
            <a:pPr algn="l"/>
            <a:endParaRPr lang="en-US" sz="2000" b="1">
              <a:solidFill>
                <a:srgbClr val="CC0000"/>
              </a:solidFill>
            </a:endParaRPr>
          </a:p>
          <a:p>
            <a:pPr algn="l"/>
            <a:r>
              <a:rPr lang="en-US" sz="2000" b="1">
                <a:solidFill>
                  <a:schemeClr val="accent2"/>
                </a:solidFill>
              </a:rPr>
              <a:t>Rectangles’ left and right indexes to examine during spike sorting</a:t>
            </a:r>
          </a:p>
          <a:p>
            <a:pPr algn="l"/>
            <a:r>
              <a:rPr lang="en-US" sz="2000" b="1">
                <a:solidFill>
                  <a:schemeClr val="hlink"/>
                </a:solidFill>
              </a:rPr>
              <a:t>m_SelRectBdryLtIdx[type][idx]  </a:t>
            </a:r>
            <a:r>
              <a:rPr lang="en-US" sz="2000" b="1">
                <a:solidFill>
                  <a:schemeClr val="hlink"/>
                </a:solidFill>
                <a:sym typeface="Wingdings" pitchFamily="2" charset="2"/>
              </a:rPr>
              <a:t>Start index to examine</a:t>
            </a:r>
            <a:endParaRPr lang="en-US" sz="2000" b="1">
              <a:solidFill>
                <a:schemeClr val="hlink"/>
              </a:solidFill>
            </a:endParaRPr>
          </a:p>
          <a:p>
            <a:pPr algn="l"/>
            <a:r>
              <a:rPr lang="en-US" sz="2000" b="1">
                <a:solidFill>
                  <a:schemeClr val="hlink"/>
                </a:solidFill>
              </a:rPr>
              <a:t>m_SelRectBdryRtIdx[type][idx] </a:t>
            </a:r>
            <a:r>
              <a:rPr lang="en-US" sz="2000" b="1">
                <a:solidFill>
                  <a:schemeClr val="hlink"/>
                </a:solidFill>
                <a:sym typeface="Wingdings" pitchFamily="2" charset="2"/>
              </a:rPr>
              <a:t>End index to examine</a:t>
            </a:r>
            <a:endParaRPr lang="en-US" sz="2000" b="1">
              <a:solidFill>
                <a:schemeClr val="hlink"/>
              </a:solidFill>
            </a:endParaRPr>
          </a:p>
          <a:p>
            <a:pPr algn="l"/>
            <a:endParaRPr lang="en-US" sz="2000" b="1">
              <a:solidFill>
                <a:schemeClr val="hlink"/>
              </a:solidFill>
            </a:endParaRPr>
          </a:p>
          <a:p>
            <a:pPr algn="l"/>
            <a:endParaRPr lang="en-US" sz="2000" b="1"/>
          </a:p>
          <a:p>
            <a:pPr algn="l"/>
            <a:r>
              <a:rPr lang="en-US" sz="2000" b="1">
                <a:solidFill>
                  <a:schemeClr val="accent2"/>
                </a:solidFill>
              </a:rPr>
              <a:t>Data index BUT in DOUBLE format. To be used for the on-line line-crossing analysis.</a:t>
            </a:r>
          </a:p>
          <a:p>
            <a:pPr algn="l"/>
            <a:r>
              <a:rPr lang="en-US" sz="2000" b="1">
                <a:solidFill>
                  <a:srgbClr val="CC0000"/>
                </a:solidFill>
              </a:rPr>
              <a:t>m_SelRectBdryLftX_inDblIdx[type][idx] </a:t>
            </a:r>
            <a:r>
              <a:rPr lang="en-US" sz="2000" b="1">
                <a:solidFill>
                  <a:srgbClr val="CC0000"/>
                </a:solidFill>
                <a:sym typeface="Wingdings" pitchFamily="2" charset="2"/>
              </a:rPr>
              <a:t> Online “line-crossing”</a:t>
            </a:r>
            <a:endParaRPr lang="en-US" sz="2000" b="1">
              <a:solidFill>
                <a:srgbClr val="CC0000"/>
              </a:solidFill>
            </a:endParaRPr>
          </a:p>
          <a:p>
            <a:pPr algn="l"/>
            <a:r>
              <a:rPr lang="en-US" sz="2000" b="1">
                <a:solidFill>
                  <a:srgbClr val="CC0000"/>
                </a:solidFill>
              </a:rPr>
              <a:t>m_SelRectBdryRhtX_inDblIdx[type][idx] </a:t>
            </a:r>
            <a:r>
              <a:rPr lang="en-US" sz="2000" b="1">
                <a:solidFill>
                  <a:srgbClr val="CC0000"/>
                </a:solidFill>
                <a:sym typeface="Wingdings" pitchFamily="2" charset="2"/>
              </a:rPr>
              <a:t> Online “line-crossing”</a:t>
            </a:r>
            <a:endParaRPr lang="en-US" sz="2000" b="1">
              <a:solidFill>
                <a:srgbClr val="CC0000"/>
              </a:solidFill>
            </a:endParaRPr>
          </a:p>
          <a:p>
            <a:pPr algn="l"/>
            <a:endParaRPr lang="en-US" sz="2000" b="1">
              <a:solidFill>
                <a:srgbClr val="CC0000"/>
              </a:solidFill>
            </a:endParaRPr>
          </a:p>
          <a:p>
            <a:pPr algn="l"/>
            <a:endParaRPr lang="en-US" sz="2000" b="1"/>
          </a:p>
          <a:p>
            <a:pPr algn="l"/>
            <a:endParaRPr lang="en-US" sz="2000" b="1"/>
          </a:p>
          <a:p>
            <a:pPr algn="l"/>
            <a:endParaRPr lang="en-US" sz="2000" b="1"/>
          </a:p>
          <a:p>
            <a:pPr algn="l"/>
            <a:endParaRPr lang="en-US" sz="2000" b="1"/>
          </a:p>
          <a:p>
            <a:pPr algn="l"/>
            <a:endParaRPr lang="en-US" sz="2000" b="1"/>
          </a:p>
        </p:txBody>
      </p:sp>
      <p:sp>
        <p:nvSpPr>
          <p:cNvPr id="65542" name="Rectangle 22"/>
          <p:cNvSpPr>
            <a:spLocks noChangeArrowheads="1"/>
          </p:cNvSpPr>
          <p:nvPr/>
        </p:nvSpPr>
        <p:spPr bwMode="auto">
          <a:xfrm>
            <a:off x="3886200" y="3657600"/>
            <a:ext cx="3200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r>
              <a:rPr lang="en-US" sz="4000" b="1">
                <a:solidFill>
                  <a:srgbClr val="CC0000"/>
                </a:solidFill>
              </a:rPr>
              <a:t>Variables</a:t>
            </a:r>
          </a:p>
        </p:txBody>
      </p:sp>
    </p:spTree>
  </p:cSld>
  <p:clrMapOvr>
    <a:overrideClrMapping bg1="lt1" tx1="dk1" bg2="lt2" tx2="dk2" accent1="accent1" accent2="accent2" accent3="accent3" accent4="accent4" accent5="accent5" accent6="accent6" hlink="hlink" folHlink="folHlink"/>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4114800"/>
            <a:ext cx="18294350" cy="48006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pPr>
            <a:r>
              <a:rPr lang="en-US" sz="23900" b="1" dirty="0">
                <a:solidFill>
                  <a:srgbClr val="FF0000"/>
                </a:solidFill>
                <a:effectLst>
                  <a:outerShdw blurRad="38100" dist="38100" dir="2700000" algn="tl">
                    <a:srgbClr val="C0C0C0"/>
                  </a:outerShdw>
                </a:effectLst>
              </a:rPr>
              <a:t>Utilities</a:t>
            </a:r>
          </a:p>
          <a:p>
            <a:pPr algn="ctr" eaLnBrk="1" hangingPunct="1">
              <a:spcBef>
                <a:spcPct val="20000"/>
              </a:spcBef>
            </a:pPr>
            <a:r>
              <a:rPr lang="en-US" sz="1800" b="1" dirty="0">
                <a:solidFill>
                  <a:srgbClr val="FF0000"/>
                </a:solidFill>
                <a:effectLst>
                  <a:outerShdw blurRad="38100" dist="38100" dir="2700000" algn="tl">
                    <a:srgbClr val="C0C0C0"/>
                  </a:outerShdw>
                </a:effectLst>
              </a:rPr>
              <a:t>(The programs that are not related to doing the experiment while using BLIP; usually do not require BLIP running)</a:t>
            </a:r>
          </a:p>
        </p:txBody>
      </p:sp>
    </p:spTree>
    <p:extLst>
      <p:ext uri="{BB962C8B-B14F-4D97-AF65-F5344CB8AC3E}">
        <p14:creationId xmlns:p14="http://schemas.microsoft.com/office/powerpoint/2010/main" val="387204994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18"/>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3600" b="1">
                <a:solidFill>
                  <a:srgbClr val="FF0000"/>
                </a:solidFill>
                <a:effectLst>
                  <a:outerShdw blurRad="38100" dist="38100" dir="2700000" algn="tl">
                    <a:srgbClr val="C0C0C0"/>
                  </a:outerShdw>
                </a:effectLst>
              </a:rPr>
              <a:t>_Utilities</a:t>
            </a:r>
          </a:p>
        </p:txBody>
      </p:sp>
      <p:sp>
        <p:nvSpPr>
          <p:cNvPr id="57347" name="Rectangle 2"/>
          <p:cNvSpPr>
            <a:spLocks noChangeArrowheads="1"/>
          </p:cNvSpPr>
          <p:nvPr/>
        </p:nvSpPr>
        <p:spPr bwMode="auto">
          <a:xfrm>
            <a:off x="914400" y="1143000"/>
            <a:ext cx="16687800" cy="104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914400" indent="-914400" algn="l">
              <a:lnSpc>
                <a:spcPct val="150000"/>
              </a:lnSpc>
            </a:pPr>
            <a:r>
              <a:rPr lang="en-US" sz="1600" dirty="0"/>
              <a:t>Currently, there are </a:t>
            </a:r>
            <a:r>
              <a:rPr lang="en-US" sz="1600" dirty="0" smtClean="0"/>
              <a:t>5 </a:t>
            </a:r>
            <a:r>
              <a:rPr lang="en-US" sz="1600" dirty="0"/>
              <a:t>utility programs coming with Blip:</a:t>
            </a:r>
          </a:p>
          <a:p>
            <a:pPr marL="914400" indent="-914400" algn="l">
              <a:lnSpc>
                <a:spcPct val="150000"/>
              </a:lnSpc>
            </a:pPr>
            <a:r>
              <a:rPr lang="en-US" sz="1600" dirty="0">
                <a:solidFill>
                  <a:srgbClr val="FF0000"/>
                </a:solidFill>
              </a:rPr>
              <a:t>(1) Trial Viewer</a:t>
            </a:r>
          </a:p>
          <a:p>
            <a:pPr marL="623888" lvl="1" indent="-166688" algn="l">
              <a:lnSpc>
                <a:spcPct val="150000"/>
              </a:lnSpc>
              <a:buFont typeface="Arial" charset="0"/>
              <a:buChar char="•"/>
            </a:pPr>
            <a:r>
              <a:rPr lang="en-US" sz="1600" dirty="0"/>
              <a:t>This program visualizes the saved “.</a:t>
            </a:r>
            <a:r>
              <a:rPr lang="en-US" sz="1600" dirty="0" err="1"/>
              <a:t>rst</a:t>
            </a:r>
            <a:r>
              <a:rPr lang="en-US" sz="1600" dirty="0"/>
              <a:t>” files.</a:t>
            </a:r>
          </a:p>
          <a:p>
            <a:pPr marL="623888" lvl="1" indent="-166688" algn="l">
              <a:lnSpc>
                <a:spcPct val="150000"/>
              </a:lnSpc>
              <a:buFont typeface="Arial" charset="0"/>
              <a:buChar char="•"/>
            </a:pPr>
            <a:r>
              <a:rPr lang="en-US" sz="1600" dirty="0"/>
              <a:t>Click the folder icon to open a file.</a:t>
            </a:r>
          </a:p>
          <a:p>
            <a:pPr marL="623888" lvl="1" indent="-166688" algn="l">
              <a:lnSpc>
                <a:spcPct val="150000"/>
              </a:lnSpc>
              <a:buFont typeface="Arial" charset="0"/>
              <a:buChar char="•"/>
            </a:pPr>
            <a:r>
              <a:rPr lang="en-US" sz="1600" dirty="0"/>
              <a:t>To see different trials, use </a:t>
            </a:r>
            <a:r>
              <a:rPr lang="en-US" sz="1600" dirty="0">
                <a:sym typeface="Wingdings" pitchFamily="2" charset="2"/>
              </a:rPr>
              <a:t> and .</a:t>
            </a:r>
          </a:p>
          <a:p>
            <a:pPr marL="623888" lvl="1" indent="-166688" algn="l">
              <a:lnSpc>
                <a:spcPct val="150000"/>
              </a:lnSpc>
              <a:buFont typeface="Arial" charset="0"/>
              <a:buChar char="•"/>
            </a:pPr>
            <a:r>
              <a:rPr lang="en-US" sz="1600" dirty="0">
                <a:sym typeface="Wingdings" pitchFamily="2" charset="2"/>
              </a:rPr>
              <a:t>To see different neuronal data, click “Ch:0/Nn:0”.</a:t>
            </a:r>
          </a:p>
          <a:p>
            <a:pPr marL="623888" lvl="1" indent="-166688" algn="l">
              <a:lnSpc>
                <a:spcPct val="150000"/>
              </a:lnSpc>
              <a:buFont typeface="Arial" charset="0"/>
              <a:buChar char="•"/>
            </a:pPr>
            <a:r>
              <a:rPr lang="en-US" sz="1600" dirty="0">
                <a:sym typeface="Wingdings" pitchFamily="2" charset="2"/>
              </a:rPr>
              <a:t>The first two rows of text at the top portion are Ecodes; they are color coded.</a:t>
            </a:r>
          </a:p>
          <a:p>
            <a:pPr marL="623888" lvl="1" indent="-166688" algn="l">
              <a:lnSpc>
                <a:spcPct val="150000"/>
              </a:lnSpc>
              <a:buFont typeface="Arial" charset="0"/>
              <a:buChar char="•"/>
            </a:pPr>
            <a:r>
              <a:rPr lang="en-US" sz="1600" dirty="0">
                <a:sym typeface="Wingdings" pitchFamily="2" charset="2"/>
              </a:rPr>
              <a:t>The next below appear the “User-Defined-Data”; they are color coded.</a:t>
            </a:r>
          </a:p>
          <a:p>
            <a:pPr marL="623888" lvl="1" indent="-166688" algn="l">
              <a:lnSpc>
                <a:spcPct val="150000"/>
              </a:lnSpc>
              <a:buFont typeface="Arial" charset="0"/>
              <a:buChar char="•"/>
            </a:pPr>
            <a:r>
              <a:rPr lang="en-US" sz="1600" dirty="0">
                <a:sym typeface="Wingdings" pitchFamily="2" charset="2"/>
              </a:rPr>
              <a:t>Analog signals appear in red and blue.</a:t>
            </a:r>
          </a:p>
          <a:p>
            <a:pPr marL="623888" lvl="1" indent="-166688" algn="l">
              <a:lnSpc>
                <a:spcPct val="150000"/>
              </a:lnSpc>
              <a:buFont typeface="Arial" charset="0"/>
              <a:buChar char="•"/>
            </a:pPr>
            <a:endParaRPr lang="en-US" sz="1600" dirty="0">
              <a:sym typeface="Wingdings" pitchFamily="2" charset="2"/>
            </a:endParaRPr>
          </a:p>
          <a:p>
            <a:pPr marL="914400" indent="-914400" algn="l">
              <a:lnSpc>
                <a:spcPct val="150000"/>
              </a:lnSpc>
            </a:pPr>
            <a:r>
              <a:rPr lang="en-US" sz="1600" dirty="0">
                <a:solidFill>
                  <a:srgbClr val="FF0000"/>
                </a:solidFill>
                <a:sym typeface="Wingdings" pitchFamily="2" charset="2"/>
              </a:rPr>
              <a:t>(2) Virtual Electrode</a:t>
            </a:r>
          </a:p>
          <a:p>
            <a:pPr marL="623888" lvl="1" indent="-166688" algn="l">
              <a:lnSpc>
                <a:spcPct val="150000"/>
              </a:lnSpc>
            </a:pPr>
            <a:r>
              <a:rPr lang="en-US" sz="1600" dirty="0">
                <a:sym typeface="Wingdings" pitchFamily="2" charset="2"/>
              </a:rPr>
              <a:t>This program registers MRIs in a 3D space, and lets you put a virtual electrode and steer it inside of the 3D MRI space. This way you can know exactly where your electrode is. </a:t>
            </a:r>
          </a:p>
          <a:p>
            <a:pPr marL="623888" lvl="1" indent="-166688" algn="l">
              <a:lnSpc>
                <a:spcPct val="150000"/>
              </a:lnSpc>
            </a:pPr>
            <a:r>
              <a:rPr lang="en-US" sz="1600" dirty="0">
                <a:sym typeface="Wingdings" pitchFamily="2" charset="2"/>
              </a:rPr>
              <a:t>See “Virtual_Electrode_Guide.pptx” file for details.</a:t>
            </a:r>
          </a:p>
          <a:p>
            <a:pPr marL="623888" lvl="1" indent="-166688" algn="l">
              <a:lnSpc>
                <a:spcPct val="150000"/>
              </a:lnSpc>
            </a:pPr>
            <a:endParaRPr lang="en-US" sz="1600" dirty="0"/>
          </a:p>
          <a:p>
            <a:pPr marL="914400" indent="-914400" algn="l">
              <a:lnSpc>
                <a:spcPct val="150000"/>
              </a:lnSpc>
            </a:pPr>
            <a:r>
              <a:rPr lang="en-US" sz="1600" dirty="0">
                <a:solidFill>
                  <a:srgbClr val="FF0000"/>
                </a:solidFill>
                <a:sym typeface="Wingdings" pitchFamily="2" charset="2"/>
              </a:rPr>
              <a:t>(3) </a:t>
            </a:r>
            <a:r>
              <a:rPr lang="en-US" sz="1600" dirty="0" err="1">
                <a:solidFill>
                  <a:srgbClr val="FF0000"/>
                </a:solidFill>
                <a:sym typeface="Wingdings" pitchFamily="2" charset="2"/>
              </a:rPr>
              <a:t>Update_existing_Blip</a:t>
            </a:r>
            <a:endParaRPr lang="en-US" sz="1600" dirty="0">
              <a:solidFill>
                <a:srgbClr val="FF0000"/>
              </a:solidFill>
              <a:sym typeface="Wingdings" pitchFamily="2" charset="2"/>
            </a:endParaRPr>
          </a:p>
          <a:p>
            <a:pPr marL="623888" lvl="1" indent="-166688" algn="l">
              <a:lnSpc>
                <a:spcPct val="150000"/>
              </a:lnSpc>
            </a:pPr>
            <a:r>
              <a:rPr lang="en-US" sz="1600" dirty="0">
                <a:sym typeface="Wingdings" pitchFamily="2" charset="2"/>
              </a:rPr>
              <a:t>This program comes with a new release of Blip package. If you have an existing Blip, you may want to run this program to update the old Blip parts. Your </a:t>
            </a:r>
            <a:r>
              <a:rPr lang="en-US" sz="1600" dirty="0" err="1">
                <a:sym typeface="Wingdings" pitchFamily="2" charset="2"/>
              </a:rPr>
              <a:t>TAS_view</a:t>
            </a:r>
            <a:r>
              <a:rPr lang="en-US" sz="1600" dirty="0">
                <a:sym typeface="Wingdings" pitchFamily="2" charset="2"/>
              </a:rPr>
              <a:t> part, in which you are supposed to implement your tasks, will not be touched. When you execute this program, it looks if it has been executed in the “</a:t>
            </a:r>
            <a:r>
              <a:rPr lang="en-US" sz="1600" dirty="0" err="1">
                <a:sym typeface="Wingdings" pitchFamily="2" charset="2"/>
              </a:rPr>
              <a:t>New_Blip</a:t>
            </a:r>
            <a:r>
              <a:rPr lang="en-US" sz="1600" dirty="0">
                <a:sym typeface="Wingdings" pitchFamily="2" charset="2"/>
              </a:rPr>
              <a:t>” folder and “</a:t>
            </a:r>
            <a:r>
              <a:rPr lang="en-US" sz="1600" dirty="0" err="1">
                <a:sym typeface="Wingdings" pitchFamily="2" charset="2"/>
              </a:rPr>
              <a:t>New_Blip</a:t>
            </a:r>
            <a:r>
              <a:rPr lang="en-US" sz="1600" dirty="0">
                <a:sym typeface="Wingdings" pitchFamily="2" charset="2"/>
              </a:rPr>
              <a:t>” folder contains “Blip” folder deemed to be the new one. </a:t>
            </a:r>
            <a:r>
              <a:rPr lang="en-US" sz="1600" b="1" dirty="0">
                <a:sym typeface="Wingdings" pitchFamily="2" charset="2"/>
              </a:rPr>
              <a:t>You get to confirm which Blip is your existing Blip folder and which is the new Blip</a:t>
            </a:r>
            <a:r>
              <a:rPr lang="en-US" sz="1600" dirty="0">
                <a:sym typeface="Wingdings" pitchFamily="2" charset="2"/>
              </a:rPr>
              <a:t>, before this program finally takes an action to replace the needed files and folders.</a:t>
            </a:r>
          </a:p>
          <a:p>
            <a:pPr marL="914400" indent="-914400" algn="l">
              <a:lnSpc>
                <a:spcPct val="150000"/>
              </a:lnSpc>
            </a:pPr>
            <a:endParaRPr lang="en-US" sz="1600" dirty="0">
              <a:sym typeface="Wingdings" pitchFamily="2" charset="2"/>
            </a:endParaRPr>
          </a:p>
          <a:p>
            <a:pPr marL="914400" indent="-914400" algn="l">
              <a:lnSpc>
                <a:spcPct val="150000"/>
              </a:lnSpc>
            </a:pPr>
            <a:r>
              <a:rPr lang="en-US" sz="1600" dirty="0">
                <a:solidFill>
                  <a:srgbClr val="FF0000"/>
                </a:solidFill>
                <a:sym typeface="Wingdings" pitchFamily="2" charset="2"/>
              </a:rPr>
              <a:t>(4) Blip Launcher</a:t>
            </a:r>
          </a:p>
          <a:p>
            <a:pPr marL="623888" lvl="1" indent="-166688" algn="l">
              <a:lnSpc>
                <a:spcPct val="150000"/>
              </a:lnSpc>
            </a:pPr>
            <a:r>
              <a:rPr lang="en-US" sz="1600" dirty="0">
                <a:sym typeface="Wingdings" pitchFamily="2" charset="2"/>
              </a:rPr>
              <a:t>This program detects your operating system and launches an appropriate version (either x64 or x32) of TAS.exe. It may be better to just execute TAS.exe if you know your system.</a:t>
            </a:r>
          </a:p>
          <a:p>
            <a:pPr marL="623888" lvl="1" indent="-166688" algn="l">
              <a:lnSpc>
                <a:spcPct val="150000"/>
              </a:lnSpc>
            </a:pPr>
            <a:endParaRPr lang="en-US" sz="1600" dirty="0">
              <a:sym typeface="Wingdings" pitchFamily="2" charset="2"/>
            </a:endParaRPr>
          </a:p>
          <a:p>
            <a:pPr marL="914400" lvl="1" indent="-914400" algn="l">
              <a:lnSpc>
                <a:spcPct val="150000"/>
              </a:lnSpc>
            </a:pPr>
            <a:r>
              <a:rPr lang="en-US" sz="1600" dirty="0">
                <a:solidFill>
                  <a:srgbClr val="FF0000"/>
                </a:solidFill>
                <a:sym typeface="Wingdings" pitchFamily="2" charset="2"/>
              </a:rPr>
              <a:t>(5) </a:t>
            </a:r>
            <a:r>
              <a:rPr lang="en-US" sz="1600" dirty="0" err="1">
                <a:solidFill>
                  <a:srgbClr val="FF0000"/>
                </a:solidFill>
                <a:sym typeface="Wingdings" pitchFamily="2" charset="2"/>
              </a:rPr>
              <a:t>Get_Blip_Core</a:t>
            </a:r>
            <a:endParaRPr lang="en-US" sz="1600" dirty="0">
              <a:solidFill>
                <a:srgbClr val="FF0000"/>
              </a:solidFill>
              <a:sym typeface="Wingdings" pitchFamily="2" charset="2"/>
            </a:endParaRPr>
          </a:p>
          <a:p>
            <a:pPr marL="461963" lvl="1" indent="-461963" algn="l">
              <a:lnSpc>
                <a:spcPct val="150000"/>
              </a:lnSpc>
            </a:pPr>
            <a:r>
              <a:rPr lang="en-US" sz="1600" dirty="0">
                <a:sym typeface="Wingdings" pitchFamily="2" charset="2"/>
              </a:rPr>
              <a:t>	This program copies only the needed files from BLIP to distribute. This way it saves time of copying the whole Blip and removing the unnecessary files. To copy the core of Blip to redistribute, just execute the program and follow the directions. </a:t>
            </a:r>
            <a:endParaRPr lang="en-US" sz="1600" dirty="0">
              <a:solidFill>
                <a:srgbClr val="FF0000"/>
              </a:solidFill>
              <a:sym typeface="Wingdings" pitchFamily="2" charset="2"/>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txBox="1">
            <a:spLocks noChangeArrowheads="1"/>
          </p:cNvSpPr>
          <p:nvPr/>
        </p:nvSpPr>
        <p:spPr bwMode="auto">
          <a:xfrm>
            <a:off x="0" y="5029200"/>
            <a:ext cx="18288000" cy="32766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pPr>
            <a:r>
              <a:rPr lang="en-US" sz="19900" b="1" dirty="0">
                <a:solidFill>
                  <a:srgbClr val="FF0000"/>
                </a:solidFill>
                <a:effectLst>
                  <a:outerShdw blurRad="38100" dist="38100" dir="2700000" algn="tl">
                    <a:srgbClr val="C0C0C0"/>
                  </a:outerShdw>
                </a:effectLst>
              </a:rPr>
              <a:t>Distribution</a:t>
            </a:r>
          </a:p>
        </p:txBody>
      </p:sp>
    </p:spTree>
    <p:extLst>
      <p:ext uri="{BB962C8B-B14F-4D97-AF65-F5344CB8AC3E}">
        <p14:creationId xmlns:p14="http://schemas.microsoft.com/office/powerpoint/2010/main" val="166760554"/>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5400" b="1" dirty="0">
                <a:solidFill>
                  <a:srgbClr val="FF0000"/>
                </a:solidFill>
                <a:effectLst>
                  <a:outerShdw blurRad="38100" dist="38100" dir="2700000" algn="tl">
                    <a:srgbClr val="C0C0C0"/>
                  </a:outerShdw>
                </a:effectLst>
              </a:rPr>
              <a:t>Distribution - Summary</a:t>
            </a:r>
          </a:p>
        </p:txBody>
      </p:sp>
      <p:sp>
        <p:nvSpPr>
          <p:cNvPr id="2051" name="Rectangle 2"/>
          <p:cNvSpPr>
            <a:spLocks noChangeArrowheads="1"/>
          </p:cNvSpPr>
          <p:nvPr/>
        </p:nvSpPr>
        <p:spPr bwMode="auto">
          <a:xfrm>
            <a:off x="1143000" y="3581400"/>
            <a:ext cx="15087600" cy="7602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lvl="1" algn="l">
              <a:defRPr/>
            </a:pPr>
            <a:r>
              <a:rPr lang="en-US" sz="2400" dirty="0">
                <a:solidFill>
                  <a:srgbClr val="0033CC"/>
                </a:solidFill>
              </a:rPr>
              <a:t>* The detailed instructions are in the following page. </a:t>
            </a:r>
          </a:p>
          <a:p>
            <a:pPr lvl="1" indent="-457200" algn="l">
              <a:buFont typeface="Arial" charset="0"/>
              <a:buChar char="•"/>
              <a:defRPr/>
            </a:pPr>
            <a:endParaRPr lang="en-US" sz="2400" dirty="0">
              <a:solidFill>
                <a:schemeClr val="accent2"/>
              </a:solidFill>
            </a:endParaRPr>
          </a:p>
          <a:p>
            <a:pPr lvl="1" indent="-457200" algn="l">
              <a:buFont typeface="Arial" charset="0"/>
              <a:buChar char="•"/>
              <a:defRPr/>
            </a:pPr>
            <a:endParaRPr lang="en-US" sz="3200" dirty="0">
              <a:solidFill>
                <a:schemeClr val="accent2"/>
              </a:solidFill>
            </a:endParaRPr>
          </a:p>
          <a:p>
            <a:pPr marL="0" lvl="1" algn="l">
              <a:defRPr/>
            </a:pPr>
            <a:r>
              <a:rPr lang="en-US" sz="2400" dirty="0"/>
              <a:t>When a new version of Blip is released, the New_Blip.zip contains the new Blip folder and “Update_existing_Blip.exe”</a:t>
            </a:r>
          </a:p>
          <a:p>
            <a:pPr marL="0" lvl="1" algn="l">
              <a:defRPr/>
            </a:pPr>
            <a:endParaRPr lang="en-US" sz="2400" dirty="0"/>
          </a:p>
          <a:p>
            <a:pPr lvl="1" indent="-457200" algn="l">
              <a:buAutoNum type="arabicPeriod"/>
              <a:defRPr/>
            </a:pPr>
            <a:r>
              <a:rPr lang="en-US" sz="2400" dirty="0"/>
              <a:t>The Blip folder should contain all the necessary files for the end user to run Blip without having to do anything. </a:t>
            </a:r>
          </a:p>
          <a:p>
            <a:pPr lvl="1" indent="-457200" algn="l">
              <a:buAutoNum type="arabicPeriod"/>
              <a:defRPr/>
            </a:pPr>
            <a:r>
              <a:rPr lang="en-US" sz="2400" dirty="0"/>
              <a:t>“Update_existing_Blip.exe” </a:t>
            </a:r>
            <a:r>
              <a:rPr lang="en-US" sz="2400" dirty="0" smtClean="0"/>
              <a:t>is </a:t>
            </a:r>
            <a:r>
              <a:rPr lang="en-US" sz="2400" dirty="0"/>
              <a:t>provided for the users who already have their Blip. </a:t>
            </a:r>
            <a:r>
              <a:rPr lang="en-US" sz="2400" dirty="0" smtClean="0"/>
              <a:t>In </a:t>
            </a:r>
            <a:r>
              <a:rPr lang="en-US" sz="2400" dirty="0"/>
              <a:t>this case, running “Update_existing_Blip.exe” should update only the necessary parts of Blip to update the user’s existing Blip. </a:t>
            </a:r>
          </a:p>
          <a:p>
            <a:pPr marL="457200" lvl="2" algn="l">
              <a:defRPr/>
            </a:pPr>
            <a:r>
              <a:rPr lang="en-US" sz="2400" dirty="0"/>
              <a:t>	Running this program should replace </a:t>
            </a:r>
          </a:p>
          <a:p>
            <a:pPr marL="1489075" lvl="2" indent="-574675" algn="l">
              <a:buAutoNum type="arabicParenBoth"/>
              <a:defRPr/>
            </a:pPr>
            <a:r>
              <a:rPr lang="en-US" sz="2400" dirty="0"/>
              <a:t>TAS\Update_Me_Doc.cpp, TAS\</a:t>
            </a:r>
            <a:r>
              <a:rPr lang="en-US" sz="2400" dirty="0" err="1"/>
              <a:t>Update_Me_Doc.h</a:t>
            </a:r>
            <a:r>
              <a:rPr lang="en-US" sz="2400" dirty="0"/>
              <a:t> and the whole TAS\</a:t>
            </a:r>
            <a:r>
              <a:rPr lang="en-US" sz="2400" dirty="0" err="1"/>
              <a:t>Update_Me</a:t>
            </a:r>
            <a:r>
              <a:rPr lang="en-US" sz="2400" dirty="0"/>
              <a:t> folder. </a:t>
            </a:r>
          </a:p>
          <a:p>
            <a:pPr marL="1489075" lvl="2" indent="-574675" algn="l">
              <a:buAutoNum type="arabicParenBoth"/>
              <a:defRPr/>
            </a:pPr>
            <a:r>
              <a:rPr lang="en-US" sz="2400" dirty="0"/>
              <a:t>ANTS, CLAS, </a:t>
            </a:r>
            <a:r>
              <a:rPr lang="en-US" sz="2400" dirty="0" err="1"/>
              <a:t>DAS_cl</a:t>
            </a:r>
            <a:r>
              <a:rPr lang="en-US" sz="2400" dirty="0"/>
              <a:t>, DAS_sv, MOXY, Oscilloscope, RAS, TAS, VIS, XCOR, _Include, _Utilities folders &amp; Blip_Guide.ppt. This will not touch other files and folders. This should not touch some of end user’s existing configuration files such as “</a:t>
            </a:r>
            <a:r>
              <a:rPr lang="en-US" sz="2400" dirty="0" err="1"/>
              <a:t>End_Users_Definitions.h</a:t>
            </a:r>
            <a:r>
              <a:rPr lang="en-US" sz="2400" dirty="0"/>
              <a:t>” in “_Include” folder.</a:t>
            </a:r>
          </a:p>
          <a:p>
            <a:pPr lvl="2" algn="l">
              <a:defRPr/>
            </a:pPr>
            <a:endParaRPr lang="en-US" sz="2400" dirty="0">
              <a:solidFill>
                <a:schemeClr val="accent2"/>
              </a:solidFill>
            </a:endParaRPr>
          </a:p>
          <a:p>
            <a:pPr lvl="2" algn="l">
              <a:defRPr/>
            </a:pPr>
            <a:endParaRPr lang="en-US" sz="2400" dirty="0">
              <a:solidFill>
                <a:schemeClr val="accent2"/>
              </a:solidFill>
            </a:endParaRPr>
          </a:p>
          <a:p>
            <a:pPr lvl="2" algn="l">
              <a:defRPr/>
            </a:pPr>
            <a:endParaRPr lang="en-US" sz="2400" dirty="0">
              <a:solidFill>
                <a:schemeClr val="accent2"/>
              </a:solidFill>
            </a:endParaRPr>
          </a:p>
          <a:p>
            <a:pPr lvl="2" algn="l">
              <a:defRPr/>
            </a:pPr>
            <a:endParaRPr lang="en-US" sz="2400" dirty="0">
              <a:solidFill>
                <a:schemeClr val="accent2"/>
              </a:solidFill>
            </a:endParaRPr>
          </a:p>
        </p:txBody>
      </p:sp>
    </p:spTree>
    <p:extLst>
      <p:ext uri="{BB962C8B-B14F-4D97-AF65-F5344CB8AC3E}">
        <p14:creationId xmlns:p14="http://schemas.microsoft.com/office/powerpoint/2010/main" val="51607720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18288000" cy="990600"/>
          </a:xfrm>
          <a:prstGeom prst="rect">
            <a:avLst/>
          </a:prstGeom>
          <a:solidFill>
            <a:schemeClr val="bg1">
              <a:lumMod val="95000"/>
            </a:schemeClr>
          </a:solidFill>
          <a:ln>
            <a:noFill/>
          </a:ln>
          <a:extLst/>
        </p:spPr>
        <p:txBody>
          <a:bodyPr lIns="182880" tIns="91440" rIns="182880" bIns="91440" anchor="ctr"/>
          <a:lstStyle/>
          <a:p>
            <a:pPr defTabSz="1828800"/>
            <a:r>
              <a:rPr lang="en-US" sz="6000" b="1">
                <a:solidFill>
                  <a:srgbClr val="FF0000"/>
                </a:solidFill>
                <a:effectLst>
                  <a:outerShdw blurRad="50800" dist="38100" dir="2700000" algn="tl" rotWithShape="0">
                    <a:prstClr val="black">
                      <a:alpha val="40000"/>
                    </a:prstClr>
                  </a:outerShdw>
                </a:effectLst>
              </a:rPr>
              <a:t>Preparation to Distribute</a:t>
            </a:r>
          </a:p>
        </p:txBody>
      </p:sp>
      <p:sp>
        <p:nvSpPr>
          <p:cNvPr id="2051" name="Rectangle 2"/>
          <p:cNvSpPr>
            <a:spLocks noChangeArrowheads="1"/>
          </p:cNvSpPr>
          <p:nvPr/>
        </p:nvSpPr>
        <p:spPr bwMode="auto">
          <a:xfrm>
            <a:off x="657808" y="9997857"/>
            <a:ext cx="170688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defRPr/>
            </a:pPr>
            <a:r>
              <a:rPr lang="en-US" sz="4000" b="1" dirty="0"/>
              <a:t>Compress &amp; Upload</a:t>
            </a:r>
          </a:p>
          <a:p>
            <a:pPr marL="514350" indent="-514350" algn="l">
              <a:buFontTx/>
              <a:buAutoNum type="arabicPeriod"/>
              <a:defRPr/>
            </a:pPr>
            <a:r>
              <a:rPr lang="en-US" sz="2800" dirty="0" smtClean="0">
                <a:solidFill>
                  <a:schemeClr val="accent2"/>
                </a:solidFill>
              </a:rPr>
              <a:t>Compress </a:t>
            </a:r>
            <a:r>
              <a:rPr lang="en-US" sz="2800" dirty="0">
                <a:solidFill>
                  <a:schemeClr val="accent2"/>
                </a:solidFill>
              </a:rPr>
              <a:t>the </a:t>
            </a:r>
            <a:r>
              <a:rPr lang="en-US" sz="2800" dirty="0" err="1">
                <a:solidFill>
                  <a:srgbClr val="C00000"/>
                </a:solidFill>
              </a:rPr>
              <a:t>New_Blip</a:t>
            </a:r>
            <a:r>
              <a:rPr lang="en-US" sz="2800" dirty="0">
                <a:solidFill>
                  <a:srgbClr val="C00000"/>
                </a:solidFill>
              </a:rPr>
              <a:t> </a:t>
            </a:r>
            <a:r>
              <a:rPr lang="en-US" sz="2800" dirty="0">
                <a:solidFill>
                  <a:schemeClr val="accent2"/>
                </a:solidFill>
              </a:rPr>
              <a:t>folder to make a “</a:t>
            </a:r>
            <a:r>
              <a:rPr lang="en-US" sz="2800" dirty="0">
                <a:solidFill>
                  <a:srgbClr val="C00000"/>
                </a:solidFill>
              </a:rPr>
              <a:t>New_Blip.zip</a:t>
            </a:r>
            <a:r>
              <a:rPr lang="en-US" sz="2800" dirty="0">
                <a:solidFill>
                  <a:schemeClr val="accent2"/>
                </a:solidFill>
              </a:rPr>
              <a:t>” file.</a:t>
            </a:r>
          </a:p>
          <a:p>
            <a:pPr marL="514350" indent="-514350" algn="l">
              <a:buFontTx/>
              <a:buAutoNum type="arabicPeriod"/>
              <a:defRPr/>
            </a:pPr>
            <a:r>
              <a:rPr lang="en-US" sz="2800" dirty="0">
                <a:solidFill>
                  <a:schemeClr val="accent2"/>
                </a:solidFill>
              </a:rPr>
              <a:t>Upload the </a:t>
            </a:r>
            <a:r>
              <a:rPr lang="en-US" sz="2800" dirty="0">
                <a:solidFill>
                  <a:srgbClr val="C00000"/>
                </a:solidFill>
              </a:rPr>
              <a:t>New_Blip.zip </a:t>
            </a:r>
            <a:r>
              <a:rPr lang="en-US" sz="2800" dirty="0">
                <a:solidFill>
                  <a:schemeClr val="accent2"/>
                </a:solidFill>
              </a:rPr>
              <a:t>on the internet.</a:t>
            </a:r>
          </a:p>
          <a:p>
            <a:pPr marL="514350" indent="-514350" algn="l">
              <a:buFontTx/>
              <a:buAutoNum type="arabicPeriod"/>
              <a:defRPr/>
            </a:pPr>
            <a:endParaRPr lang="en-US" sz="2800" dirty="0">
              <a:solidFill>
                <a:schemeClr val="accent2"/>
              </a:solidFill>
            </a:endParaRPr>
          </a:p>
          <a:p>
            <a:pPr marL="0" lvl="1" algn="l">
              <a:defRPr/>
            </a:pPr>
            <a:r>
              <a:rPr lang="en-US" sz="2000" dirty="0"/>
              <a:t>*For installation instructions, see the “</a:t>
            </a:r>
            <a:r>
              <a:rPr lang="en-US" sz="2000" b="1" dirty="0">
                <a:solidFill>
                  <a:srgbClr val="A50021"/>
                </a:solidFill>
              </a:rPr>
              <a:t>How to Install</a:t>
            </a:r>
            <a:r>
              <a:rPr lang="en-US" sz="2000" dirty="0"/>
              <a:t>” slide.</a:t>
            </a:r>
            <a:endParaRPr lang="en-US" sz="2800" dirty="0">
              <a:solidFill>
                <a:schemeClr val="accent2"/>
              </a:solidFill>
            </a:endParaRPr>
          </a:p>
        </p:txBody>
      </p:sp>
      <p:sp>
        <p:nvSpPr>
          <p:cNvPr id="4" name="Rectangle 2"/>
          <p:cNvSpPr>
            <a:spLocks noChangeArrowheads="1"/>
          </p:cNvSpPr>
          <p:nvPr/>
        </p:nvSpPr>
        <p:spPr bwMode="auto">
          <a:xfrm>
            <a:off x="685800" y="1208306"/>
            <a:ext cx="174498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defRPr/>
            </a:pPr>
            <a:r>
              <a:rPr lang="en-US" sz="4000" b="1" dirty="0"/>
              <a:t>Make it simple for the first users</a:t>
            </a:r>
          </a:p>
          <a:p>
            <a:pPr marL="514350" indent="-514350" algn="l">
              <a:buFontTx/>
              <a:buAutoNum type="arabicPeriod"/>
              <a:defRPr/>
            </a:pPr>
            <a:r>
              <a:rPr lang="en-US" sz="2800" dirty="0">
                <a:solidFill>
                  <a:schemeClr val="accent2"/>
                </a:solidFill>
              </a:rPr>
              <a:t>Remove any custom codes by enabling the following line in “</a:t>
            </a:r>
            <a:r>
              <a:rPr lang="en-US" sz="2800" dirty="0" err="1">
                <a:solidFill>
                  <a:schemeClr val="accent2"/>
                </a:solidFill>
              </a:rPr>
              <a:t>SharedConstans.h</a:t>
            </a:r>
            <a:r>
              <a:rPr lang="en-US" sz="2800" dirty="0">
                <a:solidFill>
                  <a:schemeClr val="accent2"/>
                </a:solidFill>
              </a:rPr>
              <a:t>”:</a:t>
            </a:r>
          </a:p>
          <a:p>
            <a:pPr marL="971550" lvl="1" indent="-514350" algn="l">
              <a:buFont typeface="Arial" panose="020B0604020202020204" pitchFamily="34" charset="0"/>
              <a:buChar char="•"/>
              <a:defRPr/>
            </a:pPr>
            <a:r>
              <a:rPr lang="en-US" sz="2800" dirty="0">
                <a:solidFill>
                  <a:schemeClr val="accent2"/>
                </a:solidFill>
              </a:rPr>
              <a:t> #define </a:t>
            </a:r>
            <a:r>
              <a:rPr lang="en-US" sz="2400" dirty="0">
                <a:solidFill>
                  <a:schemeClr val="accent2"/>
                </a:solidFill>
              </a:rPr>
              <a:t>ENABLE_THIS_FOR_DISTRIBUTION_TO_EXCLUDE_CUSTOM_CODE</a:t>
            </a:r>
          </a:p>
          <a:p>
            <a:pPr marL="514350" indent="-514350" algn="l">
              <a:buFontTx/>
              <a:buAutoNum type="arabicPeriod"/>
              <a:defRPr/>
            </a:pPr>
            <a:r>
              <a:rPr lang="en-US" sz="2800" dirty="0">
                <a:solidFill>
                  <a:srgbClr val="002060"/>
                </a:solidFill>
              </a:rPr>
              <a:t>Rename “</a:t>
            </a:r>
            <a:r>
              <a:rPr lang="en-US" sz="2800" dirty="0" err="1">
                <a:solidFill>
                  <a:srgbClr val="002060"/>
                </a:solidFill>
              </a:rPr>
              <a:t>End_Users_Definitions_ForDistribution.h</a:t>
            </a:r>
            <a:r>
              <a:rPr lang="en-US" sz="2800" dirty="0">
                <a:solidFill>
                  <a:srgbClr val="002060"/>
                </a:solidFill>
              </a:rPr>
              <a:t>” to “</a:t>
            </a:r>
            <a:r>
              <a:rPr lang="en-US" sz="2800" dirty="0" err="1">
                <a:solidFill>
                  <a:srgbClr val="002060"/>
                </a:solidFill>
              </a:rPr>
              <a:t>End_Users_Definitions.h</a:t>
            </a:r>
            <a:r>
              <a:rPr lang="en-US" sz="2800" dirty="0">
                <a:solidFill>
                  <a:srgbClr val="002060"/>
                </a:solidFill>
              </a:rPr>
              <a:t>” at “_Include” </a:t>
            </a:r>
            <a:r>
              <a:rPr lang="en-US" sz="2800" dirty="0" smtClean="0">
                <a:solidFill>
                  <a:srgbClr val="002060"/>
                </a:solidFill>
              </a:rPr>
              <a:t>folder </a:t>
            </a:r>
            <a:r>
              <a:rPr lang="en-US" sz="1000" dirty="0" smtClean="0">
                <a:solidFill>
                  <a:srgbClr val="002060"/>
                </a:solidFill>
              </a:rPr>
              <a:t>(of course you need to save your existing one somewhere else first to restore it later)</a:t>
            </a:r>
            <a:r>
              <a:rPr lang="en-US" sz="2800" dirty="0" smtClean="0">
                <a:solidFill>
                  <a:srgbClr val="002060"/>
                </a:solidFill>
              </a:rPr>
              <a:t>. </a:t>
            </a:r>
          </a:p>
          <a:p>
            <a:pPr marL="862013" indent="-457200" algn="l">
              <a:buFont typeface="Arial" panose="020B0604020202020204" pitchFamily="34" charset="0"/>
              <a:buChar char="•"/>
              <a:defRPr/>
            </a:pPr>
            <a:r>
              <a:rPr lang="en-US" sz="2800" dirty="0" smtClean="0">
                <a:solidFill>
                  <a:srgbClr val="002060"/>
                </a:solidFill>
              </a:rPr>
              <a:t>Leave </a:t>
            </a:r>
            <a:r>
              <a:rPr lang="en-US" sz="2800" dirty="0">
                <a:solidFill>
                  <a:srgbClr val="002060"/>
                </a:solidFill>
              </a:rPr>
              <a:t>“</a:t>
            </a:r>
            <a:r>
              <a:rPr lang="en-US" sz="2800" dirty="0" err="1">
                <a:solidFill>
                  <a:srgbClr val="002060"/>
                </a:solidFill>
              </a:rPr>
              <a:t>End_Users_Definitions.h</a:t>
            </a:r>
            <a:r>
              <a:rPr lang="en-US" sz="2800" dirty="0">
                <a:solidFill>
                  <a:srgbClr val="002060"/>
                </a:solidFill>
              </a:rPr>
              <a:t>” </a:t>
            </a:r>
            <a:r>
              <a:rPr lang="en-US" sz="2800" dirty="0" smtClean="0">
                <a:solidFill>
                  <a:srgbClr val="002060"/>
                </a:solidFill>
              </a:rPr>
              <a:t>there </a:t>
            </a:r>
            <a:r>
              <a:rPr lang="en-US" sz="2000" dirty="0" smtClean="0">
                <a:solidFill>
                  <a:srgbClr val="002060"/>
                </a:solidFill>
              </a:rPr>
              <a:t>(this will be the file provided for the first users)</a:t>
            </a:r>
            <a:r>
              <a:rPr lang="en-US" sz="2800" dirty="0" smtClean="0">
                <a:solidFill>
                  <a:srgbClr val="002060"/>
                </a:solidFill>
              </a:rPr>
              <a:t> </a:t>
            </a:r>
          </a:p>
          <a:p>
            <a:pPr marL="862013" indent="-457200" algn="l">
              <a:buFont typeface="Arial" panose="020B0604020202020204" pitchFamily="34" charset="0"/>
              <a:buChar char="•"/>
              <a:defRPr/>
            </a:pPr>
            <a:r>
              <a:rPr lang="en-US" sz="2800" dirty="0" smtClean="0">
                <a:solidFill>
                  <a:srgbClr val="002060"/>
                </a:solidFill>
              </a:rPr>
              <a:t>Re-compile </a:t>
            </a:r>
            <a:r>
              <a:rPr lang="en-US" sz="2800" dirty="0">
                <a:solidFill>
                  <a:srgbClr val="002060"/>
                </a:solidFill>
              </a:rPr>
              <a:t>Blip in x64 release </a:t>
            </a:r>
            <a:r>
              <a:rPr lang="en-US" sz="2800" dirty="0" smtClean="0">
                <a:solidFill>
                  <a:srgbClr val="002060"/>
                </a:solidFill>
              </a:rPr>
              <a:t>format </a:t>
            </a:r>
            <a:r>
              <a:rPr lang="en-US" sz="2000" dirty="0" smtClean="0">
                <a:solidFill>
                  <a:srgbClr val="002060"/>
                </a:solidFill>
              </a:rPr>
              <a:t>(you may not need this if you are not intending to supply the “.exe” files)</a:t>
            </a:r>
            <a:r>
              <a:rPr lang="en-US" sz="2800" dirty="0" smtClean="0">
                <a:solidFill>
                  <a:srgbClr val="002060"/>
                </a:solidFill>
              </a:rPr>
              <a:t>. </a:t>
            </a:r>
            <a:endParaRPr lang="en-US" sz="2800" dirty="0">
              <a:solidFill>
                <a:srgbClr val="002060"/>
              </a:solidFill>
            </a:endParaRPr>
          </a:p>
          <a:p>
            <a:pPr marL="862013" lvl="1" indent="-457200" algn="l">
              <a:buFont typeface="Arial" panose="020B0604020202020204" pitchFamily="34" charset="0"/>
              <a:buChar char="•"/>
              <a:defRPr/>
            </a:pPr>
            <a:r>
              <a:rPr lang="en-US" sz="2800" dirty="0">
                <a:solidFill>
                  <a:schemeClr val="accent2"/>
                </a:solidFill>
              </a:rPr>
              <a:t>For the Blip update, this file will be excluded from being copied to the user’s existing Blip.</a:t>
            </a:r>
          </a:p>
          <a:p>
            <a:pPr marL="862013" lvl="1" indent="-457200" algn="l">
              <a:buFont typeface="Arial" panose="020B0604020202020204" pitchFamily="34" charset="0"/>
              <a:buChar char="•"/>
              <a:defRPr/>
            </a:pPr>
            <a:r>
              <a:rPr lang="en-US" sz="2800" dirty="0">
                <a:solidFill>
                  <a:srgbClr val="00B0F0"/>
                </a:solidFill>
              </a:rPr>
              <a:t>Make sure that </a:t>
            </a:r>
            <a:r>
              <a:rPr lang="en-US" sz="2800" dirty="0" err="1">
                <a:solidFill>
                  <a:srgbClr val="00B0F0"/>
                </a:solidFill>
              </a:rPr>
              <a:t>End_Users_Definitions.h</a:t>
            </a:r>
            <a:r>
              <a:rPr lang="en-US" sz="2800" dirty="0">
                <a:solidFill>
                  <a:srgbClr val="00B0F0"/>
                </a:solidFill>
              </a:rPr>
              <a:t> has the default values: </a:t>
            </a:r>
          </a:p>
          <a:p>
            <a:pPr lvl="1" algn="l">
              <a:defRPr/>
            </a:pPr>
            <a:r>
              <a:rPr lang="en-US" sz="2800" dirty="0">
                <a:solidFill>
                  <a:srgbClr val="00B0F0"/>
                </a:solidFill>
              </a:rPr>
              <a:t>		2 </a:t>
            </a:r>
            <a:r>
              <a:rPr lang="en-US" sz="1600" dirty="0"/>
              <a:t>NUM_NN_AI_CHAN</a:t>
            </a:r>
            <a:r>
              <a:rPr lang="en-US" sz="2800" dirty="0"/>
              <a:t>,</a:t>
            </a:r>
            <a:r>
              <a:rPr lang="en-US" sz="2800" dirty="0">
                <a:solidFill>
                  <a:srgbClr val="00B0F0"/>
                </a:solidFill>
              </a:rPr>
              <a:t> 2 </a:t>
            </a:r>
            <a:r>
              <a:rPr lang="en-US" sz="1600" dirty="0" smtClean="0"/>
              <a:t>NUM_2D_BEHAVIOR_OBJS,    </a:t>
            </a:r>
            <a:r>
              <a:rPr lang="en-US" sz="2400" dirty="0" smtClean="0"/>
              <a:t>and</a:t>
            </a:r>
            <a:r>
              <a:rPr lang="en-US" sz="1600" dirty="0" smtClean="0"/>
              <a:t>    </a:t>
            </a:r>
            <a:r>
              <a:rPr lang="en-US" sz="2800" dirty="0" smtClean="0">
                <a:solidFill>
                  <a:srgbClr val="00B0F0"/>
                </a:solidFill>
              </a:rPr>
              <a:t>2 </a:t>
            </a:r>
            <a:r>
              <a:rPr lang="en-US" sz="1800" dirty="0"/>
              <a:t>NUM_OTHER_AI_CH</a:t>
            </a:r>
          </a:p>
          <a:p>
            <a:pPr marL="514350" indent="-514350" algn="l">
              <a:buFontTx/>
              <a:buAutoNum type="arabicPeriod"/>
              <a:defRPr/>
            </a:pPr>
            <a:endParaRPr lang="en-US" sz="2800" dirty="0">
              <a:solidFill>
                <a:schemeClr val="accent2"/>
              </a:solidFill>
            </a:endParaRPr>
          </a:p>
        </p:txBody>
      </p:sp>
      <p:sp>
        <p:nvSpPr>
          <p:cNvPr id="5" name="Rectangle 2"/>
          <p:cNvSpPr>
            <a:spLocks noChangeArrowheads="1"/>
          </p:cNvSpPr>
          <p:nvPr/>
        </p:nvSpPr>
        <p:spPr bwMode="auto">
          <a:xfrm>
            <a:off x="685800" y="6248400"/>
            <a:ext cx="1706880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defRPr/>
            </a:pPr>
            <a:r>
              <a:rPr lang="en-US" sz="4000" b="1" dirty="0"/>
              <a:t>Get needed files</a:t>
            </a:r>
          </a:p>
          <a:p>
            <a:pPr marL="514350" indent="-514350" algn="l">
              <a:buFontTx/>
              <a:buAutoNum type="arabicPeriod"/>
              <a:defRPr/>
            </a:pPr>
            <a:r>
              <a:rPr lang="en-US" sz="2800" dirty="0">
                <a:solidFill>
                  <a:schemeClr val="accent2"/>
                </a:solidFill>
              </a:rPr>
              <a:t>Copy Blip using the “Get_Program_Core.exe</a:t>
            </a:r>
            <a:r>
              <a:rPr lang="en-US" sz="2800" dirty="0" smtClean="0">
                <a:solidFill>
                  <a:schemeClr val="accent2"/>
                </a:solidFill>
              </a:rPr>
              <a:t>” </a:t>
            </a:r>
            <a:r>
              <a:rPr lang="en-US" sz="1050" dirty="0" smtClean="0">
                <a:solidFill>
                  <a:schemeClr val="accent2"/>
                </a:solidFill>
              </a:rPr>
              <a:t>(Visual Studio 2017 generates some folders </a:t>
            </a:r>
            <a:r>
              <a:rPr lang="en-US" sz="1050" dirty="0">
                <a:solidFill>
                  <a:schemeClr val="accent2"/>
                </a:solidFill>
              </a:rPr>
              <a:t>that </a:t>
            </a:r>
            <a:r>
              <a:rPr lang="en-US" sz="1050" dirty="0" smtClean="0">
                <a:solidFill>
                  <a:schemeClr val="accent2"/>
                </a:solidFill>
              </a:rPr>
              <a:t>Get_Program_Core.exe can’t copy. But that’s okay because those folders are not essential ones.)</a:t>
            </a:r>
            <a:endParaRPr lang="en-US" sz="2800" dirty="0">
              <a:solidFill>
                <a:schemeClr val="accent2"/>
              </a:solidFill>
            </a:endParaRPr>
          </a:p>
          <a:p>
            <a:pPr marL="514350" indent="-514350" algn="l">
              <a:buFontTx/>
              <a:buAutoNum type="arabicPeriod"/>
              <a:defRPr/>
            </a:pPr>
            <a:r>
              <a:rPr lang="en-US" sz="2800" dirty="0">
                <a:solidFill>
                  <a:srgbClr val="00B0F0"/>
                </a:solidFill>
              </a:rPr>
              <a:t>Clean the _</a:t>
            </a:r>
            <a:r>
              <a:rPr lang="en-US" sz="2800" dirty="0" err="1">
                <a:solidFill>
                  <a:srgbClr val="00B0F0"/>
                </a:solidFill>
              </a:rPr>
              <a:t>Config_files</a:t>
            </a:r>
            <a:r>
              <a:rPr lang="en-US" sz="2800" dirty="0">
                <a:solidFill>
                  <a:srgbClr val="00B0F0"/>
                </a:solidFill>
              </a:rPr>
              <a:t> &amp; _</a:t>
            </a:r>
            <a:r>
              <a:rPr lang="en-US" sz="2800" dirty="0" err="1">
                <a:solidFill>
                  <a:srgbClr val="00B0F0"/>
                </a:solidFill>
              </a:rPr>
              <a:t>VIS_Figures</a:t>
            </a:r>
            <a:r>
              <a:rPr lang="en-US" sz="2800" dirty="0">
                <a:solidFill>
                  <a:srgbClr val="00B0F0"/>
                </a:solidFill>
              </a:rPr>
              <a:t> folder to leave only the basic ones.</a:t>
            </a:r>
          </a:p>
          <a:p>
            <a:pPr marL="514350" indent="-514350" algn="l">
              <a:buFontTx/>
              <a:buAutoNum type="arabicPeriod"/>
              <a:defRPr/>
            </a:pPr>
            <a:r>
              <a:rPr lang="en-US" sz="2800" dirty="0">
                <a:solidFill>
                  <a:srgbClr val="00B0F0"/>
                </a:solidFill>
              </a:rPr>
              <a:t>Put the two pictures into </a:t>
            </a:r>
            <a:r>
              <a:rPr lang="en-US" sz="2800" dirty="0" err="1">
                <a:solidFill>
                  <a:srgbClr val="00B0F0"/>
                </a:solidFill>
              </a:rPr>
              <a:t>VIS_Figures</a:t>
            </a:r>
            <a:r>
              <a:rPr lang="en-US" sz="2800" dirty="0">
                <a:solidFill>
                  <a:srgbClr val="00B0F0"/>
                </a:solidFill>
              </a:rPr>
              <a:t> folder (babyMonkey.jpg, curious-george-eats-a-bunny.jpg)</a:t>
            </a:r>
          </a:p>
          <a:p>
            <a:pPr marL="514350" indent="-514350" algn="l">
              <a:buFontTx/>
              <a:buAutoNum type="arabicPeriod"/>
              <a:defRPr/>
            </a:pPr>
            <a:r>
              <a:rPr lang="en-US" sz="2800" dirty="0">
                <a:solidFill>
                  <a:schemeClr val="accent2"/>
                </a:solidFill>
              </a:rPr>
              <a:t>Make a “</a:t>
            </a:r>
            <a:r>
              <a:rPr lang="en-US" sz="2800" dirty="0" err="1">
                <a:solidFill>
                  <a:srgbClr val="C00000"/>
                </a:solidFill>
              </a:rPr>
              <a:t>New_Blip</a:t>
            </a:r>
            <a:r>
              <a:rPr lang="en-US" sz="2800" dirty="0">
                <a:solidFill>
                  <a:schemeClr val="accent2"/>
                </a:solidFill>
              </a:rPr>
              <a:t>” folder. And put </a:t>
            </a:r>
            <a:r>
              <a:rPr lang="en-US" sz="2800" dirty="0">
                <a:solidFill>
                  <a:srgbClr val="C00000"/>
                </a:solidFill>
              </a:rPr>
              <a:t>Blip</a:t>
            </a:r>
            <a:r>
              <a:rPr lang="en-US" sz="2800" dirty="0">
                <a:solidFill>
                  <a:srgbClr val="FF6600"/>
                </a:solidFill>
              </a:rPr>
              <a:t> </a:t>
            </a:r>
            <a:r>
              <a:rPr lang="en-US" sz="2800" dirty="0">
                <a:solidFill>
                  <a:schemeClr val="accent2"/>
                </a:solidFill>
              </a:rPr>
              <a:t>folder and </a:t>
            </a:r>
            <a:r>
              <a:rPr lang="en-US" sz="2800" dirty="0">
                <a:solidFill>
                  <a:srgbClr val="C00000"/>
                </a:solidFill>
              </a:rPr>
              <a:t>Update_existing_Blip.exe</a:t>
            </a:r>
            <a:r>
              <a:rPr lang="en-US" sz="2800" dirty="0">
                <a:solidFill>
                  <a:srgbClr val="FF6600"/>
                </a:solidFill>
              </a:rPr>
              <a:t> </a:t>
            </a:r>
            <a:r>
              <a:rPr lang="en-US" sz="2800" dirty="0">
                <a:solidFill>
                  <a:schemeClr val="accent2"/>
                </a:solidFill>
              </a:rPr>
              <a:t>file in it.</a:t>
            </a:r>
          </a:p>
          <a:p>
            <a:pPr marL="514350" indent="-514350" algn="l">
              <a:buFontTx/>
              <a:buAutoNum type="arabicPeriod"/>
              <a:defRPr/>
            </a:pPr>
            <a:r>
              <a:rPr lang="en-US" sz="2800" dirty="0">
                <a:solidFill>
                  <a:schemeClr val="accent2"/>
                </a:solidFill>
              </a:rPr>
              <a:t>As a test, run the Blip in the </a:t>
            </a:r>
            <a:r>
              <a:rPr lang="en-US" sz="2800" dirty="0" err="1">
                <a:solidFill>
                  <a:schemeClr val="accent2"/>
                </a:solidFill>
              </a:rPr>
              <a:t>New_Blip</a:t>
            </a:r>
            <a:r>
              <a:rPr lang="en-US" sz="2800" dirty="0">
                <a:solidFill>
                  <a:schemeClr val="accent2"/>
                </a:solidFill>
              </a:rPr>
              <a:t> folder to make sure that it is bug free in its own form.</a:t>
            </a:r>
          </a:p>
        </p:txBody>
      </p:sp>
    </p:spTree>
    <p:extLst>
      <p:ext uri="{BB962C8B-B14F-4D97-AF65-F5344CB8AC3E}">
        <p14:creationId xmlns:p14="http://schemas.microsoft.com/office/powerpoint/2010/main" val="31630185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2" name="Group 722"/>
          <p:cNvGrpSpPr>
            <a:grpSpLocks/>
          </p:cNvGrpSpPr>
          <p:nvPr/>
        </p:nvGrpSpPr>
        <p:grpSpPr bwMode="auto">
          <a:xfrm>
            <a:off x="1981200" y="1752600"/>
            <a:ext cx="10668000" cy="11563350"/>
            <a:chOff x="144" y="1104"/>
            <a:chExt cx="6720" cy="7283"/>
          </a:xfrm>
        </p:grpSpPr>
        <p:sp>
          <p:nvSpPr>
            <p:cNvPr id="10246" name="AutoShape 594"/>
            <p:cNvSpPr>
              <a:spLocks noChangeArrowheads="1"/>
            </p:cNvSpPr>
            <p:nvPr/>
          </p:nvSpPr>
          <p:spPr bwMode="auto">
            <a:xfrm rot="10800000">
              <a:off x="2008" y="1104"/>
              <a:ext cx="4856" cy="2094"/>
            </a:xfrm>
            <a:prstGeom prst="bevel">
              <a:avLst>
                <a:gd name="adj" fmla="val 4722"/>
              </a:avLst>
            </a:prstGeom>
            <a:solidFill>
              <a:srgbClr val="EAEAEA"/>
            </a:solidFill>
            <a:ln w="9525">
              <a:solidFill>
                <a:schemeClr val="tx1"/>
              </a:solidFill>
              <a:miter lim="800000"/>
              <a:headEnd/>
              <a:tailEnd/>
            </a:ln>
          </p:spPr>
          <p:txBody>
            <a:bodyPr rot="10800000" wrap="none" anchor="ctr"/>
            <a:lstStyle/>
            <a:p>
              <a:endParaRPr lang="en-US"/>
            </a:p>
          </p:txBody>
        </p:sp>
        <p:sp>
          <p:nvSpPr>
            <p:cNvPr id="10247" name="Freeform 595"/>
            <p:cNvSpPr>
              <a:spLocks/>
            </p:cNvSpPr>
            <p:nvPr/>
          </p:nvSpPr>
          <p:spPr bwMode="auto">
            <a:xfrm>
              <a:off x="4015" y="2288"/>
              <a:ext cx="1104" cy="784"/>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gradFill rotWithShape="1">
              <a:gsLst>
                <a:gs pos="0">
                  <a:srgbClr val="B1C5D8"/>
                </a:gs>
                <a:gs pos="100000">
                  <a:srgbClr val="D1E8FF"/>
                </a:gs>
              </a:gsLst>
              <a:lin ang="5400000" scaled="1"/>
            </a:gradFill>
            <a:ln w="28575" cap="flat" cmpd="sng">
              <a:solidFill>
                <a:schemeClr val="tx1"/>
              </a:solidFill>
              <a:prstDash val="solid"/>
              <a:round/>
              <a:headEnd type="none" w="med" len="med"/>
              <a:tailEnd type="none" w="sm" len="med"/>
            </a:ln>
          </p:spPr>
          <p:txBody>
            <a:bodyPr wrap="none" anchor="ctr"/>
            <a:lstStyle/>
            <a:p>
              <a:endParaRPr lang="en-US"/>
            </a:p>
          </p:txBody>
        </p:sp>
        <p:sp>
          <p:nvSpPr>
            <p:cNvPr id="10248" name="Freeform 596"/>
            <p:cNvSpPr>
              <a:spLocks/>
            </p:cNvSpPr>
            <p:nvPr/>
          </p:nvSpPr>
          <p:spPr bwMode="auto">
            <a:xfrm>
              <a:off x="2440" y="4320"/>
              <a:ext cx="4320" cy="960"/>
            </a:xfrm>
            <a:custGeom>
              <a:avLst/>
              <a:gdLst>
                <a:gd name="T0" fmla="*/ 2147483647 w 2307"/>
                <a:gd name="T1" fmla="*/ 0 h 2305"/>
                <a:gd name="T2" fmla="*/ 2147483647 w 2307"/>
                <a:gd name="T3" fmla="*/ 0 h 2305"/>
                <a:gd name="T4" fmla="*/ 2147483647 w 2307"/>
                <a:gd name="T5" fmla="*/ 0 h 2305"/>
                <a:gd name="T6" fmla="*/ 2147483647 w 2307"/>
                <a:gd name="T7" fmla="*/ 0 h 2305"/>
                <a:gd name="T8" fmla="*/ 2147483647 w 2307"/>
                <a:gd name="T9" fmla="*/ 0 h 2305"/>
                <a:gd name="T10" fmla="*/ 2147483647 w 2307"/>
                <a:gd name="T11" fmla="*/ 0 h 2305"/>
                <a:gd name="T12" fmla="*/ 2147483647 w 2307"/>
                <a:gd name="T13" fmla="*/ 0 h 2305"/>
                <a:gd name="T14" fmla="*/ 2147483647 w 2307"/>
                <a:gd name="T15" fmla="*/ 0 h 2305"/>
                <a:gd name="T16" fmla="*/ 2147483647 w 2307"/>
                <a:gd name="T17" fmla="*/ 0 h 2305"/>
                <a:gd name="T18" fmla="*/ 2147483647 w 2307"/>
                <a:gd name="T19" fmla="*/ 0 h 2305"/>
                <a:gd name="T20" fmla="*/ 2147483647 w 2307"/>
                <a:gd name="T21" fmla="*/ 0 h 2305"/>
                <a:gd name="T22" fmla="*/ 2147483647 w 2307"/>
                <a:gd name="T23" fmla="*/ 0 h 2305"/>
                <a:gd name="T24" fmla="*/ 2147483647 w 2307"/>
                <a:gd name="T25" fmla="*/ 0 h 2305"/>
                <a:gd name="T26" fmla="*/ 2147483647 w 2307"/>
                <a:gd name="T27" fmla="*/ 0 h 2305"/>
                <a:gd name="T28" fmla="*/ 2147483647 w 2307"/>
                <a:gd name="T29" fmla="*/ 0 h 2305"/>
                <a:gd name="T30" fmla="*/ 2147483647 w 2307"/>
                <a:gd name="T31" fmla="*/ 0 h 2305"/>
                <a:gd name="T32" fmla="*/ 2147483647 w 2307"/>
                <a:gd name="T33" fmla="*/ 0 h 2305"/>
                <a:gd name="T34" fmla="*/ 2147483647 w 2307"/>
                <a:gd name="T35" fmla="*/ 0 h 2305"/>
                <a:gd name="T36" fmla="*/ 2147483647 w 2307"/>
                <a:gd name="T37" fmla="*/ 0 h 2305"/>
                <a:gd name="T38" fmla="*/ 2147483647 w 2307"/>
                <a:gd name="T39" fmla="*/ 0 h 2305"/>
                <a:gd name="T40" fmla="*/ 2147483647 w 2307"/>
                <a:gd name="T41" fmla="*/ 0 h 2305"/>
                <a:gd name="T42" fmla="*/ 2147483647 w 2307"/>
                <a:gd name="T43" fmla="*/ 0 h 2305"/>
                <a:gd name="T44" fmla="*/ 2147483647 w 2307"/>
                <a:gd name="T45" fmla="*/ 0 h 2305"/>
                <a:gd name="T46" fmla="*/ 2147483647 w 2307"/>
                <a:gd name="T47" fmla="*/ 0 h 2305"/>
                <a:gd name="T48" fmla="*/ 2147483647 w 2307"/>
                <a:gd name="T49" fmla="*/ 0 h 2305"/>
                <a:gd name="T50" fmla="*/ 2147483647 w 2307"/>
                <a:gd name="T51" fmla="*/ 0 h 2305"/>
                <a:gd name="T52" fmla="*/ 2147483647 w 2307"/>
                <a:gd name="T53" fmla="*/ 0 h 2305"/>
                <a:gd name="T54" fmla="*/ 2147483647 w 2307"/>
                <a:gd name="T55" fmla="*/ 0 h 2305"/>
                <a:gd name="T56" fmla="*/ 2147483647 w 2307"/>
                <a:gd name="T57" fmla="*/ 0 h 2305"/>
                <a:gd name="T58" fmla="*/ 2147483647 w 2307"/>
                <a:gd name="T59" fmla="*/ 0 h 2305"/>
                <a:gd name="T60" fmla="*/ 2147483647 w 2307"/>
                <a:gd name="T61" fmla="*/ 0 h 2305"/>
                <a:gd name="T62" fmla="*/ 2147483647 w 2307"/>
                <a:gd name="T63" fmla="*/ 0 h 2305"/>
                <a:gd name="T64" fmla="*/ 2147483647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D1E8FF"/>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0249" name="Text Box 597"/>
            <p:cNvSpPr txBox="1">
              <a:spLocks noChangeArrowheads="1"/>
            </p:cNvSpPr>
            <p:nvPr/>
          </p:nvSpPr>
          <p:spPr bwMode="auto">
            <a:xfrm>
              <a:off x="5464" y="4752"/>
              <a:ext cx="434" cy="2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 Digital Output</a:t>
              </a:r>
            </a:p>
          </p:txBody>
        </p:sp>
        <p:grpSp>
          <p:nvGrpSpPr>
            <p:cNvPr id="10250" name="Group 598"/>
            <p:cNvGrpSpPr>
              <a:grpSpLocks/>
            </p:cNvGrpSpPr>
            <p:nvPr/>
          </p:nvGrpSpPr>
          <p:grpSpPr bwMode="auto">
            <a:xfrm>
              <a:off x="2392" y="7148"/>
              <a:ext cx="2448" cy="1146"/>
              <a:chOff x="1920" y="3598"/>
              <a:chExt cx="1404" cy="573"/>
            </a:xfrm>
          </p:grpSpPr>
          <p:sp>
            <p:nvSpPr>
              <p:cNvPr id="10314" name="Freeform 599"/>
              <p:cNvSpPr>
                <a:spLocks/>
              </p:cNvSpPr>
              <p:nvPr/>
            </p:nvSpPr>
            <p:spPr bwMode="auto">
              <a:xfrm>
                <a:off x="1924" y="3657"/>
                <a:ext cx="202" cy="514"/>
              </a:xfrm>
              <a:custGeom>
                <a:avLst/>
                <a:gdLst>
                  <a:gd name="T0" fmla="*/ 0 w 768"/>
                  <a:gd name="T1" fmla="*/ 0 h 2064"/>
                  <a:gd name="T2" fmla="*/ 0 w 768"/>
                  <a:gd name="T3" fmla="*/ 0 h 2064"/>
                  <a:gd name="T4" fmla="*/ 0 w 768"/>
                  <a:gd name="T5" fmla="*/ 0 h 2064"/>
                  <a:gd name="T6" fmla="*/ 0 w 768"/>
                  <a:gd name="T7" fmla="*/ 0 h 2064"/>
                  <a:gd name="T8" fmla="*/ 0 w 768"/>
                  <a:gd name="T9" fmla="*/ 0 h 2064"/>
                  <a:gd name="T10" fmla="*/ 0 60000 65536"/>
                  <a:gd name="T11" fmla="*/ 0 60000 65536"/>
                  <a:gd name="T12" fmla="*/ 0 60000 65536"/>
                  <a:gd name="T13" fmla="*/ 0 60000 65536"/>
                  <a:gd name="T14" fmla="*/ 0 60000 65536"/>
                  <a:gd name="T15" fmla="*/ 0 w 768"/>
                  <a:gd name="T16" fmla="*/ 0 h 2064"/>
                  <a:gd name="T17" fmla="*/ 768 w 768"/>
                  <a:gd name="T18" fmla="*/ 2064 h 2064"/>
                </a:gdLst>
                <a:ahLst/>
                <a:cxnLst>
                  <a:cxn ang="T10">
                    <a:pos x="T0" y="T1"/>
                  </a:cxn>
                  <a:cxn ang="T11">
                    <a:pos x="T2" y="T3"/>
                  </a:cxn>
                  <a:cxn ang="T12">
                    <a:pos x="T4" y="T5"/>
                  </a:cxn>
                  <a:cxn ang="T13">
                    <a:pos x="T6" y="T7"/>
                  </a:cxn>
                  <a:cxn ang="T14">
                    <a:pos x="T8" y="T9"/>
                  </a:cxn>
                </a:cxnLst>
                <a:rect l="T15" t="T16" r="T17" b="T18"/>
                <a:pathLst>
                  <a:path w="768" h="2064">
                    <a:moveTo>
                      <a:pt x="0" y="0"/>
                    </a:moveTo>
                    <a:lnTo>
                      <a:pt x="0" y="2064"/>
                    </a:lnTo>
                    <a:lnTo>
                      <a:pt x="768" y="1632"/>
                    </a:lnTo>
                    <a:lnTo>
                      <a:pt x="768" y="384"/>
                    </a:lnTo>
                    <a:lnTo>
                      <a:pt x="0" y="0"/>
                    </a:lnTo>
                    <a:close/>
                  </a:path>
                </a:pathLst>
              </a:custGeom>
              <a:gradFill rotWithShape="1">
                <a:gsLst>
                  <a:gs pos="0">
                    <a:srgbClr val="737373"/>
                  </a:gs>
                  <a:gs pos="100000">
                    <a:srgbClr val="F8F8F8"/>
                  </a:gs>
                </a:gsLst>
                <a:lin ang="5400000" scaled="1"/>
              </a:gradFill>
              <a:ln w="9525">
                <a:solidFill>
                  <a:schemeClr val="tx1"/>
                </a:solidFill>
                <a:round/>
                <a:headEnd/>
                <a:tailEnd/>
              </a:ln>
            </p:spPr>
            <p:txBody>
              <a:bodyPr/>
              <a:lstStyle/>
              <a:p>
                <a:endParaRPr lang="en-US"/>
              </a:p>
            </p:txBody>
          </p:sp>
          <p:sp>
            <p:nvSpPr>
              <p:cNvPr id="10315" name="Oval 600"/>
              <p:cNvSpPr>
                <a:spLocks noChangeArrowheads="1"/>
              </p:cNvSpPr>
              <p:nvPr/>
            </p:nvSpPr>
            <p:spPr bwMode="auto">
              <a:xfrm rot="10800000">
                <a:off x="2046" y="3902"/>
                <a:ext cx="6" cy="12"/>
              </a:xfrm>
              <a:prstGeom prst="ellipse">
                <a:avLst/>
              </a:prstGeom>
              <a:solidFill>
                <a:srgbClr val="A50021"/>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nvGrpSpPr>
              <p:cNvPr id="10316" name="Group 601"/>
              <p:cNvGrpSpPr>
                <a:grpSpLocks noChangeAspect="1"/>
              </p:cNvGrpSpPr>
              <p:nvPr/>
            </p:nvGrpSpPr>
            <p:grpSpPr bwMode="auto">
              <a:xfrm rot="16200000" flipH="1">
                <a:off x="2551" y="3844"/>
                <a:ext cx="112" cy="128"/>
                <a:chOff x="9264" y="4848"/>
                <a:chExt cx="575" cy="601"/>
              </a:xfrm>
            </p:grpSpPr>
            <p:sp>
              <p:nvSpPr>
                <p:cNvPr id="10363" name="Oval 602"/>
                <p:cNvSpPr>
                  <a:spLocks noChangeAspect="1" noChangeArrowheads="1"/>
                </p:cNvSpPr>
                <p:nvPr/>
              </p:nvSpPr>
              <p:spPr bwMode="auto">
                <a:xfrm rot="5400000">
                  <a:off x="9264" y="4874"/>
                  <a:ext cx="575" cy="575"/>
                </a:xfrm>
                <a:prstGeom prst="ellipse">
                  <a:avLst/>
                </a:prstGeom>
                <a:gradFill rotWithShape="1">
                  <a:gsLst>
                    <a:gs pos="0">
                      <a:srgbClr val="FFFFFF">
                        <a:alpha val="39998"/>
                      </a:srgbClr>
                    </a:gs>
                    <a:gs pos="100000">
                      <a:srgbClr val="C2C2C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anchor="ctr"/>
                <a:lstStyle/>
                <a:p>
                  <a:endParaRPr lang="en-US"/>
                </a:p>
              </p:txBody>
            </p:sp>
            <p:sp>
              <p:nvSpPr>
                <p:cNvPr id="10364" name="Freeform 603"/>
                <p:cNvSpPr>
                  <a:spLocks noChangeAspect="1"/>
                </p:cNvSpPr>
                <p:nvPr/>
              </p:nvSpPr>
              <p:spPr bwMode="auto">
                <a:xfrm>
                  <a:off x="9365" y="4848"/>
                  <a:ext cx="372" cy="123"/>
                </a:xfrm>
                <a:custGeom>
                  <a:avLst/>
                  <a:gdLst>
                    <a:gd name="T0" fmla="*/ 0 w 372"/>
                    <a:gd name="T1" fmla="*/ 97 h 123"/>
                    <a:gd name="T2" fmla="*/ 186 w 372"/>
                    <a:gd name="T3" fmla="*/ 0 h 123"/>
                    <a:gd name="T4" fmla="*/ 372 w 372"/>
                    <a:gd name="T5" fmla="*/ 97 h 123"/>
                    <a:gd name="T6" fmla="*/ 186 w 372"/>
                    <a:gd name="T7" fmla="*/ 123 h 123"/>
                    <a:gd name="T8" fmla="*/ 0 w 372"/>
                    <a:gd name="T9" fmla="*/ 97 h 123"/>
                    <a:gd name="T10" fmla="*/ 0 60000 65536"/>
                    <a:gd name="T11" fmla="*/ 0 60000 65536"/>
                    <a:gd name="T12" fmla="*/ 0 60000 65536"/>
                    <a:gd name="T13" fmla="*/ 0 60000 65536"/>
                    <a:gd name="T14" fmla="*/ 0 60000 65536"/>
                    <a:gd name="T15" fmla="*/ 0 w 372"/>
                    <a:gd name="T16" fmla="*/ 0 h 123"/>
                    <a:gd name="T17" fmla="*/ 372 w 372"/>
                    <a:gd name="T18" fmla="*/ 123 h 123"/>
                  </a:gdLst>
                  <a:ahLst/>
                  <a:cxnLst>
                    <a:cxn ang="T10">
                      <a:pos x="T0" y="T1"/>
                    </a:cxn>
                    <a:cxn ang="T11">
                      <a:pos x="T2" y="T3"/>
                    </a:cxn>
                    <a:cxn ang="T12">
                      <a:pos x="T4" y="T5"/>
                    </a:cxn>
                    <a:cxn ang="T13">
                      <a:pos x="T6" y="T7"/>
                    </a:cxn>
                    <a:cxn ang="T14">
                      <a:pos x="T8" y="T9"/>
                    </a:cxn>
                  </a:cxnLst>
                  <a:rect l="T15" t="T16" r="T17" b="T18"/>
                  <a:pathLst>
                    <a:path w="372" h="123">
                      <a:moveTo>
                        <a:pt x="0" y="97"/>
                      </a:moveTo>
                      <a:cubicBezTo>
                        <a:pt x="20" y="74"/>
                        <a:pt x="79" y="0"/>
                        <a:pt x="186" y="0"/>
                      </a:cubicBezTo>
                      <a:cubicBezTo>
                        <a:pt x="293" y="0"/>
                        <a:pt x="355" y="76"/>
                        <a:pt x="372" y="97"/>
                      </a:cubicBezTo>
                      <a:cubicBezTo>
                        <a:pt x="352" y="110"/>
                        <a:pt x="248" y="123"/>
                        <a:pt x="186" y="123"/>
                      </a:cubicBezTo>
                      <a:cubicBezTo>
                        <a:pt x="124" y="123"/>
                        <a:pt x="20" y="110"/>
                        <a:pt x="0" y="97"/>
                      </a:cubicBezTo>
                      <a:close/>
                    </a:path>
                  </a:pathLst>
                </a:custGeom>
                <a:gradFill rotWithShape="1">
                  <a:gsLst>
                    <a:gs pos="0">
                      <a:srgbClr val="472F18"/>
                    </a:gs>
                    <a:gs pos="100000">
                      <a:srgbClr val="9966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0365" name="Group 604"/>
                <p:cNvGrpSpPr>
                  <a:grpSpLocks noChangeAspect="1"/>
                </p:cNvGrpSpPr>
                <p:nvPr/>
              </p:nvGrpSpPr>
              <p:grpSpPr bwMode="auto">
                <a:xfrm rot="5400000">
                  <a:off x="9522" y="4761"/>
                  <a:ext cx="59" cy="367"/>
                  <a:chOff x="1677" y="18458"/>
                  <a:chExt cx="144" cy="384"/>
                </a:xfrm>
              </p:grpSpPr>
              <p:sp>
                <p:nvSpPr>
                  <p:cNvPr id="10366" name="Oval 605"/>
                  <p:cNvSpPr>
                    <a:spLocks noChangeAspect="1" noChangeArrowheads="1"/>
                  </p:cNvSpPr>
                  <p:nvPr/>
                </p:nvSpPr>
                <p:spPr bwMode="auto">
                  <a:xfrm>
                    <a:off x="1677" y="18458"/>
                    <a:ext cx="144" cy="384"/>
                  </a:xfrm>
                  <a:prstGeom prst="ellipse">
                    <a:avLst/>
                  </a:prstGeom>
                  <a:solidFill>
                    <a:srgbClr val="573A1D"/>
                  </a:solidFill>
                  <a:ln>
                    <a:noFill/>
                  </a:ln>
                  <a:extLst>
                    <a:ext uri="{91240B29-F687-4F45-9708-019B960494DF}">
                      <a14:hiddenLine xmlns:a14="http://schemas.microsoft.com/office/drawing/2010/main" w="9525">
                        <a:solidFill>
                          <a:srgbClr val="000000"/>
                        </a:solidFill>
                        <a:round/>
                        <a:headEnd/>
                        <a:tailEnd/>
                      </a14:hiddenLine>
                    </a:ext>
                  </a:extLst>
                </p:spPr>
                <p:txBody>
                  <a:bodyPr rot="10800000" anchor="ctr"/>
                  <a:lstStyle/>
                  <a:p>
                    <a:endParaRPr lang="en-US"/>
                  </a:p>
                </p:txBody>
              </p:sp>
              <p:sp>
                <p:nvSpPr>
                  <p:cNvPr id="10367" name="Oval 606"/>
                  <p:cNvSpPr>
                    <a:spLocks noChangeAspect="1" noChangeArrowheads="1"/>
                  </p:cNvSpPr>
                  <p:nvPr/>
                </p:nvSpPr>
                <p:spPr bwMode="auto">
                  <a:xfrm>
                    <a:off x="1683" y="18584"/>
                    <a:ext cx="48" cy="144"/>
                  </a:xfrm>
                  <a:prstGeom prst="ellipse">
                    <a:avLst/>
                  </a:prstGeom>
                  <a:solidFill>
                    <a:srgbClr val="000000"/>
                  </a:solidFill>
                  <a:ln w="9525">
                    <a:solidFill>
                      <a:srgbClr val="000000"/>
                    </a:solidFill>
                    <a:round/>
                    <a:headEnd/>
                    <a:tailEnd/>
                  </a:ln>
                </p:spPr>
                <p:txBody>
                  <a:bodyPr rot="10800000" anchor="ctr"/>
                  <a:lstStyle/>
                  <a:p>
                    <a:endParaRPr lang="en-US"/>
                  </a:p>
                </p:txBody>
              </p:sp>
            </p:grpSp>
          </p:grpSp>
          <p:sp>
            <p:nvSpPr>
              <p:cNvPr id="10317" name="Freeform 607"/>
              <p:cNvSpPr>
                <a:spLocks/>
              </p:cNvSpPr>
              <p:nvPr/>
            </p:nvSpPr>
            <p:spPr bwMode="auto">
              <a:xfrm>
                <a:off x="2663" y="3881"/>
                <a:ext cx="79" cy="34"/>
              </a:xfrm>
              <a:custGeom>
                <a:avLst/>
                <a:gdLst>
                  <a:gd name="T0" fmla="*/ 0 w 480"/>
                  <a:gd name="T1" fmla="*/ 0 h 240"/>
                  <a:gd name="T2" fmla="*/ 0 w 480"/>
                  <a:gd name="T3" fmla="*/ 0 h 240"/>
                  <a:gd name="T4" fmla="*/ 0 w 480"/>
                  <a:gd name="T5" fmla="*/ 0 h 240"/>
                  <a:gd name="T6" fmla="*/ 0 w 480"/>
                  <a:gd name="T7" fmla="*/ 0 h 240"/>
                  <a:gd name="T8" fmla="*/ 0 w 480"/>
                  <a:gd name="T9" fmla="*/ 0 h 240"/>
                  <a:gd name="T10" fmla="*/ 0 w 480"/>
                  <a:gd name="T11" fmla="*/ 0 h 240"/>
                  <a:gd name="T12" fmla="*/ 0 w 480"/>
                  <a:gd name="T13" fmla="*/ 0 h 240"/>
                  <a:gd name="T14" fmla="*/ 0 w 480"/>
                  <a:gd name="T15" fmla="*/ 0 h 240"/>
                  <a:gd name="T16" fmla="*/ 0 w 480"/>
                  <a:gd name="T17" fmla="*/ 0 h 240"/>
                  <a:gd name="T18" fmla="*/ 0 w 480"/>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240"/>
                  <a:gd name="T32" fmla="*/ 480 w 480"/>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240">
                    <a:moveTo>
                      <a:pt x="0" y="0"/>
                    </a:moveTo>
                    <a:cubicBezTo>
                      <a:pt x="42" y="12"/>
                      <a:pt x="67" y="25"/>
                      <a:pt x="109" y="30"/>
                    </a:cubicBezTo>
                    <a:cubicBezTo>
                      <a:pt x="151" y="35"/>
                      <a:pt x="192" y="33"/>
                      <a:pt x="253" y="30"/>
                    </a:cubicBezTo>
                    <a:cubicBezTo>
                      <a:pt x="314" y="27"/>
                      <a:pt x="439" y="17"/>
                      <a:pt x="474" y="12"/>
                    </a:cubicBezTo>
                    <a:cubicBezTo>
                      <a:pt x="477" y="46"/>
                      <a:pt x="473" y="83"/>
                      <a:pt x="474" y="114"/>
                    </a:cubicBezTo>
                    <a:cubicBezTo>
                      <a:pt x="475" y="145"/>
                      <a:pt x="480" y="159"/>
                      <a:pt x="478" y="198"/>
                    </a:cubicBezTo>
                    <a:cubicBezTo>
                      <a:pt x="408" y="194"/>
                      <a:pt x="254" y="187"/>
                      <a:pt x="180" y="194"/>
                    </a:cubicBezTo>
                    <a:cubicBezTo>
                      <a:pt x="106" y="201"/>
                      <a:pt x="61" y="228"/>
                      <a:pt x="31" y="240"/>
                    </a:cubicBezTo>
                    <a:cubicBezTo>
                      <a:pt x="42" y="212"/>
                      <a:pt x="48" y="162"/>
                      <a:pt x="43" y="122"/>
                    </a:cubicBezTo>
                    <a:cubicBezTo>
                      <a:pt x="38" y="82"/>
                      <a:pt x="9" y="25"/>
                      <a:pt x="0" y="0"/>
                    </a:cubicBezTo>
                    <a:close/>
                  </a:path>
                </a:pathLst>
              </a:custGeom>
              <a:gradFill rotWithShape="1">
                <a:gsLst>
                  <a:gs pos="0">
                    <a:srgbClr val="595959"/>
                  </a:gs>
                  <a:gs pos="100000">
                    <a:srgbClr val="C0C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18" name="Freeform 608"/>
              <p:cNvSpPr>
                <a:spLocks/>
              </p:cNvSpPr>
              <p:nvPr/>
            </p:nvSpPr>
            <p:spPr bwMode="auto">
              <a:xfrm>
                <a:off x="2545" y="3598"/>
                <a:ext cx="779" cy="445"/>
              </a:xfrm>
              <a:custGeom>
                <a:avLst/>
                <a:gdLst>
                  <a:gd name="T0" fmla="*/ 0 w 4711"/>
                  <a:gd name="T1" fmla="*/ 0 h 3109"/>
                  <a:gd name="T2" fmla="*/ 0 w 4711"/>
                  <a:gd name="T3" fmla="*/ 0 h 3109"/>
                  <a:gd name="T4" fmla="*/ 0 w 4711"/>
                  <a:gd name="T5" fmla="*/ 0 h 3109"/>
                  <a:gd name="T6" fmla="*/ 0 w 4711"/>
                  <a:gd name="T7" fmla="*/ 0 h 3109"/>
                  <a:gd name="T8" fmla="*/ 0 w 4711"/>
                  <a:gd name="T9" fmla="*/ 0 h 3109"/>
                  <a:gd name="T10" fmla="*/ 0 w 4711"/>
                  <a:gd name="T11" fmla="*/ 0 h 3109"/>
                  <a:gd name="T12" fmla="*/ 0 w 4711"/>
                  <a:gd name="T13" fmla="*/ 0 h 3109"/>
                  <a:gd name="T14" fmla="*/ 0 w 4711"/>
                  <a:gd name="T15" fmla="*/ 0 h 3109"/>
                  <a:gd name="T16" fmla="*/ 0 w 4711"/>
                  <a:gd name="T17" fmla="*/ 0 h 3109"/>
                  <a:gd name="T18" fmla="*/ 0 w 4711"/>
                  <a:gd name="T19" fmla="*/ 0 h 3109"/>
                  <a:gd name="T20" fmla="*/ 0 w 4711"/>
                  <a:gd name="T21" fmla="*/ 0 h 3109"/>
                  <a:gd name="T22" fmla="*/ 0 w 4711"/>
                  <a:gd name="T23" fmla="*/ 0 h 3109"/>
                  <a:gd name="T24" fmla="*/ 0 w 4711"/>
                  <a:gd name="T25" fmla="*/ 0 h 3109"/>
                  <a:gd name="T26" fmla="*/ 0 w 4711"/>
                  <a:gd name="T27" fmla="*/ 0 h 3109"/>
                  <a:gd name="T28" fmla="*/ 0 w 4711"/>
                  <a:gd name="T29" fmla="*/ 0 h 3109"/>
                  <a:gd name="T30" fmla="*/ 0 w 4711"/>
                  <a:gd name="T31" fmla="*/ 0 h 3109"/>
                  <a:gd name="T32" fmla="*/ 0 w 4711"/>
                  <a:gd name="T33" fmla="*/ 0 h 3109"/>
                  <a:gd name="T34" fmla="*/ 0 w 4711"/>
                  <a:gd name="T35" fmla="*/ 0 h 3109"/>
                  <a:gd name="T36" fmla="*/ 0 w 4711"/>
                  <a:gd name="T37" fmla="*/ 0 h 3109"/>
                  <a:gd name="T38" fmla="*/ 0 w 4711"/>
                  <a:gd name="T39" fmla="*/ 0 h 3109"/>
                  <a:gd name="T40" fmla="*/ 0 w 4711"/>
                  <a:gd name="T41" fmla="*/ 0 h 3109"/>
                  <a:gd name="T42" fmla="*/ 0 w 4711"/>
                  <a:gd name="T43" fmla="*/ 0 h 3109"/>
                  <a:gd name="T44" fmla="*/ 0 w 4711"/>
                  <a:gd name="T45" fmla="*/ 0 h 3109"/>
                  <a:gd name="T46" fmla="*/ 0 w 4711"/>
                  <a:gd name="T47" fmla="*/ 0 h 3109"/>
                  <a:gd name="T48" fmla="*/ 0 w 4711"/>
                  <a:gd name="T49" fmla="*/ 0 h 3109"/>
                  <a:gd name="T50" fmla="*/ 0 w 4711"/>
                  <a:gd name="T51" fmla="*/ 0 h 3109"/>
                  <a:gd name="T52" fmla="*/ 0 w 4711"/>
                  <a:gd name="T53" fmla="*/ 0 h 3109"/>
                  <a:gd name="T54" fmla="*/ 0 w 4711"/>
                  <a:gd name="T55" fmla="*/ 0 h 3109"/>
                  <a:gd name="T56" fmla="*/ 0 w 4711"/>
                  <a:gd name="T57" fmla="*/ 0 h 3109"/>
                  <a:gd name="T58" fmla="*/ 0 w 4711"/>
                  <a:gd name="T59" fmla="*/ 0 h 3109"/>
                  <a:gd name="T60" fmla="*/ 0 w 4711"/>
                  <a:gd name="T61" fmla="*/ 0 h 3109"/>
                  <a:gd name="T62" fmla="*/ 0 w 4711"/>
                  <a:gd name="T63" fmla="*/ 0 h 3109"/>
                  <a:gd name="T64" fmla="*/ 0 w 4711"/>
                  <a:gd name="T65" fmla="*/ 0 h 3109"/>
                  <a:gd name="T66" fmla="*/ 0 w 4711"/>
                  <a:gd name="T67" fmla="*/ 0 h 3109"/>
                  <a:gd name="T68" fmla="*/ 0 w 4711"/>
                  <a:gd name="T69" fmla="*/ 0 h 3109"/>
                  <a:gd name="T70" fmla="*/ 0 w 4711"/>
                  <a:gd name="T71" fmla="*/ 0 h 3109"/>
                  <a:gd name="T72" fmla="*/ 0 w 4711"/>
                  <a:gd name="T73" fmla="*/ 0 h 3109"/>
                  <a:gd name="T74" fmla="*/ 0 w 4711"/>
                  <a:gd name="T75" fmla="*/ 0 h 3109"/>
                  <a:gd name="T76" fmla="*/ 0 w 4711"/>
                  <a:gd name="T77" fmla="*/ 0 h 3109"/>
                  <a:gd name="T78" fmla="*/ 0 w 4711"/>
                  <a:gd name="T79" fmla="*/ 0 h 3109"/>
                  <a:gd name="T80" fmla="*/ 0 w 4711"/>
                  <a:gd name="T81" fmla="*/ 0 h 3109"/>
                  <a:gd name="T82" fmla="*/ 0 w 4711"/>
                  <a:gd name="T83" fmla="*/ 0 h 3109"/>
                  <a:gd name="T84" fmla="*/ 0 w 4711"/>
                  <a:gd name="T85" fmla="*/ 0 h 3109"/>
                  <a:gd name="T86" fmla="*/ 0 w 4711"/>
                  <a:gd name="T87" fmla="*/ 0 h 3109"/>
                  <a:gd name="T88" fmla="*/ 0 w 4711"/>
                  <a:gd name="T89" fmla="*/ 0 h 3109"/>
                  <a:gd name="T90" fmla="*/ 0 w 4711"/>
                  <a:gd name="T91" fmla="*/ 0 h 3109"/>
                  <a:gd name="T92" fmla="*/ 0 w 4711"/>
                  <a:gd name="T93" fmla="*/ 0 h 3109"/>
                  <a:gd name="T94" fmla="*/ 0 w 4711"/>
                  <a:gd name="T95" fmla="*/ 0 h 3109"/>
                  <a:gd name="T96" fmla="*/ 0 w 4711"/>
                  <a:gd name="T97" fmla="*/ 0 h 3109"/>
                  <a:gd name="T98" fmla="*/ 0 w 4711"/>
                  <a:gd name="T99" fmla="*/ 0 h 3109"/>
                  <a:gd name="T100" fmla="*/ 0 w 4711"/>
                  <a:gd name="T101" fmla="*/ 0 h 3109"/>
                  <a:gd name="T102" fmla="*/ 0 w 4711"/>
                  <a:gd name="T103" fmla="*/ 0 h 3109"/>
                  <a:gd name="T104" fmla="*/ 0 w 4711"/>
                  <a:gd name="T105" fmla="*/ 0 h 3109"/>
                  <a:gd name="T106" fmla="*/ 0 w 4711"/>
                  <a:gd name="T107" fmla="*/ 0 h 3109"/>
                  <a:gd name="T108" fmla="*/ 0 w 4711"/>
                  <a:gd name="T109" fmla="*/ 0 h 3109"/>
                  <a:gd name="T110" fmla="*/ 0 w 4711"/>
                  <a:gd name="T111" fmla="*/ 0 h 3109"/>
                  <a:gd name="T112" fmla="*/ 0 w 4711"/>
                  <a:gd name="T113" fmla="*/ 0 h 3109"/>
                  <a:gd name="T114" fmla="*/ 0 w 4711"/>
                  <a:gd name="T115" fmla="*/ 0 h 3109"/>
                  <a:gd name="T116" fmla="*/ 0 w 4711"/>
                  <a:gd name="T117" fmla="*/ 0 h 3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711"/>
                  <a:gd name="T178" fmla="*/ 0 h 3109"/>
                  <a:gd name="T179" fmla="*/ 4711 w 4711"/>
                  <a:gd name="T180" fmla="*/ 3109 h 31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711" h="3109">
                    <a:moveTo>
                      <a:pt x="0" y="1176"/>
                    </a:moveTo>
                    <a:cubicBezTo>
                      <a:pt x="2" y="1135"/>
                      <a:pt x="12" y="1038"/>
                      <a:pt x="22" y="980"/>
                    </a:cubicBezTo>
                    <a:cubicBezTo>
                      <a:pt x="32" y="922"/>
                      <a:pt x="48" y="865"/>
                      <a:pt x="63" y="828"/>
                    </a:cubicBezTo>
                    <a:cubicBezTo>
                      <a:pt x="78" y="791"/>
                      <a:pt x="96" y="782"/>
                      <a:pt x="113" y="755"/>
                    </a:cubicBezTo>
                    <a:cubicBezTo>
                      <a:pt x="126" y="733"/>
                      <a:pt x="141" y="696"/>
                      <a:pt x="164" y="668"/>
                    </a:cubicBezTo>
                    <a:cubicBezTo>
                      <a:pt x="187" y="640"/>
                      <a:pt x="210" y="564"/>
                      <a:pt x="288" y="504"/>
                    </a:cubicBezTo>
                    <a:cubicBezTo>
                      <a:pt x="366" y="444"/>
                      <a:pt x="447" y="389"/>
                      <a:pt x="630" y="308"/>
                    </a:cubicBezTo>
                    <a:cubicBezTo>
                      <a:pt x="813" y="227"/>
                      <a:pt x="1169" y="98"/>
                      <a:pt x="1394" y="68"/>
                    </a:cubicBezTo>
                    <a:cubicBezTo>
                      <a:pt x="1619" y="38"/>
                      <a:pt x="1844" y="29"/>
                      <a:pt x="2015" y="18"/>
                    </a:cubicBezTo>
                    <a:cubicBezTo>
                      <a:pt x="2186" y="7"/>
                      <a:pt x="2253" y="0"/>
                      <a:pt x="2422" y="2"/>
                    </a:cubicBezTo>
                    <a:cubicBezTo>
                      <a:pt x="2591" y="4"/>
                      <a:pt x="2867" y="15"/>
                      <a:pt x="3027" y="32"/>
                    </a:cubicBezTo>
                    <a:cubicBezTo>
                      <a:pt x="3187" y="49"/>
                      <a:pt x="3274" y="68"/>
                      <a:pt x="3380" y="104"/>
                    </a:cubicBezTo>
                    <a:cubicBezTo>
                      <a:pt x="3486" y="140"/>
                      <a:pt x="3591" y="201"/>
                      <a:pt x="3663" y="246"/>
                    </a:cubicBezTo>
                    <a:cubicBezTo>
                      <a:pt x="3729" y="289"/>
                      <a:pt x="3744" y="319"/>
                      <a:pt x="3813" y="374"/>
                    </a:cubicBezTo>
                    <a:cubicBezTo>
                      <a:pt x="3907" y="464"/>
                      <a:pt x="3991" y="504"/>
                      <a:pt x="4076" y="575"/>
                    </a:cubicBezTo>
                    <a:cubicBezTo>
                      <a:pt x="4161" y="646"/>
                      <a:pt x="4261" y="726"/>
                      <a:pt x="4322" y="797"/>
                    </a:cubicBezTo>
                    <a:cubicBezTo>
                      <a:pt x="4377" y="872"/>
                      <a:pt x="4413" y="939"/>
                      <a:pt x="4443" y="998"/>
                    </a:cubicBezTo>
                    <a:cubicBezTo>
                      <a:pt x="4473" y="1057"/>
                      <a:pt x="4488" y="1102"/>
                      <a:pt x="4500" y="1154"/>
                    </a:cubicBezTo>
                    <a:cubicBezTo>
                      <a:pt x="4514" y="1202"/>
                      <a:pt x="4508" y="1257"/>
                      <a:pt x="4514" y="1308"/>
                    </a:cubicBezTo>
                    <a:cubicBezTo>
                      <a:pt x="4520" y="1359"/>
                      <a:pt x="4614" y="1650"/>
                      <a:pt x="4646" y="1764"/>
                    </a:cubicBezTo>
                    <a:cubicBezTo>
                      <a:pt x="4678" y="1878"/>
                      <a:pt x="4697" y="1924"/>
                      <a:pt x="4704" y="1992"/>
                    </a:cubicBezTo>
                    <a:cubicBezTo>
                      <a:pt x="4711" y="2060"/>
                      <a:pt x="4702" y="2144"/>
                      <a:pt x="4691" y="2171"/>
                    </a:cubicBezTo>
                    <a:cubicBezTo>
                      <a:pt x="4680" y="2198"/>
                      <a:pt x="4653" y="2220"/>
                      <a:pt x="4634" y="2245"/>
                    </a:cubicBezTo>
                    <a:cubicBezTo>
                      <a:pt x="4615" y="2270"/>
                      <a:pt x="4599" y="2288"/>
                      <a:pt x="4577" y="2321"/>
                    </a:cubicBezTo>
                    <a:cubicBezTo>
                      <a:pt x="4555" y="2354"/>
                      <a:pt x="4536" y="2394"/>
                      <a:pt x="4503" y="2441"/>
                    </a:cubicBezTo>
                    <a:cubicBezTo>
                      <a:pt x="4470" y="2488"/>
                      <a:pt x="4420" y="2563"/>
                      <a:pt x="4380" y="2600"/>
                    </a:cubicBezTo>
                    <a:cubicBezTo>
                      <a:pt x="4340" y="2637"/>
                      <a:pt x="4311" y="2647"/>
                      <a:pt x="4260" y="2661"/>
                    </a:cubicBezTo>
                    <a:cubicBezTo>
                      <a:pt x="4209" y="2675"/>
                      <a:pt x="4123" y="2680"/>
                      <a:pt x="4074" y="2682"/>
                    </a:cubicBezTo>
                    <a:cubicBezTo>
                      <a:pt x="4025" y="2684"/>
                      <a:pt x="4031" y="2669"/>
                      <a:pt x="3966" y="2670"/>
                    </a:cubicBezTo>
                    <a:cubicBezTo>
                      <a:pt x="3901" y="2671"/>
                      <a:pt x="3775" y="2687"/>
                      <a:pt x="3686" y="2690"/>
                    </a:cubicBezTo>
                    <a:cubicBezTo>
                      <a:pt x="3597" y="2693"/>
                      <a:pt x="3514" y="2688"/>
                      <a:pt x="3430" y="2690"/>
                    </a:cubicBezTo>
                    <a:cubicBezTo>
                      <a:pt x="3346" y="2692"/>
                      <a:pt x="3251" y="2696"/>
                      <a:pt x="3183" y="2703"/>
                    </a:cubicBezTo>
                    <a:cubicBezTo>
                      <a:pt x="3115" y="2710"/>
                      <a:pt x="3075" y="2718"/>
                      <a:pt x="3023" y="2732"/>
                    </a:cubicBezTo>
                    <a:cubicBezTo>
                      <a:pt x="2971" y="2746"/>
                      <a:pt x="2925" y="2766"/>
                      <a:pt x="2870" y="2787"/>
                    </a:cubicBezTo>
                    <a:cubicBezTo>
                      <a:pt x="2815" y="2808"/>
                      <a:pt x="2747" y="2834"/>
                      <a:pt x="2690" y="2861"/>
                    </a:cubicBezTo>
                    <a:cubicBezTo>
                      <a:pt x="2633" y="2888"/>
                      <a:pt x="2579" y="2919"/>
                      <a:pt x="2526" y="2948"/>
                    </a:cubicBezTo>
                    <a:cubicBezTo>
                      <a:pt x="2473" y="2977"/>
                      <a:pt x="2417" y="3012"/>
                      <a:pt x="2374" y="3035"/>
                    </a:cubicBezTo>
                    <a:cubicBezTo>
                      <a:pt x="2331" y="3058"/>
                      <a:pt x="2318" y="3074"/>
                      <a:pt x="2270" y="3089"/>
                    </a:cubicBezTo>
                    <a:cubicBezTo>
                      <a:pt x="2222" y="3104"/>
                      <a:pt x="2137" y="3109"/>
                      <a:pt x="2047" y="3105"/>
                    </a:cubicBezTo>
                    <a:cubicBezTo>
                      <a:pt x="1957" y="3101"/>
                      <a:pt x="1811" y="3073"/>
                      <a:pt x="1732" y="3065"/>
                    </a:cubicBezTo>
                    <a:cubicBezTo>
                      <a:pt x="1653" y="3057"/>
                      <a:pt x="1635" y="3057"/>
                      <a:pt x="1572" y="3054"/>
                    </a:cubicBezTo>
                    <a:cubicBezTo>
                      <a:pt x="1509" y="3051"/>
                      <a:pt x="1402" y="3046"/>
                      <a:pt x="1344" y="3026"/>
                    </a:cubicBezTo>
                    <a:cubicBezTo>
                      <a:pt x="1286" y="3006"/>
                      <a:pt x="1257" y="2977"/>
                      <a:pt x="1221" y="2931"/>
                    </a:cubicBezTo>
                    <a:cubicBezTo>
                      <a:pt x="1185" y="2885"/>
                      <a:pt x="1147" y="2809"/>
                      <a:pt x="1130" y="2751"/>
                    </a:cubicBezTo>
                    <a:cubicBezTo>
                      <a:pt x="1119" y="2702"/>
                      <a:pt x="1121" y="2632"/>
                      <a:pt x="1119" y="2585"/>
                    </a:cubicBezTo>
                    <a:cubicBezTo>
                      <a:pt x="1117" y="2538"/>
                      <a:pt x="1113" y="2520"/>
                      <a:pt x="1116" y="2471"/>
                    </a:cubicBezTo>
                    <a:cubicBezTo>
                      <a:pt x="1119" y="2422"/>
                      <a:pt x="1197" y="2272"/>
                      <a:pt x="1203" y="2216"/>
                    </a:cubicBezTo>
                    <a:cubicBezTo>
                      <a:pt x="1209" y="2160"/>
                      <a:pt x="1182" y="2176"/>
                      <a:pt x="1152" y="2136"/>
                    </a:cubicBezTo>
                    <a:cubicBezTo>
                      <a:pt x="1122" y="2096"/>
                      <a:pt x="1060" y="2028"/>
                      <a:pt x="1025" y="1975"/>
                    </a:cubicBezTo>
                    <a:cubicBezTo>
                      <a:pt x="990" y="1922"/>
                      <a:pt x="970" y="1870"/>
                      <a:pt x="944" y="1820"/>
                    </a:cubicBezTo>
                    <a:cubicBezTo>
                      <a:pt x="918" y="1770"/>
                      <a:pt x="898" y="1713"/>
                      <a:pt x="867" y="1677"/>
                    </a:cubicBezTo>
                    <a:cubicBezTo>
                      <a:pt x="836" y="1641"/>
                      <a:pt x="807" y="1627"/>
                      <a:pt x="758" y="1605"/>
                    </a:cubicBezTo>
                    <a:cubicBezTo>
                      <a:pt x="709" y="1583"/>
                      <a:pt x="624" y="1562"/>
                      <a:pt x="572" y="1547"/>
                    </a:cubicBezTo>
                    <a:cubicBezTo>
                      <a:pt x="520" y="1532"/>
                      <a:pt x="483" y="1527"/>
                      <a:pt x="444" y="1512"/>
                    </a:cubicBezTo>
                    <a:cubicBezTo>
                      <a:pt x="405" y="1497"/>
                      <a:pt x="384" y="1480"/>
                      <a:pt x="336" y="1455"/>
                    </a:cubicBezTo>
                    <a:cubicBezTo>
                      <a:pt x="288" y="1430"/>
                      <a:pt x="202" y="1390"/>
                      <a:pt x="153" y="1359"/>
                    </a:cubicBezTo>
                    <a:cubicBezTo>
                      <a:pt x="104" y="1328"/>
                      <a:pt x="59" y="1291"/>
                      <a:pt x="44" y="1269"/>
                    </a:cubicBezTo>
                    <a:cubicBezTo>
                      <a:pt x="29" y="1247"/>
                      <a:pt x="29" y="1245"/>
                      <a:pt x="17" y="1226"/>
                    </a:cubicBezTo>
                    <a:cubicBezTo>
                      <a:pt x="5" y="1207"/>
                      <a:pt x="4" y="1186"/>
                      <a:pt x="0" y="1176"/>
                    </a:cubicBezTo>
                    <a:close/>
                  </a:path>
                </a:pathLst>
              </a:custGeom>
              <a:gradFill rotWithShape="1">
                <a:gsLst>
                  <a:gs pos="0">
                    <a:srgbClr val="EAEAEA"/>
                  </a:gs>
                  <a:gs pos="100000">
                    <a:srgbClr val="3B3B3B"/>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19" name="Freeform 609"/>
              <p:cNvSpPr>
                <a:spLocks/>
              </p:cNvSpPr>
              <p:nvPr/>
            </p:nvSpPr>
            <p:spPr bwMode="auto">
              <a:xfrm>
                <a:off x="2966" y="3990"/>
                <a:ext cx="199" cy="111"/>
              </a:xfrm>
              <a:custGeom>
                <a:avLst/>
                <a:gdLst>
                  <a:gd name="T0" fmla="*/ 0 w 1209"/>
                  <a:gd name="T1" fmla="*/ 0 h 770"/>
                  <a:gd name="T2" fmla="*/ 0 w 1209"/>
                  <a:gd name="T3" fmla="*/ 0 h 770"/>
                  <a:gd name="T4" fmla="*/ 0 w 1209"/>
                  <a:gd name="T5" fmla="*/ 0 h 770"/>
                  <a:gd name="T6" fmla="*/ 0 w 1209"/>
                  <a:gd name="T7" fmla="*/ 0 h 770"/>
                  <a:gd name="T8" fmla="*/ 0 w 1209"/>
                  <a:gd name="T9" fmla="*/ 0 h 770"/>
                  <a:gd name="T10" fmla="*/ 0 w 1209"/>
                  <a:gd name="T11" fmla="*/ 0 h 770"/>
                  <a:gd name="T12" fmla="*/ 0 w 1209"/>
                  <a:gd name="T13" fmla="*/ 0 h 770"/>
                  <a:gd name="T14" fmla="*/ 0 w 1209"/>
                  <a:gd name="T15" fmla="*/ 0 h 770"/>
                  <a:gd name="T16" fmla="*/ 0 w 1209"/>
                  <a:gd name="T17" fmla="*/ 0 h 770"/>
                  <a:gd name="T18" fmla="*/ 0 w 1209"/>
                  <a:gd name="T19" fmla="*/ 0 h 770"/>
                  <a:gd name="T20" fmla="*/ 0 w 1209"/>
                  <a:gd name="T21" fmla="*/ 0 h 770"/>
                  <a:gd name="T22" fmla="*/ 0 w 1209"/>
                  <a:gd name="T23" fmla="*/ 0 h 770"/>
                  <a:gd name="T24" fmla="*/ 0 w 1209"/>
                  <a:gd name="T25" fmla="*/ 0 h 770"/>
                  <a:gd name="T26" fmla="*/ 0 w 1209"/>
                  <a:gd name="T27" fmla="*/ 0 h 770"/>
                  <a:gd name="T28" fmla="*/ 0 w 1209"/>
                  <a:gd name="T29" fmla="*/ 0 h 7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9"/>
                  <a:gd name="T46" fmla="*/ 0 h 770"/>
                  <a:gd name="T47" fmla="*/ 1209 w 1209"/>
                  <a:gd name="T48" fmla="*/ 770 h 7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9" h="770">
                    <a:moveTo>
                      <a:pt x="0" y="190"/>
                    </a:moveTo>
                    <a:cubicBezTo>
                      <a:pt x="48" y="202"/>
                      <a:pt x="144" y="227"/>
                      <a:pt x="183" y="253"/>
                    </a:cubicBezTo>
                    <a:cubicBezTo>
                      <a:pt x="222" y="279"/>
                      <a:pt x="264" y="320"/>
                      <a:pt x="301" y="357"/>
                    </a:cubicBezTo>
                    <a:cubicBezTo>
                      <a:pt x="338" y="394"/>
                      <a:pt x="364" y="432"/>
                      <a:pt x="408" y="478"/>
                    </a:cubicBezTo>
                    <a:cubicBezTo>
                      <a:pt x="452" y="524"/>
                      <a:pt x="499" y="584"/>
                      <a:pt x="579" y="615"/>
                    </a:cubicBezTo>
                    <a:cubicBezTo>
                      <a:pt x="658" y="645"/>
                      <a:pt x="726" y="678"/>
                      <a:pt x="786" y="705"/>
                    </a:cubicBezTo>
                    <a:cubicBezTo>
                      <a:pt x="846" y="732"/>
                      <a:pt x="912" y="760"/>
                      <a:pt x="963" y="770"/>
                    </a:cubicBezTo>
                    <a:cubicBezTo>
                      <a:pt x="1003" y="747"/>
                      <a:pt x="1034" y="730"/>
                      <a:pt x="1068" y="715"/>
                    </a:cubicBezTo>
                    <a:cubicBezTo>
                      <a:pt x="1102" y="700"/>
                      <a:pt x="1184" y="680"/>
                      <a:pt x="1209" y="673"/>
                    </a:cubicBezTo>
                    <a:cubicBezTo>
                      <a:pt x="1191" y="641"/>
                      <a:pt x="1045" y="572"/>
                      <a:pt x="955" y="525"/>
                    </a:cubicBezTo>
                    <a:cubicBezTo>
                      <a:pt x="865" y="478"/>
                      <a:pt x="840" y="467"/>
                      <a:pt x="789" y="423"/>
                    </a:cubicBezTo>
                    <a:cubicBezTo>
                      <a:pt x="738" y="379"/>
                      <a:pt x="705" y="332"/>
                      <a:pt x="648" y="261"/>
                    </a:cubicBezTo>
                    <a:cubicBezTo>
                      <a:pt x="592" y="192"/>
                      <a:pt x="507" y="51"/>
                      <a:pt x="450" y="0"/>
                    </a:cubicBezTo>
                    <a:cubicBezTo>
                      <a:pt x="410" y="9"/>
                      <a:pt x="328" y="39"/>
                      <a:pt x="262" y="63"/>
                    </a:cubicBezTo>
                    <a:cubicBezTo>
                      <a:pt x="196" y="87"/>
                      <a:pt x="59" y="149"/>
                      <a:pt x="0" y="190"/>
                    </a:cubicBezTo>
                    <a:close/>
                  </a:path>
                </a:pathLst>
              </a:custGeom>
              <a:gradFill rotWithShape="1">
                <a:gsLst>
                  <a:gs pos="0">
                    <a:srgbClr val="C0C0C0"/>
                  </a:gs>
                  <a:gs pos="100000">
                    <a:srgbClr val="000000"/>
                  </a:gs>
                </a:gsLst>
                <a:lin ang="18900000" scaled="1"/>
              </a:gradFill>
              <a:ln w="9525">
                <a:solidFill>
                  <a:schemeClr val="tx1"/>
                </a:solidFill>
                <a:round/>
                <a:headEnd/>
                <a:tailEnd/>
              </a:ln>
            </p:spPr>
            <p:txBody>
              <a:bodyPr/>
              <a:lstStyle/>
              <a:p>
                <a:endParaRPr lang="en-US"/>
              </a:p>
            </p:txBody>
          </p:sp>
          <p:sp>
            <p:nvSpPr>
              <p:cNvPr id="10320" name="Freeform 610"/>
              <p:cNvSpPr>
                <a:spLocks/>
              </p:cNvSpPr>
              <p:nvPr/>
            </p:nvSpPr>
            <p:spPr bwMode="auto">
              <a:xfrm>
                <a:off x="3017" y="3980"/>
                <a:ext cx="202" cy="88"/>
              </a:xfrm>
              <a:custGeom>
                <a:avLst/>
                <a:gdLst>
                  <a:gd name="T0" fmla="*/ 0 w 1224"/>
                  <a:gd name="T1" fmla="*/ 0 h 615"/>
                  <a:gd name="T2" fmla="*/ 0 w 1224"/>
                  <a:gd name="T3" fmla="*/ 0 h 615"/>
                  <a:gd name="T4" fmla="*/ 0 w 1224"/>
                  <a:gd name="T5" fmla="*/ 0 h 615"/>
                  <a:gd name="T6" fmla="*/ 0 w 1224"/>
                  <a:gd name="T7" fmla="*/ 0 h 615"/>
                  <a:gd name="T8" fmla="*/ 0 w 1224"/>
                  <a:gd name="T9" fmla="*/ 0 h 615"/>
                  <a:gd name="T10" fmla="*/ 0 w 1224"/>
                  <a:gd name="T11" fmla="*/ 0 h 615"/>
                  <a:gd name="T12" fmla="*/ 0 w 1224"/>
                  <a:gd name="T13" fmla="*/ 0 h 615"/>
                  <a:gd name="T14" fmla="*/ 0 w 1224"/>
                  <a:gd name="T15" fmla="*/ 0 h 615"/>
                  <a:gd name="T16" fmla="*/ 0 w 1224"/>
                  <a:gd name="T17" fmla="*/ 0 h 615"/>
                  <a:gd name="T18" fmla="*/ 0 w 1224"/>
                  <a:gd name="T19" fmla="*/ 0 h 615"/>
                  <a:gd name="T20" fmla="*/ 0 w 1224"/>
                  <a:gd name="T21" fmla="*/ 0 h 615"/>
                  <a:gd name="T22" fmla="*/ 0 w 1224"/>
                  <a:gd name="T23" fmla="*/ 0 h 615"/>
                  <a:gd name="T24" fmla="*/ 0 w 1224"/>
                  <a:gd name="T25" fmla="*/ 0 h 615"/>
                  <a:gd name="T26" fmla="*/ 0 w 1224"/>
                  <a:gd name="T27" fmla="*/ 0 h 6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4"/>
                  <a:gd name="T43" fmla="*/ 0 h 615"/>
                  <a:gd name="T44" fmla="*/ 1224 w 1224"/>
                  <a:gd name="T45" fmla="*/ 615 h 6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4" h="615">
                    <a:moveTo>
                      <a:pt x="12" y="124"/>
                    </a:moveTo>
                    <a:cubicBezTo>
                      <a:pt x="0" y="172"/>
                      <a:pt x="9" y="218"/>
                      <a:pt x="27" y="253"/>
                    </a:cubicBezTo>
                    <a:cubicBezTo>
                      <a:pt x="45" y="288"/>
                      <a:pt x="55" y="312"/>
                      <a:pt x="90" y="343"/>
                    </a:cubicBezTo>
                    <a:cubicBezTo>
                      <a:pt x="127" y="374"/>
                      <a:pt x="195" y="414"/>
                      <a:pt x="248" y="438"/>
                    </a:cubicBezTo>
                    <a:cubicBezTo>
                      <a:pt x="301" y="462"/>
                      <a:pt x="399" y="487"/>
                      <a:pt x="501" y="529"/>
                    </a:cubicBezTo>
                    <a:cubicBezTo>
                      <a:pt x="603" y="571"/>
                      <a:pt x="650" y="599"/>
                      <a:pt x="720" y="607"/>
                    </a:cubicBezTo>
                    <a:cubicBezTo>
                      <a:pt x="790" y="615"/>
                      <a:pt x="869" y="596"/>
                      <a:pt x="924" y="577"/>
                    </a:cubicBezTo>
                    <a:cubicBezTo>
                      <a:pt x="979" y="558"/>
                      <a:pt x="1008" y="529"/>
                      <a:pt x="1047" y="496"/>
                    </a:cubicBezTo>
                    <a:cubicBezTo>
                      <a:pt x="1086" y="463"/>
                      <a:pt x="1146" y="373"/>
                      <a:pt x="1164" y="340"/>
                    </a:cubicBezTo>
                    <a:cubicBezTo>
                      <a:pt x="1182" y="307"/>
                      <a:pt x="1200" y="226"/>
                      <a:pt x="1206" y="184"/>
                    </a:cubicBezTo>
                    <a:cubicBezTo>
                      <a:pt x="1212" y="142"/>
                      <a:pt x="1224" y="52"/>
                      <a:pt x="1212" y="16"/>
                    </a:cubicBezTo>
                    <a:cubicBezTo>
                      <a:pt x="1118" y="0"/>
                      <a:pt x="843" y="22"/>
                      <a:pt x="738" y="22"/>
                    </a:cubicBezTo>
                    <a:cubicBezTo>
                      <a:pt x="633" y="22"/>
                      <a:pt x="409" y="34"/>
                      <a:pt x="330" y="37"/>
                    </a:cubicBezTo>
                    <a:cubicBezTo>
                      <a:pt x="251" y="40"/>
                      <a:pt x="78" y="88"/>
                      <a:pt x="12" y="124"/>
                    </a:cubicBezTo>
                    <a:close/>
                  </a:path>
                </a:pathLst>
              </a:custGeom>
              <a:solidFill>
                <a:schemeClr val="bg2"/>
              </a:solidFill>
              <a:ln w="9525">
                <a:solidFill>
                  <a:schemeClr val="tx1"/>
                </a:solidFill>
                <a:round/>
                <a:headEnd/>
                <a:tailEnd/>
              </a:ln>
            </p:spPr>
            <p:txBody>
              <a:bodyPr/>
              <a:lstStyle/>
              <a:p>
                <a:endParaRPr lang="en-US"/>
              </a:p>
            </p:txBody>
          </p:sp>
          <p:sp>
            <p:nvSpPr>
              <p:cNvPr id="10321" name="Freeform 611"/>
              <p:cNvSpPr>
                <a:spLocks/>
              </p:cNvSpPr>
              <p:nvPr/>
            </p:nvSpPr>
            <p:spPr bwMode="auto">
              <a:xfrm>
                <a:off x="3041" y="3991"/>
                <a:ext cx="72" cy="61"/>
              </a:xfrm>
              <a:custGeom>
                <a:avLst/>
                <a:gdLst>
                  <a:gd name="T0" fmla="*/ 0 w 440"/>
                  <a:gd name="T1" fmla="*/ 0 h 427"/>
                  <a:gd name="T2" fmla="*/ 0 w 440"/>
                  <a:gd name="T3" fmla="*/ 0 h 427"/>
                  <a:gd name="T4" fmla="*/ 0 w 440"/>
                  <a:gd name="T5" fmla="*/ 0 h 427"/>
                  <a:gd name="T6" fmla="*/ 0 w 440"/>
                  <a:gd name="T7" fmla="*/ 0 h 427"/>
                  <a:gd name="T8" fmla="*/ 0 w 440"/>
                  <a:gd name="T9" fmla="*/ 0 h 427"/>
                  <a:gd name="T10" fmla="*/ 0 w 440"/>
                  <a:gd name="T11" fmla="*/ 0 h 427"/>
                  <a:gd name="T12" fmla="*/ 0 w 440"/>
                  <a:gd name="T13" fmla="*/ 0 h 427"/>
                  <a:gd name="T14" fmla="*/ 0 w 440"/>
                  <a:gd name="T15" fmla="*/ 0 h 427"/>
                  <a:gd name="T16" fmla="*/ 0 w 440"/>
                  <a:gd name="T17" fmla="*/ 0 h 427"/>
                  <a:gd name="T18" fmla="*/ 0 w 440"/>
                  <a:gd name="T19" fmla="*/ 0 h 427"/>
                  <a:gd name="T20" fmla="*/ 0 w 440"/>
                  <a:gd name="T21" fmla="*/ 0 h 427"/>
                  <a:gd name="T22" fmla="*/ 0 w 440"/>
                  <a:gd name="T23" fmla="*/ 0 h 427"/>
                  <a:gd name="T24" fmla="*/ 0 w 440"/>
                  <a:gd name="T25" fmla="*/ 0 h 427"/>
                  <a:gd name="T26" fmla="*/ 0 w 440"/>
                  <a:gd name="T27" fmla="*/ 0 h 427"/>
                  <a:gd name="T28" fmla="*/ 0 w 440"/>
                  <a:gd name="T29" fmla="*/ 0 h 427"/>
                  <a:gd name="T30" fmla="*/ 0 w 440"/>
                  <a:gd name="T31" fmla="*/ 0 h 4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0"/>
                  <a:gd name="T49" fmla="*/ 0 h 427"/>
                  <a:gd name="T50" fmla="*/ 440 w 440"/>
                  <a:gd name="T51" fmla="*/ 427 h 4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0" h="427">
                    <a:moveTo>
                      <a:pt x="15" y="92"/>
                    </a:moveTo>
                    <a:cubicBezTo>
                      <a:pt x="0" y="126"/>
                      <a:pt x="11" y="158"/>
                      <a:pt x="18" y="182"/>
                    </a:cubicBezTo>
                    <a:cubicBezTo>
                      <a:pt x="24" y="206"/>
                      <a:pt x="43" y="232"/>
                      <a:pt x="59" y="256"/>
                    </a:cubicBezTo>
                    <a:cubicBezTo>
                      <a:pt x="75" y="279"/>
                      <a:pt x="98" y="304"/>
                      <a:pt x="117" y="320"/>
                    </a:cubicBezTo>
                    <a:cubicBezTo>
                      <a:pt x="135" y="337"/>
                      <a:pt x="171" y="367"/>
                      <a:pt x="204" y="384"/>
                    </a:cubicBezTo>
                    <a:cubicBezTo>
                      <a:pt x="237" y="401"/>
                      <a:pt x="262" y="405"/>
                      <a:pt x="287" y="416"/>
                    </a:cubicBezTo>
                    <a:cubicBezTo>
                      <a:pt x="312" y="427"/>
                      <a:pt x="363" y="425"/>
                      <a:pt x="381" y="416"/>
                    </a:cubicBezTo>
                    <a:cubicBezTo>
                      <a:pt x="399" y="407"/>
                      <a:pt x="411" y="388"/>
                      <a:pt x="419" y="374"/>
                    </a:cubicBezTo>
                    <a:cubicBezTo>
                      <a:pt x="428" y="359"/>
                      <a:pt x="431" y="346"/>
                      <a:pt x="434" y="331"/>
                    </a:cubicBezTo>
                    <a:cubicBezTo>
                      <a:pt x="437" y="316"/>
                      <a:pt x="440" y="280"/>
                      <a:pt x="438" y="254"/>
                    </a:cubicBezTo>
                    <a:cubicBezTo>
                      <a:pt x="436" y="228"/>
                      <a:pt x="430" y="210"/>
                      <a:pt x="420" y="173"/>
                    </a:cubicBezTo>
                    <a:cubicBezTo>
                      <a:pt x="410" y="136"/>
                      <a:pt x="389" y="111"/>
                      <a:pt x="374" y="83"/>
                    </a:cubicBezTo>
                    <a:cubicBezTo>
                      <a:pt x="359" y="55"/>
                      <a:pt x="317" y="7"/>
                      <a:pt x="279" y="7"/>
                    </a:cubicBezTo>
                    <a:cubicBezTo>
                      <a:pt x="255" y="0"/>
                      <a:pt x="263" y="14"/>
                      <a:pt x="237" y="16"/>
                    </a:cubicBezTo>
                    <a:cubicBezTo>
                      <a:pt x="211" y="18"/>
                      <a:pt x="162" y="9"/>
                      <a:pt x="125" y="22"/>
                    </a:cubicBezTo>
                    <a:cubicBezTo>
                      <a:pt x="98" y="25"/>
                      <a:pt x="30" y="58"/>
                      <a:pt x="15" y="92"/>
                    </a:cubicBezTo>
                    <a:close/>
                  </a:path>
                </a:pathLst>
              </a:custGeom>
              <a:solidFill>
                <a:schemeClr val="bg2"/>
              </a:solidFill>
              <a:ln w="9525">
                <a:solidFill>
                  <a:schemeClr val="tx1"/>
                </a:solidFill>
                <a:round/>
                <a:headEnd/>
                <a:tailEnd/>
              </a:ln>
            </p:spPr>
            <p:txBody>
              <a:bodyPr/>
              <a:lstStyle/>
              <a:p>
                <a:endParaRPr lang="en-US"/>
              </a:p>
            </p:txBody>
          </p:sp>
          <p:sp>
            <p:nvSpPr>
              <p:cNvPr id="10322" name="Freeform 612"/>
              <p:cNvSpPr>
                <a:spLocks/>
              </p:cNvSpPr>
              <p:nvPr/>
            </p:nvSpPr>
            <p:spPr bwMode="auto">
              <a:xfrm>
                <a:off x="2684" y="3651"/>
                <a:ext cx="16" cy="28"/>
              </a:xfrm>
              <a:custGeom>
                <a:avLst/>
                <a:gdLst>
                  <a:gd name="T0" fmla="*/ 0 w 96"/>
                  <a:gd name="T1" fmla="*/ 0 h 192"/>
                  <a:gd name="T2" fmla="*/ 0 w 96"/>
                  <a:gd name="T3" fmla="*/ 0 h 192"/>
                  <a:gd name="T4" fmla="*/ 0 60000 65536"/>
                  <a:gd name="T5" fmla="*/ 0 60000 65536"/>
                  <a:gd name="T6" fmla="*/ 0 w 96"/>
                  <a:gd name="T7" fmla="*/ 0 h 192"/>
                  <a:gd name="T8" fmla="*/ 96 w 96"/>
                  <a:gd name="T9" fmla="*/ 192 h 192"/>
                </a:gdLst>
                <a:ahLst/>
                <a:cxnLst>
                  <a:cxn ang="T4">
                    <a:pos x="T0" y="T1"/>
                  </a:cxn>
                  <a:cxn ang="T5">
                    <a:pos x="T2" y="T3"/>
                  </a:cxn>
                </a:cxnLst>
                <a:rect l="T6" t="T7" r="T8" b="T9"/>
                <a:pathLst>
                  <a:path w="96" h="192">
                    <a:moveTo>
                      <a:pt x="0" y="0"/>
                    </a:moveTo>
                    <a:cubicBezTo>
                      <a:pt x="36" y="72"/>
                      <a:pt x="72" y="144"/>
                      <a:pt x="96"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3" name="Freeform 613"/>
              <p:cNvSpPr>
                <a:spLocks/>
              </p:cNvSpPr>
              <p:nvPr/>
            </p:nvSpPr>
            <p:spPr bwMode="auto">
              <a:xfrm>
                <a:off x="2587" y="3706"/>
                <a:ext cx="181" cy="47"/>
              </a:xfrm>
              <a:custGeom>
                <a:avLst/>
                <a:gdLst>
                  <a:gd name="T0" fmla="*/ 0 w 1093"/>
                  <a:gd name="T1" fmla="*/ 0 h 328"/>
                  <a:gd name="T2" fmla="*/ 0 w 1093"/>
                  <a:gd name="T3" fmla="*/ 0 h 328"/>
                  <a:gd name="T4" fmla="*/ 0 w 1093"/>
                  <a:gd name="T5" fmla="*/ 0 h 328"/>
                  <a:gd name="T6" fmla="*/ 0 w 1093"/>
                  <a:gd name="T7" fmla="*/ 0 h 328"/>
                  <a:gd name="T8" fmla="*/ 0 w 1093"/>
                  <a:gd name="T9" fmla="*/ 0 h 328"/>
                  <a:gd name="T10" fmla="*/ 0 w 1093"/>
                  <a:gd name="T11" fmla="*/ 0 h 328"/>
                  <a:gd name="T12" fmla="*/ 0 w 1093"/>
                  <a:gd name="T13" fmla="*/ 0 h 328"/>
                  <a:gd name="T14" fmla="*/ 0 60000 65536"/>
                  <a:gd name="T15" fmla="*/ 0 60000 65536"/>
                  <a:gd name="T16" fmla="*/ 0 60000 65536"/>
                  <a:gd name="T17" fmla="*/ 0 60000 65536"/>
                  <a:gd name="T18" fmla="*/ 0 60000 65536"/>
                  <a:gd name="T19" fmla="*/ 0 60000 65536"/>
                  <a:gd name="T20" fmla="*/ 0 60000 65536"/>
                  <a:gd name="T21" fmla="*/ 0 w 1093"/>
                  <a:gd name="T22" fmla="*/ 0 h 328"/>
                  <a:gd name="T23" fmla="*/ 1093 w 1093"/>
                  <a:gd name="T24" fmla="*/ 328 h 3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3" h="328">
                    <a:moveTo>
                      <a:pt x="0" y="24"/>
                    </a:moveTo>
                    <a:cubicBezTo>
                      <a:pt x="29" y="23"/>
                      <a:pt x="113" y="27"/>
                      <a:pt x="174" y="24"/>
                    </a:cubicBezTo>
                    <a:cubicBezTo>
                      <a:pt x="235" y="21"/>
                      <a:pt x="310" y="0"/>
                      <a:pt x="369" y="8"/>
                    </a:cubicBezTo>
                    <a:cubicBezTo>
                      <a:pt x="428" y="16"/>
                      <a:pt x="481" y="44"/>
                      <a:pt x="526" y="74"/>
                    </a:cubicBezTo>
                    <a:cubicBezTo>
                      <a:pt x="571" y="104"/>
                      <a:pt x="581" y="157"/>
                      <a:pt x="638" y="186"/>
                    </a:cubicBezTo>
                    <a:cubicBezTo>
                      <a:pt x="695" y="215"/>
                      <a:pt x="794" y="224"/>
                      <a:pt x="870" y="248"/>
                    </a:cubicBezTo>
                    <a:cubicBezTo>
                      <a:pt x="946" y="272"/>
                      <a:pt x="1047" y="311"/>
                      <a:pt x="1093" y="32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4" name="Freeform 614"/>
              <p:cNvSpPr>
                <a:spLocks/>
              </p:cNvSpPr>
              <p:nvPr/>
            </p:nvSpPr>
            <p:spPr bwMode="auto">
              <a:xfrm>
                <a:off x="2728" y="3623"/>
                <a:ext cx="110" cy="229"/>
              </a:xfrm>
              <a:custGeom>
                <a:avLst/>
                <a:gdLst>
                  <a:gd name="T0" fmla="*/ 0 w 668"/>
                  <a:gd name="T1" fmla="*/ 0 h 1604"/>
                  <a:gd name="T2" fmla="*/ 0 w 668"/>
                  <a:gd name="T3" fmla="*/ 0 h 1604"/>
                  <a:gd name="T4" fmla="*/ 0 w 668"/>
                  <a:gd name="T5" fmla="*/ 0 h 1604"/>
                  <a:gd name="T6" fmla="*/ 0 w 668"/>
                  <a:gd name="T7" fmla="*/ 0 h 1604"/>
                  <a:gd name="T8" fmla="*/ 0 w 668"/>
                  <a:gd name="T9" fmla="*/ 0 h 1604"/>
                  <a:gd name="T10" fmla="*/ 0 w 668"/>
                  <a:gd name="T11" fmla="*/ 0 h 1604"/>
                  <a:gd name="T12" fmla="*/ 0 w 668"/>
                  <a:gd name="T13" fmla="*/ 0 h 1604"/>
                  <a:gd name="T14" fmla="*/ 0 w 668"/>
                  <a:gd name="T15" fmla="*/ 0 h 1604"/>
                  <a:gd name="T16" fmla="*/ 0 w 668"/>
                  <a:gd name="T17" fmla="*/ 0 h 1604"/>
                  <a:gd name="T18" fmla="*/ 0 w 668"/>
                  <a:gd name="T19" fmla="*/ 0 h 1604"/>
                  <a:gd name="T20" fmla="*/ 0 w 668"/>
                  <a:gd name="T21" fmla="*/ 0 h 1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8"/>
                  <a:gd name="T34" fmla="*/ 0 h 1604"/>
                  <a:gd name="T35" fmla="*/ 668 w 668"/>
                  <a:gd name="T36" fmla="*/ 1604 h 16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8" h="1604">
                    <a:moveTo>
                      <a:pt x="219" y="0"/>
                    </a:moveTo>
                    <a:cubicBezTo>
                      <a:pt x="222" y="26"/>
                      <a:pt x="233" y="114"/>
                      <a:pt x="240" y="158"/>
                    </a:cubicBezTo>
                    <a:cubicBezTo>
                      <a:pt x="247" y="202"/>
                      <a:pt x="244" y="230"/>
                      <a:pt x="261" y="265"/>
                    </a:cubicBezTo>
                    <a:cubicBezTo>
                      <a:pt x="278" y="300"/>
                      <a:pt x="303" y="339"/>
                      <a:pt x="344" y="367"/>
                    </a:cubicBezTo>
                    <a:cubicBezTo>
                      <a:pt x="385" y="395"/>
                      <a:pt x="452" y="393"/>
                      <a:pt x="505" y="431"/>
                    </a:cubicBezTo>
                    <a:cubicBezTo>
                      <a:pt x="558" y="469"/>
                      <a:pt x="658" y="538"/>
                      <a:pt x="663" y="597"/>
                    </a:cubicBezTo>
                    <a:cubicBezTo>
                      <a:pt x="668" y="656"/>
                      <a:pt x="572" y="706"/>
                      <a:pt x="538" y="783"/>
                    </a:cubicBezTo>
                    <a:cubicBezTo>
                      <a:pt x="504" y="860"/>
                      <a:pt x="499" y="1002"/>
                      <a:pt x="460" y="1061"/>
                    </a:cubicBezTo>
                    <a:cubicBezTo>
                      <a:pt x="421" y="1120"/>
                      <a:pt x="368" y="1089"/>
                      <a:pt x="302" y="1136"/>
                    </a:cubicBezTo>
                    <a:cubicBezTo>
                      <a:pt x="236" y="1183"/>
                      <a:pt x="116" y="1265"/>
                      <a:pt x="66" y="1343"/>
                    </a:cubicBezTo>
                    <a:cubicBezTo>
                      <a:pt x="16" y="1421"/>
                      <a:pt x="14" y="1550"/>
                      <a:pt x="0" y="160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5" name="Freeform 615"/>
              <p:cNvSpPr>
                <a:spLocks/>
              </p:cNvSpPr>
              <p:nvPr/>
            </p:nvSpPr>
            <p:spPr bwMode="auto">
              <a:xfrm>
                <a:off x="2714" y="3708"/>
                <a:ext cx="60" cy="18"/>
              </a:xfrm>
              <a:custGeom>
                <a:avLst/>
                <a:gdLst>
                  <a:gd name="T0" fmla="*/ 0 w 364"/>
                  <a:gd name="T1" fmla="*/ 0 h 126"/>
                  <a:gd name="T2" fmla="*/ 0 w 364"/>
                  <a:gd name="T3" fmla="*/ 0 h 126"/>
                  <a:gd name="T4" fmla="*/ 0 w 364"/>
                  <a:gd name="T5" fmla="*/ 0 h 126"/>
                  <a:gd name="T6" fmla="*/ 0 w 364"/>
                  <a:gd name="T7" fmla="*/ 0 h 126"/>
                  <a:gd name="T8" fmla="*/ 0 60000 65536"/>
                  <a:gd name="T9" fmla="*/ 0 60000 65536"/>
                  <a:gd name="T10" fmla="*/ 0 60000 65536"/>
                  <a:gd name="T11" fmla="*/ 0 60000 65536"/>
                  <a:gd name="T12" fmla="*/ 0 w 364"/>
                  <a:gd name="T13" fmla="*/ 0 h 126"/>
                  <a:gd name="T14" fmla="*/ 364 w 364"/>
                  <a:gd name="T15" fmla="*/ 126 h 126"/>
                </a:gdLst>
                <a:ahLst/>
                <a:cxnLst>
                  <a:cxn ang="T8">
                    <a:pos x="T0" y="T1"/>
                  </a:cxn>
                  <a:cxn ang="T9">
                    <a:pos x="T2" y="T3"/>
                  </a:cxn>
                  <a:cxn ang="T10">
                    <a:pos x="T4" y="T5"/>
                  </a:cxn>
                  <a:cxn ang="T11">
                    <a:pos x="T6" y="T7"/>
                  </a:cxn>
                </a:cxnLst>
                <a:rect l="T12" t="T13" r="T14" b="T15"/>
                <a:pathLst>
                  <a:path w="364" h="126">
                    <a:moveTo>
                      <a:pt x="0" y="126"/>
                    </a:moveTo>
                    <a:cubicBezTo>
                      <a:pt x="19" y="111"/>
                      <a:pt x="72" y="55"/>
                      <a:pt x="116" y="35"/>
                    </a:cubicBezTo>
                    <a:cubicBezTo>
                      <a:pt x="160" y="15"/>
                      <a:pt x="221" y="8"/>
                      <a:pt x="262" y="4"/>
                    </a:cubicBezTo>
                    <a:cubicBezTo>
                      <a:pt x="303" y="0"/>
                      <a:pt x="343" y="9"/>
                      <a:pt x="364" y="1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6" name="Freeform 616"/>
              <p:cNvSpPr>
                <a:spLocks/>
              </p:cNvSpPr>
              <p:nvPr/>
            </p:nvSpPr>
            <p:spPr bwMode="auto">
              <a:xfrm>
                <a:off x="2896" y="3606"/>
                <a:ext cx="38" cy="51"/>
              </a:xfrm>
              <a:custGeom>
                <a:avLst/>
                <a:gdLst>
                  <a:gd name="T0" fmla="*/ 0 w 228"/>
                  <a:gd name="T1" fmla="*/ 0 h 352"/>
                  <a:gd name="T2" fmla="*/ 0 w 228"/>
                  <a:gd name="T3" fmla="*/ 0 h 352"/>
                  <a:gd name="T4" fmla="*/ 0 w 228"/>
                  <a:gd name="T5" fmla="*/ 0 h 352"/>
                  <a:gd name="T6" fmla="*/ 0 w 228"/>
                  <a:gd name="T7" fmla="*/ 0 h 352"/>
                  <a:gd name="T8" fmla="*/ 0 60000 65536"/>
                  <a:gd name="T9" fmla="*/ 0 60000 65536"/>
                  <a:gd name="T10" fmla="*/ 0 60000 65536"/>
                  <a:gd name="T11" fmla="*/ 0 60000 65536"/>
                  <a:gd name="T12" fmla="*/ 0 w 228"/>
                  <a:gd name="T13" fmla="*/ 0 h 352"/>
                  <a:gd name="T14" fmla="*/ 228 w 228"/>
                  <a:gd name="T15" fmla="*/ 352 h 352"/>
                </a:gdLst>
                <a:ahLst/>
                <a:cxnLst>
                  <a:cxn ang="T8">
                    <a:pos x="T0" y="T1"/>
                  </a:cxn>
                  <a:cxn ang="T9">
                    <a:pos x="T2" y="T3"/>
                  </a:cxn>
                  <a:cxn ang="T10">
                    <a:pos x="T4" y="T5"/>
                  </a:cxn>
                  <a:cxn ang="T11">
                    <a:pos x="T6" y="T7"/>
                  </a:cxn>
                </a:cxnLst>
                <a:rect l="T12" t="T13" r="T14" b="T15"/>
                <a:pathLst>
                  <a:path w="228" h="352">
                    <a:moveTo>
                      <a:pt x="0" y="352"/>
                    </a:moveTo>
                    <a:cubicBezTo>
                      <a:pt x="14" y="331"/>
                      <a:pt x="63" y="265"/>
                      <a:pt x="91" y="224"/>
                    </a:cubicBezTo>
                    <a:cubicBezTo>
                      <a:pt x="119" y="183"/>
                      <a:pt x="143" y="141"/>
                      <a:pt x="166" y="104"/>
                    </a:cubicBezTo>
                    <a:cubicBezTo>
                      <a:pt x="189" y="67"/>
                      <a:pt x="215" y="22"/>
                      <a:pt x="228"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7" name="Freeform 617"/>
              <p:cNvSpPr>
                <a:spLocks/>
              </p:cNvSpPr>
              <p:nvPr/>
            </p:nvSpPr>
            <p:spPr bwMode="auto">
              <a:xfrm>
                <a:off x="2874" y="3603"/>
                <a:ext cx="159" cy="200"/>
              </a:xfrm>
              <a:custGeom>
                <a:avLst/>
                <a:gdLst>
                  <a:gd name="T0" fmla="*/ 0 w 964"/>
                  <a:gd name="T1" fmla="*/ 0 h 1397"/>
                  <a:gd name="T2" fmla="*/ 0 w 964"/>
                  <a:gd name="T3" fmla="*/ 0 h 1397"/>
                  <a:gd name="T4" fmla="*/ 0 w 964"/>
                  <a:gd name="T5" fmla="*/ 0 h 1397"/>
                  <a:gd name="T6" fmla="*/ 0 w 964"/>
                  <a:gd name="T7" fmla="*/ 0 h 1397"/>
                  <a:gd name="T8" fmla="*/ 0 w 964"/>
                  <a:gd name="T9" fmla="*/ 0 h 1397"/>
                  <a:gd name="T10" fmla="*/ 0 w 964"/>
                  <a:gd name="T11" fmla="*/ 0 h 1397"/>
                  <a:gd name="T12" fmla="*/ 0 w 964"/>
                  <a:gd name="T13" fmla="*/ 0 h 1397"/>
                  <a:gd name="T14" fmla="*/ 0 60000 65536"/>
                  <a:gd name="T15" fmla="*/ 0 60000 65536"/>
                  <a:gd name="T16" fmla="*/ 0 60000 65536"/>
                  <a:gd name="T17" fmla="*/ 0 60000 65536"/>
                  <a:gd name="T18" fmla="*/ 0 60000 65536"/>
                  <a:gd name="T19" fmla="*/ 0 60000 65536"/>
                  <a:gd name="T20" fmla="*/ 0 60000 65536"/>
                  <a:gd name="T21" fmla="*/ 0 w 964"/>
                  <a:gd name="T22" fmla="*/ 0 h 1397"/>
                  <a:gd name="T23" fmla="*/ 964 w 964"/>
                  <a:gd name="T24" fmla="*/ 1397 h 1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4" h="1397">
                    <a:moveTo>
                      <a:pt x="964" y="0"/>
                    </a:moveTo>
                    <a:cubicBezTo>
                      <a:pt x="933" y="35"/>
                      <a:pt x="833" y="146"/>
                      <a:pt x="777" y="208"/>
                    </a:cubicBezTo>
                    <a:cubicBezTo>
                      <a:pt x="721" y="270"/>
                      <a:pt x="692" y="295"/>
                      <a:pt x="628" y="373"/>
                    </a:cubicBezTo>
                    <a:cubicBezTo>
                      <a:pt x="564" y="451"/>
                      <a:pt x="465" y="596"/>
                      <a:pt x="392" y="676"/>
                    </a:cubicBezTo>
                    <a:cubicBezTo>
                      <a:pt x="319" y="756"/>
                      <a:pt x="251" y="794"/>
                      <a:pt x="189" y="854"/>
                    </a:cubicBezTo>
                    <a:cubicBezTo>
                      <a:pt x="127" y="914"/>
                      <a:pt x="38" y="946"/>
                      <a:pt x="19" y="1036"/>
                    </a:cubicBezTo>
                    <a:cubicBezTo>
                      <a:pt x="0" y="1126"/>
                      <a:pt x="65" y="1322"/>
                      <a:pt x="77" y="139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8" name="Freeform 618"/>
              <p:cNvSpPr>
                <a:spLocks/>
              </p:cNvSpPr>
              <p:nvPr/>
            </p:nvSpPr>
            <p:spPr bwMode="auto">
              <a:xfrm>
                <a:off x="2940" y="3657"/>
                <a:ext cx="255" cy="249"/>
              </a:xfrm>
              <a:custGeom>
                <a:avLst/>
                <a:gdLst>
                  <a:gd name="T0" fmla="*/ 0 w 1545"/>
                  <a:gd name="T1" fmla="*/ 0 h 1742"/>
                  <a:gd name="T2" fmla="*/ 0 w 1545"/>
                  <a:gd name="T3" fmla="*/ 0 h 1742"/>
                  <a:gd name="T4" fmla="*/ 0 w 1545"/>
                  <a:gd name="T5" fmla="*/ 0 h 1742"/>
                  <a:gd name="T6" fmla="*/ 0 w 1545"/>
                  <a:gd name="T7" fmla="*/ 0 h 1742"/>
                  <a:gd name="T8" fmla="*/ 0 w 1545"/>
                  <a:gd name="T9" fmla="*/ 0 h 1742"/>
                  <a:gd name="T10" fmla="*/ 0 w 1545"/>
                  <a:gd name="T11" fmla="*/ 0 h 1742"/>
                  <a:gd name="T12" fmla="*/ 0 w 1545"/>
                  <a:gd name="T13" fmla="*/ 0 h 1742"/>
                  <a:gd name="T14" fmla="*/ 0 w 1545"/>
                  <a:gd name="T15" fmla="*/ 0 h 1742"/>
                  <a:gd name="T16" fmla="*/ 0 w 1545"/>
                  <a:gd name="T17" fmla="*/ 0 h 1742"/>
                  <a:gd name="T18" fmla="*/ 0 w 1545"/>
                  <a:gd name="T19" fmla="*/ 0 h 1742"/>
                  <a:gd name="T20" fmla="*/ 0 w 1545"/>
                  <a:gd name="T21" fmla="*/ 0 h 1742"/>
                  <a:gd name="T22" fmla="*/ 0 w 1545"/>
                  <a:gd name="T23" fmla="*/ 0 h 1742"/>
                  <a:gd name="T24" fmla="*/ 0 w 1545"/>
                  <a:gd name="T25" fmla="*/ 0 h 1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45"/>
                  <a:gd name="T40" fmla="*/ 0 h 1742"/>
                  <a:gd name="T41" fmla="*/ 1545 w 1545"/>
                  <a:gd name="T42" fmla="*/ 1742 h 17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45" h="1742">
                    <a:moveTo>
                      <a:pt x="0" y="561"/>
                    </a:moveTo>
                    <a:cubicBezTo>
                      <a:pt x="28" y="571"/>
                      <a:pt x="91" y="655"/>
                      <a:pt x="170" y="619"/>
                    </a:cubicBezTo>
                    <a:cubicBezTo>
                      <a:pt x="249" y="583"/>
                      <a:pt x="382" y="423"/>
                      <a:pt x="477" y="345"/>
                    </a:cubicBezTo>
                    <a:cubicBezTo>
                      <a:pt x="572" y="267"/>
                      <a:pt x="642" y="184"/>
                      <a:pt x="742" y="151"/>
                    </a:cubicBezTo>
                    <a:cubicBezTo>
                      <a:pt x="842" y="118"/>
                      <a:pt x="967" y="111"/>
                      <a:pt x="1073" y="93"/>
                    </a:cubicBezTo>
                    <a:cubicBezTo>
                      <a:pt x="1179" y="75"/>
                      <a:pt x="1299" y="0"/>
                      <a:pt x="1376" y="43"/>
                    </a:cubicBezTo>
                    <a:cubicBezTo>
                      <a:pt x="1453" y="86"/>
                      <a:pt x="1527" y="249"/>
                      <a:pt x="1536" y="352"/>
                    </a:cubicBezTo>
                    <a:cubicBezTo>
                      <a:pt x="1545" y="455"/>
                      <a:pt x="1476" y="565"/>
                      <a:pt x="1430" y="664"/>
                    </a:cubicBezTo>
                    <a:cubicBezTo>
                      <a:pt x="1384" y="763"/>
                      <a:pt x="1301" y="867"/>
                      <a:pt x="1263" y="946"/>
                    </a:cubicBezTo>
                    <a:cubicBezTo>
                      <a:pt x="1225" y="1025"/>
                      <a:pt x="1229" y="1077"/>
                      <a:pt x="1202" y="1137"/>
                    </a:cubicBezTo>
                    <a:cubicBezTo>
                      <a:pt x="1175" y="1197"/>
                      <a:pt x="1135" y="1242"/>
                      <a:pt x="1098" y="1307"/>
                    </a:cubicBezTo>
                    <a:cubicBezTo>
                      <a:pt x="1061" y="1372"/>
                      <a:pt x="1008" y="1454"/>
                      <a:pt x="982" y="1526"/>
                    </a:cubicBezTo>
                    <a:cubicBezTo>
                      <a:pt x="956" y="1598"/>
                      <a:pt x="950" y="1697"/>
                      <a:pt x="941" y="174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29" name="Freeform 619"/>
              <p:cNvSpPr>
                <a:spLocks/>
              </p:cNvSpPr>
              <p:nvPr/>
            </p:nvSpPr>
            <p:spPr bwMode="auto">
              <a:xfrm>
                <a:off x="2773" y="3688"/>
                <a:ext cx="371" cy="323"/>
              </a:xfrm>
              <a:custGeom>
                <a:avLst/>
                <a:gdLst>
                  <a:gd name="T0" fmla="*/ 0 w 2246"/>
                  <a:gd name="T1" fmla="*/ 0 h 2254"/>
                  <a:gd name="T2" fmla="*/ 0 w 2246"/>
                  <a:gd name="T3" fmla="*/ 0 h 2254"/>
                  <a:gd name="T4" fmla="*/ 0 w 2246"/>
                  <a:gd name="T5" fmla="*/ 0 h 2254"/>
                  <a:gd name="T6" fmla="*/ 0 w 2246"/>
                  <a:gd name="T7" fmla="*/ 0 h 2254"/>
                  <a:gd name="T8" fmla="*/ 0 w 2246"/>
                  <a:gd name="T9" fmla="*/ 0 h 2254"/>
                  <a:gd name="T10" fmla="*/ 0 w 2246"/>
                  <a:gd name="T11" fmla="*/ 0 h 2254"/>
                  <a:gd name="T12" fmla="*/ 0 w 2246"/>
                  <a:gd name="T13" fmla="*/ 0 h 2254"/>
                  <a:gd name="T14" fmla="*/ 0 w 2246"/>
                  <a:gd name="T15" fmla="*/ 0 h 2254"/>
                  <a:gd name="T16" fmla="*/ 0 w 2246"/>
                  <a:gd name="T17" fmla="*/ 0 h 2254"/>
                  <a:gd name="T18" fmla="*/ 0 w 2246"/>
                  <a:gd name="T19" fmla="*/ 0 h 2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46"/>
                  <a:gd name="T31" fmla="*/ 0 h 2254"/>
                  <a:gd name="T32" fmla="*/ 2246 w 2246"/>
                  <a:gd name="T33" fmla="*/ 2254 h 2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46" h="2254">
                    <a:moveTo>
                      <a:pt x="2246" y="0"/>
                    </a:moveTo>
                    <a:cubicBezTo>
                      <a:pt x="2219" y="55"/>
                      <a:pt x="2134" y="224"/>
                      <a:pt x="2081" y="333"/>
                    </a:cubicBezTo>
                    <a:cubicBezTo>
                      <a:pt x="2028" y="442"/>
                      <a:pt x="1993" y="557"/>
                      <a:pt x="1927" y="651"/>
                    </a:cubicBezTo>
                    <a:cubicBezTo>
                      <a:pt x="1861" y="745"/>
                      <a:pt x="1759" y="818"/>
                      <a:pt x="1684" y="899"/>
                    </a:cubicBezTo>
                    <a:cubicBezTo>
                      <a:pt x="1609" y="980"/>
                      <a:pt x="1586" y="1068"/>
                      <a:pt x="1534" y="1148"/>
                    </a:cubicBezTo>
                    <a:cubicBezTo>
                      <a:pt x="1482" y="1228"/>
                      <a:pt x="1452" y="1286"/>
                      <a:pt x="1372" y="1380"/>
                    </a:cubicBezTo>
                    <a:cubicBezTo>
                      <a:pt x="1292" y="1474"/>
                      <a:pt x="1177" y="1609"/>
                      <a:pt x="1053" y="1711"/>
                    </a:cubicBezTo>
                    <a:cubicBezTo>
                      <a:pt x="929" y="1813"/>
                      <a:pt x="772" y="1923"/>
                      <a:pt x="630" y="1993"/>
                    </a:cubicBezTo>
                    <a:cubicBezTo>
                      <a:pt x="488" y="2063"/>
                      <a:pt x="304" y="2090"/>
                      <a:pt x="199" y="2134"/>
                    </a:cubicBezTo>
                    <a:cubicBezTo>
                      <a:pt x="94" y="2178"/>
                      <a:pt x="41" y="2229"/>
                      <a:pt x="0" y="225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30" name="Freeform 620"/>
              <p:cNvSpPr>
                <a:spLocks/>
              </p:cNvSpPr>
              <p:nvPr/>
            </p:nvSpPr>
            <p:spPr bwMode="auto">
              <a:xfrm>
                <a:off x="2745" y="3743"/>
                <a:ext cx="332" cy="168"/>
              </a:xfrm>
              <a:custGeom>
                <a:avLst/>
                <a:gdLst>
                  <a:gd name="T0" fmla="*/ 0 w 2008"/>
                  <a:gd name="T1" fmla="*/ 0 h 1172"/>
                  <a:gd name="T2" fmla="*/ 0 w 2008"/>
                  <a:gd name="T3" fmla="*/ 0 h 1172"/>
                  <a:gd name="T4" fmla="*/ 0 w 2008"/>
                  <a:gd name="T5" fmla="*/ 0 h 1172"/>
                  <a:gd name="T6" fmla="*/ 0 w 2008"/>
                  <a:gd name="T7" fmla="*/ 0 h 1172"/>
                  <a:gd name="T8" fmla="*/ 0 w 2008"/>
                  <a:gd name="T9" fmla="*/ 0 h 1172"/>
                  <a:gd name="T10" fmla="*/ 0 w 2008"/>
                  <a:gd name="T11" fmla="*/ 0 h 1172"/>
                  <a:gd name="T12" fmla="*/ 0 w 2008"/>
                  <a:gd name="T13" fmla="*/ 0 h 1172"/>
                  <a:gd name="T14" fmla="*/ 0 w 2008"/>
                  <a:gd name="T15" fmla="*/ 0 h 1172"/>
                  <a:gd name="T16" fmla="*/ 0 w 2008"/>
                  <a:gd name="T17" fmla="*/ 0 h 11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8"/>
                  <a:gd name="T28" fmla="*/ 0 h 1172"/>
                  <a:gd name="T29" fmla="*/ 2008 w 2008"/>
                  <a:gd name="T30" fmla="*/ 1172 h 11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8" h="1172">
                    <a:moveTo>
                      <a:pt x="2008" y="0"/>
                    </a:moveTo>
                    <a:cubicBezTo>
                      <a:pt x="1984" y="9"/>
                      <a:pt x="1926" y="9"/>
                      <a:pt x="1863" y="50"/>
                    </a:cubicBezTo>
                    <a:cubicBezTo>
                      <a:pt x="1800" y="91"/>
                      <a:pt x="1714" y="150"/>
                      <a:pt x="1627" y="245"/>
                    </a:cubicBezTo>
                    <a:cubicBezTo>
                      <a:pt x="1540" y="340"/>
                      <a:pt x="1438" y="511"/>
                      <a:pt x="1343" y="622"/>
                    </a:cubicBezTo>
                    <a:cubicBezTo>
                      <a:pt x="1248" y="733"/>
                      <a:pt x="1152" y="849"/>
                      <a:pt x="1055" y="908"/>
                    </a:cubicBezTo>
                    <a:cubicBezTo>
                      <a:pt x="958" y="967"/>
                      <a:pt x="867" y="961"/>
                      <a:pt x="760" y="976"/>
                    </a:cubicBezTo>
                    <a:cubicBezTo>
                      <a:pt x="653" y="991"/>
                      <a:pt x="519" y="968"/>
                      <a:pt x="413" y="995"/>
                    </a:cubicBezTo>
                    <a:cubicBezTo>
                      <a:pt x="307" y="1022"/>
                      <a:pt x="191" y="1110"/>
                      <a:pt x="122" y="1140"/>
                    </a:cubicBezTo>
                    <a:cubicBezTo>
                      <a:pt x="53" y="1170"/>
                      <a:pt x="25" y="1165"/>
                      <a:pt x="0" y="117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31" name="Freeform 621"/>
              <p:cNvSpPr>
                <a:spLocks/>
              </p:cNvSpPr>
              <p:nvPr/>
            </p:nvSpPr>
            <p:spPr bwMode="auto">
              <a:xfrm>
                <a:off x="3210" y="3845"/>
                <a:ext cx="96" cy="81"/>
              </a:xfrm>
              <a:custGeom>
                <a:avLst/>
                <a:gdLst>
                  <a:gd name="T0" fmla="*/ 0 w 583"/>
                  <a:gd name="T1" fmla="*/ 0 h 565"/>
                  <a:gd name="T2" fmla="*/ 0 w 583"/>
                  <a:gd name="T3" fmla="*/ 0 h 565"/>
                  <a:gd name="T4" fmla="*/ 0 w 583"/>
                  <a:gd name="T5" fmla="*/ 0 h 565"/>
                  <a:gd name="T6" fmla="*/ 0 w 583"/>
                  <a:gd name="T7" fmla="*/ 0 h 565"/>
                  <a:gd name="T8" fmla="*/ 0 w 583"/>
                  <a:gd name="T9" fmla="*/ 0 h 565"/>
                  <a:gd name="T10" fmla="*/ 0 w 583"/>
                  <a:gd name="T11" fmla="*/ 0 h 565"/>
                  <a:gd name="T12" fmla="*/ 0 w 583"/>
                  <a:gd name="T13" fmla="*/ 0 h 565"/>
                  <a:gd name="T14" fmla="*/ 0 60000 65536"/>
                  <a:gd name="T15" fmla="*/ 0 60000 65536"/>
                  <a:gd name="T16" fmla="*/ 0 60000 65536"/>
                  <a:gd name="T17" fmla="*/ 0 60000 65536"/>
                  <a:gd name="T18" fmla="*/ 0 60000 65536"/>
                  <a:gd name="T19" fmla="*/ 0 60000 65536"/>
                  <a:gd name="T20" fmla="*/ 0 60000 65536"/>
                  <a:gd name="T21" fmla="*/ 0 w 583"/>
                  <a:gd name="T22" fmla="*/ 0 h 565"/>
                  <a:gd name="T23" fmla="*/ 583 w 583"/>
                  <a:gd name="T24" fmla="*/ 565 h 5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3" h="565">
                    <a:moveTo>
                      <a:pt x="0" y="0"/>
                    </a:moveTo>
                    <a:cubicBezTo>
                      <a:pt x="11" y="17"/>
                      <a:pt x="43" y="83"/>
                      <a:pt x="67" y="100"/>
                    </a:cubicBezTo>
                    <a:cubicBezTo>
                      <a:pt x="91" y="117"/>
                      <a:pt x="122" y="105"/>
                      <a:pt x="144" y="103"/>
                    </a:cubicBezTo>
                    <a:cubicBezTo>
                      <a:pt x="162" y="93"/>
                      <a:pt x="171" y="60"/>
                      <a:pt x="202" y="90"/>
                    </a:cubicBezTo>
                    <a:cubicBezTo>
                      <a:pt x="233" y="119"/>
                      <a:pt x="292" y="229"/>
                      <a:pt x="330" y="276"/>
                    </a:cubicBezTo>
                    <a:cubicBezTo>
                      <a:pt x="368" y="323"/>
                      <a:pt x="388" y="324"/>
                      <a:pt x="430" y="372"/>
                    </a:cubicBezTo>
                    <a:cubicBezTo>
                      <a:pt x="472" y="420"/>
                      <a:pt x="551" y="525"/>
                      <a:pt x="583" y="56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32" name="Freeform 622"/>
              <p:cNvSpPr>
                <a:spLocks/>
              </p:cNvSpPr>
              <p:nvPr/>
            </p:nvSpPr>
            <p:spPr bwMode="auto">
              <a:xfrm>
                <a:off x="3094" y="3914"/>
                <a:ext cx="112" cy="66"/>
              </a:xfrm>
              <a:custGeom>
                <a:avLst/>
                <a:gdLst>
                  <a:gd name="T0" fmla="*/ 0 w 676"/>
                  <a:gd name="T1" fmla="*/ 0 h 456"/>
                  <a:gd name="T2" fmla="*/ 0 w 676"/>
                  <a:gd name="T3" fmla="*/ 0 h 456"/>
                  <a:gd name="T4" fmla="*/ 0 w 676"/>
                  <a:gd name="T5" fmla="*/ 0 h 456"/>
                  <a:gd name="T6" fmla="*/ 0 w 676"/>
                  <a:gd name="T7" fmla="*/ 0 h 456"/>
                  <a:gd name="T8" fmla="*/ 0 w 676"/>
                  <a:gd name="T9" fmla="*/ 0 h 456"/>
                  <a:gd name="T10" fmla="*/ 0 w 676"/>
                  <a:gd name="T11" fmla="*/ 0 h 456"/>
                  <a:gd name="T12" fmla="*/ 0 60000 65536"/>
                  <a:gd name="T13" fmla="*/ 0 60000 65536"/>
                  <a:gd name="T14" fmla="*/ 0 60000 65536"/>
                  <a:gd name="T15" fmla="*/ 0 60000 65536"/>
                  <a:gd name="T16" fmla="*/ 0 60000 65536"/>
                  <a:gd name="T17" fmla="*/ 0 60000 65536"/>
                  <a:gd name="T18" fmla="*/ 0 w 676"/>
                  <a:gd name="T19" fmla="*/ 0 h 456"/>
                  <a:gd name="T20" fmla="*/ 676 w 676"/>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676" h="456">
                    <a:moveTo>
                      <a:pt x="7" y="0"/>
                    </a:moveTo>
                    <a:cubicBezTo>
                      <a:pt x="13" y="18"/>
                      <a:pt x="0" y="74"/>
                      <a:pt x="43" y="107"/>
                    </a:cubicBezTo>
                    <a:cubicBezTo>
                      <a:pt x="86" y="140"/>
                      <a:pt x="204" y="174"/>
                      <a:pt x="267" y="197"/>
                    </a:cubicBezTo>
                    <a:cubicBezTo>
                      <a:pt x="330" y="220"/>
                      <a:pt x="363" y="219"/>
                      <a:pt x="424" y="246"/>
                    </a:cubicBezTo>
                    <a:cubicBezTo>
                      <a:pt x="485" y="273"/>
                      <a:pt x="590" y="323"/>
                      <a:pt x="632" y="358"/>
                    </a:cubicBezTo>
                    <a:cubicBezTo>
                      <a:pt x="674" y="393"/>
                      <a:pt x="667" y="436"/>
                      <a:pt x="676" y="45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33" name="Freeform 623"/>
              <p:cNvSpPr>
                <a:spLocks/>
              </p:cNvSpPr>
              <p:nvPr/>
            </p:nvSpPr>
            <p:spPr bwMode="auto">
              <a:xfrm>
                <a:off x="3022" y="3963"/>
                <a:ext cx="17" cy="27"/>
              </a:xfrm>
              <a:custGeom>
                <a:avLst/>
                <a:gdLst>
                  <a:gd name="T0" fmla="*/ 0 w 100"/>
                  <a:gd name="T1" fmla="*/ 0 h 189"/>
                  <a:gd name="T2" fmla="*/ 0 w 100"/>
                  <a:gd name="T3" fmla="*/ 0 h 189"/>
                  <a:gd name="T4" fmla="*/ 0 w 100"/>
                  <a:gd name="T5" fmla="*/ 0 h 189"/>
                  <a:gd name="T6" fmla="*/ 0 w 100"/>
                  <a:gd name="T7" fmla="*/ 0 h 189"/>
                  <a:gd name="T8" fmla="*/ 0 60000 65536"/>
                  <a:gd name="T9" fmla="*/ 0 60000 65536"/>
                  <a:gd name="T10" fmla="*/ 0 60000 65536"/>
                  <a:gd name="T11" fmla="*/ 0 60000 65536"/>
                  <a:gd name="T12" fmla="*/ 0 w 100"/>
                  <a:gd name="T13" fmla="*/ 0 h 189"/>
                  <a:gd name="T14" fmla="*/ 100 w 100"/>
                  <a:gd name="T15" fmla="*/ 189 h 189"/>
                </a:gdLst>
                <a:ahLst/>
                <a:cxnLst>
                  <a:cxn ang="T8">
                    <a:pos x="T0" y="T1"/>
                  </a:cxn>
                  <a:cxn ang="T9">
                    <a:pos x="T2" y="T3"/>
                  </a:cxn>
                  <a:cxn ang="T10">
                    <a:pos x="T4" y="T5"/>
                  </a:cxn>
                  <a:cxn ang="T11">
                    <a:pos x="T6" y="T7"/>
                  </a:cxn>
                </a:cxnLst>
                <a:rect l="T12" t="T13" r="T14" b="T15"/>
                <a:pathLst>
                  <a:path w="100" h="189">
                    <a:moveTo>
                      <a:pt x="0" y="0"/>
                    </a:moveTo>
                    <a:cubicBezTo>
                      <a:pt x="2" y="10"/>
                      <a:pt x="7" y="39"/>
                      <a:pt x="14" y="60"/>
                    </a:cubicBezTo>
                    <a:cubicBezTo>
                      <a:pt x="21" y="81"/>
                      <a:pt x="27" y="104"/>
                      <a:pt x="41" y="125"/>
                    </a:cubicBezTo>
                    <a:cubicBezTo>
                      <a:pt x="55" y="146"/>
                      <a:pt x="88" y="176"/>
                      <a:pt x="100" y="18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34" name="Freeform 624"/>
              <p:cNvSpPr>
                <a:spLocks/>
              </p:cNvSpPr>
              <p:nvPr/>
            </p:nvSpPr>
            <p:spPr bwMode="auto">
              <a:xfrm>
                <a:off x="2992" y="3949"/>
                <a:ext cx="42" cy="15"/>
              </a:xfrm>
              <a:custGeom>
                <a:avLst/>
                <a:gdLst>
                  <a:gd name="T0" fmla="*/ 0 w 253"/>
                  <a:gd name="T1" fmla="*/ 0 h 102"/>
                  <a:gd name="T2" fmla="*/ 0 w 253"/>
                  <a:gd name="T3" fmla="*/ 0 h 102"/>
                  <a:gd name="T4" fmla="*/ 0 w 253"/>
                  <a:gd name="T5" fmla="*/ 0 h 102"/>
                  <a:gd name="T6" fmla="*/ 0 w 253"/>
                  <a:gd name="T7" fmla="*/ 0 h 102"/>
                  <a:gd name="T8" fmla="*/ 0 w 253"/>
                  <a:gd name="T9" fmla="*/ 0 h 102"/>
                  <a:gd name="T10" fmla="*/ 0 60000 65536"/>
                  <a:gd name="T11" fmla="*/ 0 60000 65536"/>
                  <a:gd name="T12" fmla="*/ 0 60000 65536"/>
                  <a:gd name="T13" fmla="*/ 0 60000 65536"/>
                  <a:gd name="T14" fmla="*/ 0 60000 65536"/>
                  <a:gd name="T15" fmla="*/ 0 w 253"/>
                  <a:gd name="T16" fmla="*/ 0 h 102"/>
                  <a:gd name="T17" fmla="*/ 253 w 253"/>
                  <a:gd name="T18" fmla="*/ 102 h 102"/>
                </a:gdLst>
                <a:ahLst/>
                <a:cxnLst>
                  <a:cxn ang="T10">
                    <a:pos x="T0" y="T1"/>
                  </a:cxn>
                  <a:cxn ang="T11">
                    <a:pos x="T2" y="T3"/>
                  </a:cxn>
                  <a:cxn ang="T12">
                    <a:pos x="T4" y="T5"/>
                  </a:cxn>
                  <a:cxn ang="T13">
                    <a:pos x="T6" y="T7"/>
                  </a:cxn>
                  <a:cxn ang="T14">
                    <a:pos x="T8" y="T9"/>
                  </a:cxn>
                </a:cxnLst>
                <a:rect l="T15" t="T16" r="T17" b="T18"/>
                <a:pathLst>
                  <a:path w="253" h="102">
                    <a:moveTo>
                      <a:pt x="0" y="100"/>
                    </a:moveTo>
                    <a:cubicBezTo>
                      <a:pt x="18" y="100"/>
                      <a:pt x="76" y="102"/>
                      <a:pt x="108" y="100"/>
                    </a:cubicBezTo>
                    <a:cubicBezTo>
                      <a:pt x="140" y="98"/>
                      <a:pt x="174" y="95"/>
                      <a:pt x="195" y="87"/>
                    </a:cubicBezTo>
                    <a:cubicBezTo>
                      <a:pt x="216" y="79"/>
                      <a:pt x="226" y="64"/>
                      <a:pt x="236" y="50"/>
                    </a:cubicBezTo>
                    <a:cubicBezTo>
                      <a:pt x="246" y="36"/>
                      <a:pt x="250" y="10"/>
                      <a:pt x="253"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35" name="Freeform 625"/>
              <p:cNvSpPr>
                <a:spLocks/>
              </p:cNvSpPr>
              <p:nvPr/>
            </p:nvSpPr>
            <p:spPr bwMode="auto">
              <a:xfrm>
                <a:off x="3048" y="3909"/>
                <a:ext cx="43" cy="23"/>
              </a:xfrm>
              <a:custGeom>
                <a:avLst/>
                <a:gdLst>
                  <a:gd name="T0" fmla="*/ 0 w 261"/>
                  <a:gd name="T1" fmla="*/ 0 h 164"/>
                  <a:gd name="T2" fmla="*/ 0 w 261"/>
                  <a:gd name="T3" fmla="*/ 0 h 164"/>
                  <a:gd name="T4" fmla="*/ 0 w 261"/>
                  <a:gd name="T5" fmla="*/ 0 h 164"/>
                  <a:gd name="T6" fmla="*/ 0 w 261"/>
                  <a:gd name="T7" fmla="*/ 0 h 164"/>
                  <a:gd name="T8" fmla="*/ 0 w 261"/>
                  <a:gd name="T9" fmla="*/ 0 h 164"/>
                  <a:gd name="T10" fmla="*/ 0 60000 65536"/>
                  <a:gd name="T11" fmla="*/ 0 60000 65536"/>
                  <a:gd name="T12" fmla="*/ 0 60000 65536"/>
                  <a:gd name="T13" fmla="*/ 0 60000 65536"/>
                  <a:gd name="T14" fmla="*/ 0 60000 65536"/>
                  <a:gd name="T15" fmla="*/ 0 w 261"/>
                  <a:gd name="T16" fmla="*/ 0 h 164"/>
                  <a:gd name="T17" fmla="*/ 261 w 261"/>
                  <a:gd name="T18" fmla="*/ 164 h 164"/>
                </a:gdLst>
                <a:ahLst/>
                <a:cxnLst>
                  <a:cxn ang="T10">
                    <a:pos x="T0" y="T1"/>
                  </a:cxn>
                  <a:cxn ang="T11">
                    <a:pos x="T2" y="T3"/>
                  </a:cxn>
                  <a:cxn ang="T12">
                    <a:pos x="T4" y="T5"/>
                  </a:cxn>
                  <a:cxn ang="T13">
                    <a:pos x="T6" y="T7"/>
                  </a:cxn>
                  <a:cxn ang="T14">
                    <a:pos x="T8" y="T9"/>
                  </a:cxn>
                </a:cxnLst>
                <a:rect l="T15" t="T16" r="T17" b="T18"/>
                <a:pathLst>
                  <a:path w="261" h="164">
                    <a:moveTo>
                      <a:pt x="0" y="62"/>
                    </a:moveTo>
                    <a:cubicBezTo>
                      <a:pt x="16" y="68"/>
                      <a:pt x="60" y="82"/>
                      <a:pt x="95" y="99"/>
                    </a:cubicBezTo>
                    <a:cubicBezTo>
                      <a:pt x="130" y="116"/>
                      <a:pt x="182" y="164"/>
                      <a:pt x="208" y="164"/>
                    </a:cubicBezTo>
                    <a:cubicBezTo>
                      <a:pt x="234" y="164"/>
                      <a:pt x="245" y="126"/>
                      <a:pt x="253" y="99"/>
                    </a:cubicBezTo>
                    <a:cubicBezTo>
                      <a:pt x="261" y="72"/>
                      <a:pt x="256" y="21"/>
                      <a:pt x="257"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36" name="Freeform 626"/>
              <p:cNvSpPr>
                <a:spLocks/>
              </p:cNvSpPr>
              <p:nvPr/>
            </p:nvSpPr>
            <p:spPr bwMode="auto">
              <a:xfrm>
                <a:off x="3072" y="3844"/>
                <a:ext cx="22" cy="58"/>
              </a:xfrm>
              <a:custGeom>
                <a:avLst/>
                <a:gdLst>
                  <a:gd name="T0" fmla="*/ 0 w 133"/>
                  <a:gd name="T1" fmla="*/ 0 h 406"/>
                  <a:gd name="T2" fmla="*/ 0 w 133"/>
                  <a:gd name="T3" fmla="*/ 0 h 406"/>
                  <a:gd name="T4" fmla="*/ 0 w 133"/>
                  <a:gd name="T5" fmla="*/ 0 h 406"/>
                  <a:gd name="T6" fmla="*/ 0 w 133"/>
                  <a:gd name="T7" fmla="*/ 0 h 406"/>
                  <a:gd name="T8" fmla="*/ 0 w 133"/>
                  <a:gd name="T9" fmla="*/ 0 h 406"/>
                  <a:gd name="T10" fmla="*/ 0 60000 65536"/>
                  <a:gd name="T11" fmla="*/ 0 60000 65536"/>
                  <a:gd name="T12" fmla="*/ 0 60000 65536"/>
                  <a:gd name="T13" fmla="*/ 0 60000 65536"/>
                  <a:gd name="T14" fmla="*/ 0 60000 65536"/>
                  <a:gd name="T15" fmla="*/ 0 w 133"/>
                  <a:gd name="T16" fmla="*/ 0 h 406"/>
                  <a:gd name="T17" fmla="*/ 133 w 133"/>
                  <a:gd name="T18" fmla="*/ 406 h 406"/>
                </a:gdLst>
                <a:ahLst/>
                <a:cxnLst>
                  <a:cxn ang="T10">
                    <a:pos x="T0" y="T1"/>
                  </a:cxn>
                  <a:cxn ang="T11">
                    <a:pos x="T2" y="T3"/>
                  </a:cxn>
                  <a:cxn ang="T12">
                    <a:pos x="T4" y="T5"/>
                  </a:cxn>
                  <a:cxn ang="T13">
                    <a:pos x="T6" y="T7"/>
                  </a:cxn>
                  <a:cxn ang="T14">
                    <a:pos x="T8" y="T9"/>
                  </a:cxn>
                </a:cxnLst>
                <a:rect l="T15" t="T16" r="T17" b="T18"/>
                <a:pathLst>
                  <a:path w="133" h="406">
                    <a:moveTo>
                      <a:pt x="0" y="0"/>
                    </a:moveTo>
                    <a:cubicBezTo>
                      <a:pt x="4" y="16"/>
                      <a:pt x="17" y="65"/>
                      <a:pt x="25" y="95"/>
                    </a:cubicBezTo>
                    <a:cubicBezTo>
                      <a:pt x="33" y="125"/>
                      <a:pt x="39" y="148"/>
                      <a:pt x="50" y="178"/>
                    </a:cubicBezTo>
                    <a:cubicBezTo>
                      <a:pt x="61" y="208"/>
                      <a:pt x="77" y="235"/>
                      <a:pt x="91" y="273"/>
                    </a:cubicBezTo>
                    <a:cubicBezTo>
                      <a:pt x="105" y="311"/>
                      <a:pt x="124" y="378"/>
                      <a:pt x="133" y="40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47" name="Freeform 627"/>
              <p:cNvSpPr>
                <a:spLocks/>
              </p:cNvSpPr>
              <p:nvPr/>
            </p:nvSpPr>
            <p:spPr bwMode="auto">
              <a:xfrm>
                <a:off x="2546" y="3768"/>
                <a:ext cx="145" cy="69"/>
              </a:xfrm>
              <a:custGeom>
                <a:avLst/>
                <a:gdLst>
                  <a:gd name="T0" fmla="*/ 0 w 874"/>
                  <a:gd name="T1" fmla="*/ 0 h 481"/>
                  <a:gd name="T2" fmla="*/ 63 w 874"/>
                  <a:gd name="T3" fmla="*/ 112 h 481"/>
                  <a:gd name="T4" fmla="*/ 201 w 874"/>
                  <a:gd name="T5" fmla="*/ 203 h 481"/>
                  <a:gd name="T6" fmla="*/ 282 w 874"/>
                  <a:gd name="T7" fmla="*/ 237 h 481"/>
                  <a:gd name="T8" fmla="*/ 444 w 874"/>
                  <a:gd name="T9" fmla="*/ 332 h 481"/>
                  <a:gd name="T10" fmla="*/ 655 w 874"/>
                  <a:gd name="T11" fmla="*/ 382 h 481"/>
                  <a:gd name="T12" fmla="*/ 862 w 874"/>
                  <a:gd name="T13" fmla="*/ 481 h 481"/>
                  <a:gd name="T14" fmla="*/ 854 w 874"/>
                  <a:gd name="T15" fmla="*/ 348 h 481"/>
                  <a:gd name="T16" fmla="*/ 755 w 874"/>
                  <a:gd name="T17" fmla="*/ 191 h 481"/>
                  <a:gd name="T18" fmla="*/ 552 w 874"/>
                  <a:gd name="T19" fmla="*/ 133 h 481"/>
                  <a:gd name="T20" fmla="*/ 415 w 874"/>
                  <a:gd name="T21" fmla="*/ 108 h 481"/>
                  <a:gd name="T22" fmla="*/ 274 w 874"/>
                  <a:gd name="T23" fmla="*/ 100 h 481"/>
                  <a:gd name="T24" fmla="*/ 145 w 874"/>
                  <a:gd name="T25" fmla="*/ 58 h 481"/>
                  <a:gd name="T26" fmla="*/ 0 w 874"/>
                  <a:gd name="T27"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481">
                    <a:moveTo>
                      <a:pt x="0" y="0"/>
                    </a:moveTo>
                    <a:cubicBezTo>
                      <a:pt x="9" y="42"/>
                      <a:pt x="34" y="79"/>
                      <a:pt x="63" y="112"/>
                    </a:cubicBezTo>
                    <a:cubicBezTo>
                      <a:pt x="92" y="145"/>
                      <a:pt x="164" y="182"/>
                      <a:pt x="201" y="203"/>
                    </a:cubicBezTo>
                    <a:cubicBezTo>
                      <a:pt x="238" y="224"/>
                      <a:pt x="242" y="216"/>
                      <a:pt x="282" y="237"/>
                    </a:cubicBezTo>
                    <a:cubicBezTo>
                      <a:pt x="320" y="264"/>
                      <a:pt x="404" y="311"/>
                      <a:pt x="444" y="332"/>
                    </a:cubicBezTo>
                    <a:cubicBezTo>
                      <a:pt x="484" y="353"/>
                      <a:pt x="601" y="361"/>
                      <a:pt x="655" y="382"/>
                    </a:cubicBezTo>
                    <a:cubicBezTo>
                      <a:pt x="709" y="403"/>
                      <a:pt x="816" y="439"/>
                      <a:pt x="862" y="481"/>
                    </a:cubicBezTo>
                    <a:cubicBezTo>
                      <a:pt x="874" y="460"/>
                      <a:pt x="851" y="363"/>
                      <a:pt x="854" y="348"/>
                    </a:cubicBezTo>
                    <a:cubicBezTo>
                      <a:pt x="857" y="333"/>
                      <a:pt x="797" y="216"/>
                      <a:pt x="755" y="191"/>
                    </a:cubicBezTo>
                    <a:cubicBezTo>
                      <a:pt x="713" y="166"/>
                      <a:pt x="624" y="154"/>
                      <a:pt x="552" y="133"/>
                    </a:cubicBezTo>
                    <a:cubicBezTo>
                      <a:pt x="480" y="112"/>
                      <a:pt x="436" y="116"/>
                      <a:pt x="415" y="108"/>
                    </a:cubicBezTo>
                    <a:cubicBezTo>
                      <a:pt x="394" y="100"/>
                      <a:pt x="311" y="107"/>
                      <a:pt x="274" y="100"/>
                    </a:cubicBezTo>
                    <a:cubicBezTo>
                      <a:pt x="237" y="93"/>
                      <a:pt x="188" y="74"/>
                      <a:pt x="145" y="58"/>
                    </a:cubicBezTo>
                    <a:cubicBezTo>
                      <a:pt x="102" y="42"/>
                      <a:pt x="46" y="13"/>
                      <a:pt x="0" y="0"/>
                    </a:cubicBezTo>
                    <a:close/>
                  </a:path>
                </a:pathLst>
              </a:custGeom>
              <a:gradFill rotWithShape="1">
                <a:gsLst>
                  <a:gs pos="0">
                    <a:schemeClr val="bg2">
                      <a:gamma/>
                      <a:tint val="33725"/>
                      <a:invGamma/>
                    </a:schemeClr>
                  </a:gs>
                  <a:gs pos="100000">
                    <a:schemeClr val="bg2"/>
                  </a:gs>
                </a:gsLst>
                <a:lin ang="18900000" scaled="1"/>
              </a:gradFill>
              <a:ln>
                <a:noFill/>
              </a:ln>
              <a:effectLst/>
              <a:extLst/>
            </p:spPr>
            <p:txBody>
              <a:bodyPr/>
              <a:lstStyle/>
              <a:p>
                <a:pPr>
                  <a:defRPr/>
                </a:pPr>
                <a:endParaRPr lang="en-US"/>
              </a:p>
            </p:txBody>
          </p:sp>
          <p:sp>
            <p:nvSpPr>
              <p:cNvPr id="10338" name="Freeform 628"/>
              <p:cNvSpPr>
                <a:spLocks/>
              </p:cNvSpPr>
              <p:nvPr/>
            </p:nvSpPr>
            <p:spPr bwMode="auto">
              <a:xfrm>
                <a:off x="3050" y="3998"/>
                <a:ext cx="47" cy="25"/>
              </a:xfrm>
              <a:custGeom>
                <a:avLst/>
                <a:gdLst>
                  <a:gd name="T0" fmla="*/ 0 w 281"/>
                  <a:gd name="T1" fmla="*/ 0 h 175"/>
                  <a:gd name="T2" fmla="*/ 0 w 281"/>
                  <a:gd name="T3" fmla="*/ 0 h 175"/>
                  <a:gd name="T4" fmla="*/ 0 w 281"/>
                  <a:gd name="T5" fmla="*/ 0 h 175"/>
                  <a:gd name="T6" fmla="*/ 0 w 281"/>
                  <a:gd name="T7" fmla="*/ 0 h 175"/>
                  <a:gd name="T8" fmla="*/ 0 60000 65536"/>
                  <a:gd name="T9" fmla="*/ 0 60000 65536"/>
                  <a:gd name="T10" fmla="*/ 0 60000 65536"/>
                  <a:gd name="T11" fmla="*/ 0 60000 65536"/>
                  <a:gd name="T12" fmla="*/ 0 w 281"/>
                  <a:gd name="T13" fmla="*/ 0 h 175"/>
                  <a:gd name="T14" fmla="*/ 281 w 281"/>
                  <a:gd name="T15" fmla="*/ 175 h 175"/>
                </a:gdLst>
                <a:ahLst/>
                <a:cxnLst>
                  <a:cxn ang="T8">
                    <a:pos x="T0" y="T1"/>
                  </a:cxn>
                  <a:cxn ang="T9">
                    <a:pos x="T2" y="T3"/>
                  </a:cxn>
                  <a:cxn ang="T10">
                    <a:pos x="T4" y="T5"/>
                  </a:cxn>
                  <a:cxn ang="T11">
                    <a:pos x="T6" y="T7"/>
                  </a:cxn>
                </a:cxnLst>
                <a:rect l="T12" t="T13" r="T14" b="T15"/>
                <a:pathLst>
                  <a:path w="281" h="175">
                    <a:moveTo>
                      <a:pt x="0" y="175"/>
                    </a:moveTo>
                    <a:cubicBezTo>
                      <a:pt x="15" y="163"/>
                      <a:pt x="59" y="123"/>
                      <a:pt x="90" y="100"/>
                    </a:cubicBezTo>
                    <a:cubicBezTo>
                      <a:pt x="121" y="77"/>
                      <a:pt x="156" y="56"/>
                      <a:pt x="188" y="39"/>
                    </a:cubicBezTo>
                    <a:cubicBezTo>
                      <a:pt x="220" y="22"/>
                      <a:pt x="262" y="8"/>
                      <a:pt x="281" y="0"/>
                    </a:cubicBezTo>
                  </a:path>
                </a:pathLst>
              </a:custGeom>
              <a:solidFill>
                <a:schemeClr val="bg2"/>
              </a:solidFill>
              <a:ln w="9525">
                <a:solidFill>
                  <a:schemeClr val="tx1"/>
                </a:solidFill>
                <a:round/>
                <a:headEnd/>
                <a:tailEnd/>
              </a:ln>
            </p:spPr>
            <p:txBody>
              <a:bodyPr/>
              <a:lstStyle/>
              <a:p>
                <a:endParaRPr lang="en-US"/>
              </a:p>
            </p:txBody>
          </p:sp>
          <p:sp>
            <p:nvSpPr>
              <p:cNvPr id="10339" name="Freeform 629"/>
              <p:cNvSpPr>
                <a:spLocks/>
              </p:cNvSpPr>
              <p:nvPr/>
            </p:nvSpPr>
            <p:spPr bwMode="auto">
              <a:xfrm>
                <a:off x="3051" y="4009"/>
                <a:ext cx="55" cy="18"/>
              </a:xfrm>
              <a:custGeom>
                <a:avLst/>
                <a:gdLst>
                  <a:gd name="T0" fmla="*/ 0 w 333"/>
                  <a:gd name="T1" fmla="*/ 0 h 124"/>
                  <a:gd name="T2" fmla="*/ 0 w 333"/>
                  <a:gd name="T3" fmla="*/ 0 h 124"/>
                  <a:gd name="T4" fmla="*/ 0 w 333"/>
                  <a:gd name="T5" fmla="*/ 0 h 124"/>
                  <a:gd name="T6" fmla="*/ 0 w 333"/>
                  <a:gd name="T7" fmla="*/ 0 h 124"/>
                  <a:gd name="T8" fmla="*/ 0 w 333"/>
                  <a:gd name="T9" fmla="*/ 0 h 124"/>
                  <a:gd name="T10" fmla="*/ 0 60000 65536"/>
                  <a:gd name="T11" fmla="*/ 0 60000 65536"/>
                  <a:gd name="T12" fmla="*/ 0 60000 65536"/>
                  <a:gd name="T13" fmla="*/ 0 60000 65536"/>
                  <a:gd name="T14" fmla="*/ 0 60000 65536"/>
                  <a:gd name="T15" fmla="*/ 0 w 333"/>
                  <a:gd name="T16" fmla="*/ 0 h 124"/>
                  <a:gd name="T17" fmla="*/ 333 w 333"/>
                  <a:gd name="T18" fmla="*/ 124 h 124"/>
                </a:gdLst>
                <a:ahLst/>
                <a:cxnLst>
                  <a:cxn ang="T10">
                    <a:pos x="T0" y="T1"/>
                  </a:cxn>
                  <a:cxn ang="T11">
                    <a:pos x="T2" y="T3"/>
                  </a:cxn>
                  <a:cxn ang="T12">
                    <a:pos x="T4" y="T5"/>
                  </a:cxn>
                  <a:cxn ang="T13">
                    <a:pos x="T6" y="T7"/>
                  </a:cxn>
                  <a:cxn ang="T14">
                    <a:pos x="T8" y="T9"/>
                  </a:cxn>
                </a:cxnLst>
                <a:rect l="T15" t="T16" r="T17" b="T18"/>
                <a:pathLst>
                  <a:path w="333" h="124">
                    <a:moveTo>
                      <a:pt x="0" y="117"/>
                    </a:moveTo>
                    <a:cubicBezTo>
                      <a:pt x="28" y="116"/>
                      <a:pt x="125" y="124"/>
                      <a:pt x="168" y="114"/>
                    </a:cubicBezTo>
                    <a:cubicBezTo>
                      <a:pt x="211" y="104"/>
                      <a:pt x="236" y="70"/>
                      <a:pt x="257" y="55"/>
                    </a:cubicBezTo>
                    <a:cubicBezTo>
                      <a:pt x="278" y="40"/>
                      <a:pt x="281" y="30"/>
                      <a:pt x="294" y="21"/>
                    </a:cubicBezTo>
                    <a:cubicBezTo>
                      <a:pt x="307" y="12"/>
                      <a:pt x="325" y="4"/>
                      <a:pt x="333" y="0"/>
                    </a:cubicBezTo>
                  </a:path>
                </a:pathLst>
              </a:custGeom>
              <a:solidFill>
                <a:schemeClr val="bg2"/>
              </a:solidFill>
              <a:ln w="9525">
                <a:solidFill>
                  <a:schemeClr val="tx1"/>
                </a:solidFill>
                <a:round/>
                <a:headEnd/>
                <a:tailEnd/>
              </a:ln>
            </p:spPr>
            <p:txBody>
              <a:bodyPr/>
              <a:lstStyle/>
              <a:p>
                <a:endParaRPr lang="en-US"/>
              </a:p>
            </p:txBody>
          </p:sp>
          <p:sp>
            <p:nvSpPr>
              <p:cNvPr id="10340" name="Freeform 630"/>
              <p:cNvSpPr>
                <a:spLocks/>
              </p:cNvSpPr>
              <p:nvPr/>
            </p:nvSpPr>
            <p:spPr bwMode="auto">
              <a:xfrm>
                <a:off x="3063" y="4022"/>
                <a:ext cx="48" cy="15"/>
              </a:xfrm>
              <a:custGeom>
                <a:avLst/>
                <a:gdLst>
                  <a:gd name="T0" fmla="*/ 0 w 285"/>
                  <a:gd name="T1" fmla="*/ 0 h 108"/>
                  <a:gd name="T2" fmla="*/ 0 w 285"/>
                  <a:gd name="T3" fmla="*/ 0 h 108"/>
                  <a:gd name="T4" fmla="*/ 0 w 285"/>
                  <a:gd name="T5" fmla="*/ 0 h 108"/>
                  <a:gd name="T6" fmla="*/ 0 w 285"/>
                  <a:gd name="T7" fmla="*/ 0 h 108"/>
                  <a:gd name="T8" fmla="*/ 0 60000 65536"/>
                  <a:gd name="T9" fmla="*/ 0 60000 65536"/>
                  <a:gd name="T10" fmla="*/ 0 60000 65536"/>
                  <a:gd name="T11" fmla="*/ 0 60000 65536"/>
                  <a:gd name="T12" fmla="*/ 0 w 285"/>
                  <a:gd name="T13" fmla="*/ 0 h 108"/>
                  <a:gd name="T14" fmla="*/ 285 w 285"/>
                  <a:gd name="T15" fmla="*/ 108 h 108"/>
                </a:gdLst>
                <a:ahLst/>
                <a:cxnLst>
                  <a:cxn ang="T8">
                    <a:pos x="T0" y="T1"/>
                  </a:cxn>
                  <a:cxn ang="T9">
                    <a:pos x="T2" y="T3"/>
                  </a:cxn>
                  <a:cxn ang="T10">
                    <a:pos x="T4" y="T5"/>
                  </a:cxn>
                  <a:cxn ang="T11">
                    <a:pos x="T6" y="T7"/>
                  </a:cxn>
                </a:cxnLst>
                <a:rect l="T12" t="T13" r="T14" b="T15"/>
                <a:pathLst>
                  <a:path w="285" h="108">
                    <a:moveTo>
                      <a:pt x="0" y="108"/>
                    </a:moveTo>
                    <a:cubicBezTo>
                      <a:pt x="16" y="106"/>
                      <a:pt x="61" y="104"/>
                      <a:pt x="99" y="93"/>
                    </a:cubicBezTo>
                    <a:cubicBezTo>
                      <a:pt x="137" y="82"/>
                      <a:pt x="200" y="57"/>
                      <a:pt x="231" y="42"/>
                    </a:cubicBezTo>
                    <a:cubicBezTo>
                      <a:pt x="262" y="27"/>
                      <a:pt x="274" y="9"/>
                      <a:pt x="285" y="0"/>
                    </a:cubicBezTo>
                  </a:path>
                </a:pathLst>
              </a:custGeom>
              <a:solidFill>
                <a:schemeClr val="bg2"/>
              </a:solidFill>
              <a:ln w="9525">
                <a:solidFill>
                  <a:schemeClr val="tx1"/>
                </a:solidFill>
                <a:round/>
                <a:headEnd/>
                <a:tailEnd/>
              </a:ln>
            </p:spPr>
            <p:txBody>
              <a:bodyPr/>
              <a:lstStyle/>
              <a:p>
                <a:endParaRPr lang="en-US"/>
              </a:p>
            </p:txBody>
          </p:sp>
          <p:sp>
            <p:nvSpPr>
              <p:cNvPr id="10341" name="Freeform 631"/>
              <p:cNvSpPr>
                <a:spLocks/>
              </p:cNvSpPr>
              <p:nvPr/>
            </p:nvSpPr>
            <p:spPr bwMode="auto">
              <a:xfrm>
                <a:off x="3076" y="4036"/>
                <a:ext cx="36" cy="10"/>
              </a:xfrm>
              <a:custGeom>
                <a:avLst/>
                <a:gdLst>
                  <a:gd name="T0" fmla="*/ 0 w 219"/>
                  <a:gd name="T1" fmla="*/ 0 h 68"/>
                  <a:gd name="T2" fmla="*/ 0 w 219"/>
                  <a:gd name="T3" fmla="*/ 0 h 68"/>
                  <a:gd name="T4" fmla="*/ 0 w 219"/>
                  <a:gd name="T5" fmla="*/ 0 h 68"/>
                  <a:gd name="T6" fmla="*/ 0 w 219"/>
                  <a:gd name="T7" fmla="*/ 0 h 68"/>
                  <a:gd name="T8" fmla="*/ 0 60000 65536"/>
                  <a:gd name="T9" fmla="*/ 0 60000 65536"/>
                  <a:gd name="T10" fmla="*/ 0 60000 65536"/>
                  <a:gd name="T11" fmla="*/ 0 60000 65536"/>
                  <a:gd name="T12" fmla="*/ 0 w 219"/>
                  <a:gd name="T13" fmla="*/ 0 h 68"/>
                  <a:gd name="T14" fmla="*/ 219 w 219"/>
                  <a:gd name="T15" fmla="*/ 68 h 68"/>
                </a:gdLst>
                <a:ahLst/>
                <a:cxnLst>
                  <a:cxn ang="T8">
                    <a:pos x="T0" y="T1"/>
                  </a:cxn>
                  <a:cxn ang="T9">
                    <a:pos x="T2" y="T3"/>
                  </a:cxn>
                  <a:cxn ang="T10">
                    <a:pos x="T4" y="T5"/>
                  </a:cxn>
                  <a:cxn ang="T11">
                    <a:pos x="T6" y="T7"/>
                  </a:cxn>
                </a:cxnLst>
                <a:rect l="T12" t="T13" r="T14" b="T15"/>
                <a:pathLst>
                  <a:path w="219" h="68">
                    <a:moveTo>
                      <a:pt x="0" y="65"/>
                    </a:moveTo>
                    <a:cubicBezTo>
                      <a:pt x="19" y="64"/>
                      <a:pt x="81" y="68"/>
                      <a:pt x="112" y="62"/>
                    </a:cubicBezTo>
                    <a:cubicBezTo>
                      <a:pt x="143" y="56"/>
                      <a:pt x="171" y="37"/>
                      <a:pt x="189" y="27"/>
                    </a:cubicBezTo>
                    <a:cubicBezTo>
                      <a:pt x="207" y="17"/>
                      <a:pt x="213" y="6"/>
                      <a:pt x="219" y="0"/>
                    </a:cubicBezTo>
                  </a:path>
                </a:pathLst>
              </a:custGeom>
              <a:solidFill>
                <a:schemeClr val="bg2"/>
              </a:solidFill>
              <a:ln w="9525">
                <a:solidFill>
                  <a:schemeClr val="tx1"/>
                </a:solidFill>
                <a:round/>
                <a:headEnd/>
                <a:tailEnd/>
              </a:ln>
            </p:spPr>
            <p:txBody>
              <a:bodyPr/>
              <a:lstStyle/>
              <a:p>
                <a:endParaRPr lang="en-US"/>
              </a:p>
            </p:txBody>
          </p:sp>
          <p:sp>
            <p:nvSpPr>
              <p:cNvPr id="10342" name="Freeform 632"/>
              <p:cNvSpPr>
                <a:spLocks/>
              </p:cNvSpPr>
              <p:nvPr/>
            </p:nvSpPr>
            <p:spPr bwMode="auto">
              <a:xfrm>
                <a:off x="3109" y="3983"/>
                <a:ext cx="103" cy="80"/>
              </a:xfrm>
              <a:custGeom>
                <a:avLst/>
                <a:gdLst>
                  <a:gd name="T0" fmla="*/ 0 w 623"/>
                  <a:gd name="T1" fmla="*/ 0 h 559"/>
                  <a:gd name="T2" fmla="*/ 0 w 623"/>
                  <a:gd name="T3" fmla="*/ 0 h 559"/>
                  <a:gd name="T4" fmla="*/ 0 w 623"/>
                  <a:gd name="T5" fmla="*/ 0 h 559"/>
                  <a:gd name="T6" fmla="*/ 0 w 623"/>
                  <a:gd name="T7" fmla="*/ 0 h 559"/>
                  <a:gd name="T8" fmla="*/ 0 w 623"/>
                  <a:gd name="T9" fmla="*/ 0 h 559"/>
                  <a:gd name="T10" fmla="*/ 0 w 623"/>
                  <a:gd name="T11" fmla="*/ 0 h 559"/>
                  <a:gd name="T12" fmla="*/ 0 w 623"/>
                  <a:gd name="T13" fmla="*/ 0 h 559"/>
                  <a:gd name="T14" fmla="*/ 0 w 623"/>
                  <a:gd name="T15" fmla="*/ 0 h 559"/>
                  <a:gd name="T16" fmla="*/ 0 60000 65536"/>
                  <a:gd name="T17" fmla="*/ 0 60000 65536"/>
                  <a:gd name="T18" fmla="*/ 0 60000 65536"/>
                  <a:gd name="T19" fmla="*/ 0 60000 65536"/>
                  <a:gd name="T20" fmla="*/ 0 60000 65536"/>
                  <a:gd name="T21" fmla="*/ 0 60000 65536"/>
                  <a:gd name="T22" fmla="*/ 0 60000 65536"/>
                  <a:gd name="T23" fmla="*/ 0 60000 65536"/>
                  <a:gd name="T24" fmla="*/ 0 w 623"/>
                  <a:gd name="T25" fmla="*/ 0 h 559"/>
                  <a:gd name="T26" fmla="*/ 623 w 623"/>
                  <a:gd name="T27" fmla="*/ 559 h 5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3" h="559">
                    <a:moveTo>
                      <a:pt x="0" y="447"/>
                    </a:moveTo>
                    <a:cubicBezTo>
                      <a:pt x="20" y="458"/>
                      <a:pt x="87" y="497"/>
                      <a:pt x="122" y="515"/>
                    </a:cubicBezTo>
                    <a:cubicBezTo>
                      <a:pt x="157" y="533"/>
                      <a:pt x="173" y="551"/>
                      <a:pt x="207" y="555"/>
                    </a:cubicBezTo>
                    <a:cubicBezTo>
                      <a:pt x="241" y="559"/>
                      <a:pt x="279" y="559"/>
                      <a:pt x="324" y="540"/>
                    </a:cubicBezTo>
                    <a:cubicBezTo>
                      <a:pt x="369" y="521"/>
                      <a:pt x="441" y="473"/>
                      <a:pt x="479" y="440"/>
                    </a:cubicBezTo>
                    <a:cubicBezTo>
                      <a:pt x="517" y="407"/>
                      <a:pt x="537" y="373"/>
                      <a:pt x="554" y="341"/>
                    </a:cubicBezTo>
                    <a:cubicBezTo>
                      <a:pt x="571" y="309"/>
                      <a:pt x="573" y="306"/>
                      <a:pt x="584" y="249"/>
                    </a:cubicBezTo>
                    <a:cubicBezTo>
                      <a:pt x="595" y="192"/>
                      <a:pt x="615" y="52"/>
                      <a:pt x="623" y="0"/>
                    </a:cubicBezTo>
                  </a:path>
                </a:pathLst>
              </a:custGeom>
              <a:solidFill>
                <a:schemeClr val="bg2"/>
              </a:solidFill>
              <a:ln w="9525">
                <a:solidFill>
                  <a:schemeClr val="tx1"/>
                </a:solidFill>
                <a:round/>
                <a:headEnd/>
                <a:tailEnd/>
              </a:ln>
            </p:spPr>
            <p:txBody>
              <a:bodyPr/>
              <a:lstStyle/>
              <a:p>
                <a:endParaRPr lang="en-US"/>
              </a:p>
            </p:txBody>
          </p:sp>
          <p:sp>
            <p:nvSpPr>
              <p:cNvPr id="10343" name="Freeform 633"/>
              <p:cNvSpPr>
                <a:spLocks/>
              </p:cNvSpPr>
              <p:nvPr/>
            </p:nvSpPr>
            <p:spPr bwMode="auto">
              <a:xfrm>
                <a:off x="3123" y="4027"/>
                <a:ext cx="80" cy="25"/>
              </a:xfrm>
              <a:custGeom>
                <a:avLst/>
                <a:gdLst>
                  <a:gd name="T0" fmla="*/ 0 w 480"/>
                  <a:gd name="T1" fmla="*/ 0 h 177"/>
                  <a:gd name="T2" fmla="*/ 0 w 480"/>
                  <a:gd name="T3" fmla="*/ 0 h 177"/>
                  <a:gd name="T4" fmla="*/ 0 w 480"/>
                  <a:gd name="T5" fmla="*/ 0 h 177"/>
                  <a:gd name="T6" fmla="*/ 0 w 480"/>
                  <a:gd name="T7" fmla="*/ 0 h 177"/>
                  <a:gd name="T8" fmla="*/ 0 w 480"/>
                  <a:gd name="T9" fmla="*/ 0 h 177"/>
                  <a:gd name="T10" fmla="*/ 0 w 480"/>
                  <a:gd name="T11" fmla="*/ 0 h 177"/>
                  <a:gd name="T12" fmla="*/ 0 w 480"/>
                  <a:gd name="T13" fmla="*/ 0 h 177"/>
                  <a:gd name="T14" fmla="*/ 0 60000 65536"/>
                  <a:gd name="T15" fmla="*/ 0 60000 65536"/>
                  <a:gd name="T16" fmla="*/ 0 60000 65536"/>
                  <a:gd name="T17" fmla="*/ 0 60000 65536"/>
                  <a:gd name="T18" fmla="*/ 0 60000 65536"/>
                  <a:gd name="T19" fmla="*/ 0 60000 65536"/>
                  <a:gd name="T20" fmla="*/ 0 60000 65536"/>
                  <a:gd name="T21" fmla="*/ 0 w 480"/>
                  <a:gd name="T22" fmla="*/ 0 h 177"/>
                  <a:gd name="T23" fmla="*/ 480 w 480"/>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0" h="177">
                    <a:moveTo>
                      <a:pt x="0" y="123"/>
                    </a:moveTo>
                    <a:cubicBezTo>
                      <a:pt x="6" y="129"/>
                      <a:pt x="14" y="148"/>
                      <a:pt x="33" y="157"/>
                    </a:cubicBezTo>
                    <a:cubicBezTo>
                      <a:pt x="52" y="166"/>
                      <a:pt x="85" y="177"/>
                      <a:pt x="114" y="176"/>
                    </a:cubicBezTo>
                    <a:cubicBezTo>
                      <a:pt x="143" y="175"/>
                      <a:pt x="182" y="157"/>
                      <a:pt x="208" y="149"/>
                    </a:cubicBezTo>
                    <a:cubicBezTo>
                      <a:pt x="234" y="141"/>
                      <a:pt x="238" y="139"/>
                      <a:pt x="268" y="125"/>
                    </a:cubicBezTo>
                    <a:cubicBezTo>
                      <a:pt x="298" y="111"/>
                      <a:pt x="352" y="83"/>
                      <a:pt x="387" y="62"/>
                    </a:cubicBezTo>
                    <a:cubicBezTo>
                      <a:pt x="422" y="41"/>
                      <a:pt x="461" y="13"/>
                      <a:pt x="480" y="0"/>
                    </a:cubicBezTo>
                  </a:path>
                </a:pathLst>
              </a:custGeom>
              <a:solidFill>
                <a:schemeClr val="bg2"/>
              </a:solidFill>
              <a:ln w="9525">
                <a:solidFill>
                  <a:schemeClr val="tx1"/>
                </a:solidFill>
                <a:round/>
                <a:headEnd/>
                <a:tailEnd/>
              </a:ln>
            </p:spPr>
            <p:txBody>
              <a:bodyPr/>
              <a:lstStyle/>
              <a:p>
                <a:endParaRPr lang="en-US"/>
              </a:p>
            </p:txBody>
          </p:sp>
          <p:sp>
            <p:nvSpPr>
              <p:cNvPr id="10344" name="Freeform 634"/>
              <p:cNvSpPr>
                <a:spLocks/>
              </p:cNvSpPr>
              <p:nvPr/>
            </p:nvSpPr>
            <p:spPr bwMode="auto">
              <a:xfrm>
                <a:off x="3115" y="4003"/>
                <a:ext cx="94" cy="41"/>
              </a:xfrm>
              <a:custGeom>
                <a:avLst/>
                <a:gdLst>
                  <a:gd name="T0" fmla="*/ 0 w 573"/>
                  <a:gd name="T1" fmla="*/ 0 h 287"/>
                  <a:gd name="T2" fmla="*/ 0 w 573"/>
                  <a:gd name="T3" fmla="*/ 0 h 287"/>
                  <a:gd name="T4" fmla="*/ 0 w 573"/>
                  <a:gd name="T5" fmla="*/ 0 h 287"/>
                  <a:gd name="T6" fmla="*/ 0 w 573"/>
                  <a:gd name="T7" fmla="*/ 0 h 287"/>
                  <a:gd name="T8" fmla="*/ 0 w 573"/>
                  <a:gd name="T9" fmla="*/ 0 h 287"/>
                  <a:gd name="T10" fmla="*/ 0 w 573"/>
                  <a:gd name="T11" fmla="*/ 0 h 287"/>
                  <a:gd name="T12" fmla="*/ 0 w 573"/>
                  <a:gd name="T13" fmla="*/ 0 h 287"/>
                  <a:gd name="T14" fmla="*/ 0 w 573"/>
                  <a:gd name="T15" fmla="*/ 0 h 287"/>
                  <a:gd name="T16" fmla="*/ 0 w 573"/>
                  <a:gd name="T17" fmla="*/ 0 h 2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3"/>
                  <a:gd name="T28" fmla="*/ 0 h 287"/>
                  <a:gd name="T29" fmla="*/ 573 w 573"/>
                  <a:gd name="T30" fmla="*/ 287 h 2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3" h="287">
                    <a:moveTo>
                      <a:pt x="0" y="233"/>
                    </a:moveTo>
                    <a:cubicBezTo>
                      <a:pt x="5" y="239"/>
                      <a:pt x="13" y="261"/>
                      <a:pt x="32" y="270"/>
                    </a:cubicBezTo>
                    <a:cubicBezTo>
                      <a:pt x="51" y="279"/>
                      <a:pt x="84" y="285"/>
                      <a:pt x="114" y="286"/>
                    </a:cubicBezTo>
                    <a:cubicBezTo>
                      <a:pt x="144" y="287"/>
                      <a:pt x="180" y="281"/>
                      <a:pt x="212" y="276"/>
                    </a:cubicBezTo>
                    <a:cubicBezTo>
                      <a:pt x="244" y="271"/>
                      <a:pt x="280" y="262"/>
                      <a:pt x="306" y="256"/>
                    </a:cubicBezTo>
                    <a:cubicBezTo>
                      <a:pt x="332" y="250"/>
                      <a:pt x="350" y="249"/>
                      <a:pt x="369" y="241"/>
                    </a:cubicBezTo>
                    <a:cubicBezTo>
                      <a:pt x="388" y="233"/>
                      <a:pt x="400" y="226"/>
                      <a:pt x="420" y="208"/>
                    </a:cubicBezTo>
                    <a:cubicBezTo>
                      <a:pt x="440" y="190"/>
                      <a:pt x="466" y="170"/>
                      <a:pt x="492" y="135"/>
                    </a:cubicBezTo>
                    <a:cubicBezTo>
                      <a:pt x="518" y="100"/>
                      <a:pt x="556" y="28"/>
                      <a:pt x="573" y="0"/>
                    </a:cubicBezTo>
                  </a:path>
                </a:pathLst>
              </a:custGeom>
              <a:solidFill>
                <a:schemeClr val="bg2"/>
              </a:solidFill>
              <a:ln w="9525">
                <a:solidFill>
                  <a:schemeClr val="tx1"/>
                </a:solidFill>
                <a:round/>
                <a:headEnd/>
                <a:tailEnd/>
              </a:ln>
            </p:spPr>
            <p:txBody>
              <a:bodyPr/>
              <a:lstStyle/>
              <a:p>
                <a:endParaRPr lang="en-US"/>
              </a:p>
            </p:txBody>
          </p:sp>
          <p:sp>
            <p:nvSpPr>
              <p:cNvPr id="10345" name="Freeform 635"/>
              <p:cNvSpPr>
                <a:spLocks/>
              </p:cNvSpPr>
              <p:nvPr/>
            </p:nvSpPr>
            <p:spPr bwMode="auto">
              <a:xfrm>
                <a:off x="3114" y="3983"/>
                <a:ext cx="96" cy="46"/>
              </a:xfrm>
              <a:custGeom>
                <a:avLst/>
                <a:gdLst>
                  <a:gd name="T0" fmla="*/ 0 w 584"/>
                  <a:gd name="T1" fmla="*/ 0 h 320"/>
                  <a:gd name="T2" fmla="*/ 0 w 584"/>
                  <a:gd name="T3" fmla="*/ 0 h 320"/>
                  <a:gd name="T4" fmla="*/ 0 w 584"/>
                  <a:gd name="T5" fmla="*/ 0 h 320"/>
                  <a:gd name="T6" fmla="*/ 0 w 584"/>
                  <a:gd name="T7" fmla="*/ 0 h 320"/>
                  <a:gd name="T8" fmla="*/ 0 w 584"/>
                  <a:gd name="T9" fmla="*/ 0 h 320"/>
                  <a:gd name="T10" fmla="*/ 0 w 584"/>
                  <a:gd name="T11" fmla="*/ 0 h 320"/>
                  <a:gd name="T12" fmla="*/ 0 w 584"/>
                  <a:gd name="T13" fmla="*/ 0 h 320"/>
                  <a:gd name="T14" fmla="*/ 0 w 584"/>
                  <a:gd name="T15" fmla="*/ 0 h 320"/>
                  <a:gd name="T16" fmla="*/ 0 w 584"/>
                  <a:gd name="T17" fmla="*/ 0 h 3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4"/>
                  <a:gd name="T28" fmla="*/ 0 h 320"/>
                  <a:gd name="T29" fmla="*/ 584 w 584"/>
                  <a:gd name="T30" fmla="*/ 320 h 3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4" h="320">
                    <a:moveTo>
                      <a:pt x="0" y="264"/>
                    </a:moveTo>
                    <a:cubicBezTo>
                      <a:pt x="9" y="267"/>
                      <a:pt x="32" y="275"/>
                      <a:pt x="54" y="281"/>
                    </a:cubicBezTo>
                    <a:cubicBezTo>
                      <a:pt x="76" y="287"/>
                      <a:pt x="102" y="297"/>
                      <a:pt x="132" y="303"/>
                    </a:cubicBezTo>
                    <a:cubicBezTo>
                      <a:pt x="162" y="309"/>
                      <a:pt x="206" y="320"/>
                      <a:pt x="234" y="317"/>
                    </a:cubicBezTo>
                    <a:cubicBezTo>
                      <a:pt x="262" y="314"/>
                      <a:pt x="276" y="303"/>
                      <a:pt x="297" y="287"/>
                    </a:cubicBezTo>
                    <a:cubicBezTo>
                      <a:pt x="318" y="271"/>
                      <a:pt x="339" y="241"/>
                      <a:pt x="360" y="221"/>
                    </a:cubicBezTo>
                    <a:cubicBezTo>
                      <a:pt x="381" y="201"/>
                      <a:pt x="401" y="185"/>
                      <a:pt x="422" y="164"/>
                    </a:cubicBezTo>
                    <a:cubicBezTo>
                      <a:pt x="443" y="143"/>
                      <a:pt x="462" y="120"/>
                      <a:pt x="489" y="93"/>
                    </a:cubicBezTo>
                    <a:cubicBezTo>
                      <a:pt x="516" y="66"/>
                      <a:pt x="564" y="19"/>
                      <a:pt x="584" y="0"/>
                    </a:cubicBezTo>
                  </a:path>
                </a:pathLst>
              </a:custGeom>
              <a:solidFill>
                <a:schemeClr val="bg2"/>
              </a:solidFill>
              <a:ln w="9525">
                <a:solidFill>
                  <a:schemeClr val="tx1"/>
                </a:solidFill>
                <a:round/>
                <a:headEnd/>
                <a:tailEnd/>
              </a:ln>
            </p:spPr>
            <p:txBody>
              <a:bodyPr/>
              <a:lstStyle/>
              <a:p>
                <a:endParaRPr lang="en-US"/>
              </a:p>
            </p:txBody>
          </p:sp>
          <p:sp>
            <p:nvSpPr>
              <p:cNvPr id="10346" name="Freeform 636"/>
              <p:cNvSpPr>
                <a:spLocks/>
              </p:cNvSpPr>
              <p:nvPr/>
            </p:nvSpPr>
            <p:spPr bwMode="auto">
              <a:xfrm>
                <a:off x="3108" y="3982"/>
                <a:ext cx="74" cy="26"/>
              </a:xfrm>
              <a:custGeom>
                <a:avLst/>
                <a:gdLst>
                  <a:gd name="T0" fmla="*/ 0 w 450"/>
                  <a:gd name="T1" fmla="*/ 0 h 177"/>
                  <a:gd name="T2" fmla="*/ 0 w 450"/>
                  <a:gd name="T3" fmla="*/ 0 h 177"/>
                  <a:gd name="T4" fmla="*/ 0 w 450"/>
                  <a:gd name="T5" fmla="*/ 0 h 177"/>
                  <a:gd name="T6" fmla="*/ 0 w 450"/>
                  <a:gd name="T7" fmla="*/ 0 h 177"/>
                  <a:gd name="T8" fmla="*/ 0 w 450"/>
                  <a:gd name="T9" fmla="*/ 0 h 177"/>
                  <a:gd name="T10" fmla="*/ 0 w 450"/>
                  <a:gd name="T11" fmla="*/ 0 h 177"/>
                  <a:gd name="T12" fmla="*/ 0 w 450"/>
                  <a:gd name="T13" fmla="*/ 0 h 177"/>
                  <a:gd name="T14" fmla="*/ 0 60000 65536"/>
                  <a:gd name="T15" fmla="*/ 0 60000 65536"/>
                  <a:gd name="T16" fmla="*/ 0 60000 65536"/>
                  <a:gd name="T17" fmla="*/ 0 60000 65536"/>
                  <a:gd name="T18" fmla="*/ 0 60000 65536"/>
                  <a:gd name="T19" fmla="*/ 0 60000 65536"/>
                  <a:gd name="T20" fmla="*/ 0 60000 65536"/>
                  <a:gd name="T21" fmla="*/ 0 w 450"/>
                  <a:gd name="T22" fmla="*/ 0 h 177"/>
                  <a:gd name="T23" fmla="*/ 450 w 450"/>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0" h="177">
                    <a:moveTo>
                      <a:pt x="0" y="171"/>
                    </a:moveTo>
                    <a:cubicBezTo>
                      <a:pt x="11" y="172"/>
                      <a:pt x="40" y="175"/>
                      <a:pt x="64" y="175"/>
                    </a:cubicBezTo>
                    <a:cubicBezTo>
                      <a:pt x="88" y="175"/>
                      <a:pt x="117" y="177"/>
                      <a:pt x="145" y="171"/>
                    </a:cubicBezTo>
                    <a:cubicBezTo>
                      <a:pt x="173" y="165"/>
                      <a:pt x="209" y="151"/>
                      <a:pt x="234" y="141"/>
                    </a:cubicBezTo>
                    <a:cubicBezTo>
                      <a:pt x="259" y="131"/>
                      <a:pt x="275" y="121"/>
                      <a:pt x="297" y="108"/>
                    </a:cubicBezTo>
                    <a:cubicBezTo>
                      <a:pt x="319" y="95"/>
                      <a:pt x="342" y="81"/>
                      <a:pt x="367" y="63"/>
                    </a:cubicBezTo>
                    <a:cubicBezTo>
                      <a:pt x="392" y="45"/>
                      <a:pt x="433" y="13"/>
                      <a:pt x="450" y="0"/>
                    </a:cubicBezTo>
                  </a:path>
                </a:pathLst>
              </a:custGeom>
              <a:solidFill>
                <a:schemeClr val="bg2"/>
              </a:solidFill>
              <a:ln w="9525">
                <a:solidFill>
                  <a:schemeClr val="tx1"/>
                </a:solidFill>
                <a:round/>
                <a:headEnd/>
                <a:tailEnd/>
              </a:ln>
            </p:spPr>
            <p:txBody>
              <a:bodyPr/>
              <a:lstStyle/>
              <a:p>
                <a:endParaRPr lang="en-US"/>
              </a:p>
            </p:txBody>
          </p:sp>
          <p:sp>
            <p:nvSpPr>
              <p:cNvPr id="10347" name="Freeform 637"/>
              <p:cNvSpPr>
                <a:spLocks/>
              </p:cNvSpPr>
              <p:nvPr/>
            </p:nvSpPr>
            <p:spPr bwMode="auto">
              <a:xfrm>
                <a:off x="3091" y="3984"/>
                <a:ext cx="60" cy="9"/>
              </a:xfrm>
              <a:custGeom>
                <a:avLst/>
                <a:gdLst>
                  <a:gd name="T0" fmla="*/ 0 w 362"/>
                  <a:gd name="T1" fmla="*/ 0 h 63"/>
                  <a:gd name="T2" fmla="*/ 0 w 362"/>
                  <a:gd name="T3" fmla="*/ 0 h 63"/>
                  <a:gd name="T4" fmla="*/ 0 w 362"/>
                  <a:gd name="T5" fmla="*/ 0 h 63"/>
                  <a:gd name="T6" fmla="*/ 0 w 362"/>
                  <a:gd name="T7" fmla="*/ 0 h 63"/>
                  <a:gd name="T8" fmla="*/ 0 w 362"/>
                  <a:gd name="T9" fmla="*/ 0 h 63"/>
                  <a:gd name="T10" fmla="*/ 0 60000 65536"/>
                  <a:gd name="T11" fmla="*/ 0 60000 65536"/>
                  <a:gd name="T12" fmla="*/ 0 60000 65536"/>
                  <a:gd name="T13" fmla="*/ 0 60000 65536"/>
                  <a:gd name="T14" fmla="*/ 0 60000 65536"/>
                  <a:gd name="T15" fmla="*/ 0 w 362"/>
                  <a:gd name="T16" fmla="*/ 0 h 63"/>
                  <a:gd name="T17" fmla="*/ 362 w 362"/>
                  <a:gd name="T18" fmla="*/ 63 h 63"/>
                </a:gdLst>
                <a:ahLst/>
                <a:cxnLst>
                  <a:cxn ang="T10">
                    <a:pos x="T0" y="T1"/>
                  </a:cxn>
                  <a:cxn ang="T11">
                    <a:pos x="T2" y="T3"/>
                  </a:cxn>
                  <a:cxn ang="T12">
                    <a:pos x="T4" y="T5"/>
                  </a:cxn>
                  <a:cxn ang="T13">
                    <a:pos x="T6" y="T7"/>
                  </a:cxn>
                  <a:cxn ang="T14">
                    <a:pos x="T8" y="T9"/>
                  </a:cxn>
                </a:cxnLst>
                <a:rect l="T15" t="T16" r="T17" b="T18"/>
                <a:pathLst>
                  <a:path w="362" h="63">
                    <a:moveTo>
                      <a:pt x="0" y="56"/>
                    </a:moveTo>
                    <a:cubicBezTo>
                      <a:pt x="11" y="57"/>
                      <a:pt x="39" y="63"/>
                      <a:pt x="64" y="60"/>
                    </a:cubicBezTo>
                    <a:cubicBezTo>
                      <a:pt x="89" y="57"/>
                      <a:pt x="114" y="45"/>
                      <a:pt x="150" y="39"/>
                    </a:cubicBezTo>
                    <a:cubicBezTo>
                      <a:pt x="186" y="33"/>
                      <a:pt x="246" y="30"/>
                      <a:pt x="281" y="24"/>
                    </a:cubicBezTo>
                    <a:cubicBezTo>
                      <a:pt x="316" y="18"/>
                      <a:pt x="345" y="5"/>
                      <a:pt x="362" y="0"/>
                    </a:cubicBezTo>
                  </a:path>
                </a:pathLst>
              </a:custGeom>
              <a:solidFill>
                <a:schemeClr val="bg2"/>
              </a:solidFill>
              <a:ln w="9525">
                <a:solidFill>
                  <a:schemeClr val="tx1"/>
                </a:solidFill>
                <a:round/>
                <a:headEnd/>
                <a:tailEnd/>
              </a:ln>
            </p:spPr>
            <p:txBody>
              <a:bodyPr/>
              <a:lstStyle/>
              <a:p>
                <a:endParaRPr lang="en-US"/>
              </a:p>
            </p:txBody>
          </p:sp>
          <p:sp>
            <p:nvSpPr>
              <p:cNvPr id="10348" name="Freeform 638"/>
              <p:cNvSpPr>
                <a:spLocks/>
              </p:cNvSpPr>
              <p:nvPr/>
            </p:nvSpPr>
            <p:spPr bwMode="auto">
              <a:xfrm>
                <a:off x="3173" y="3983"/>
                <a:ext cx="38" cy="33"/>
              </a:xfrm>
              <a:custGeom>
                <a:avLst/>
                <a:gdLst>
                  <a:gd name="T0" fmla="*/ 0 w 234"/>
                  <a:gd name="T1" fmla="*/ 0 h 232"/>
                  <a:gd name="T2" fmla="*/ 0 w 234"/>
                  <a:gd name="T3" fmla="*/ 0 h 232"/>
                  <a:gd name="T4" fmla="*/ 0 w 234"/>
                  <a:gd name="T5" fmla="*/ 0 h 232"/>
                  <a:gd name="T6" fmla="*/ 0 w 234"/>
                  <a:gd name="T7" fmla="*/ 0 h 232"/>
                  <a:gd name="T8" fmla="*/ 0 w 234"/>
                  <a:gd name="T9" fmla="*/ 0 h 232"/>
                  <a:gd name="T10" fmla="*/ 0 w 234"/>
                  <a:gd name="T11" fmla="*/ 0 h 232"/>
                  <a:gd name="T12" fmla="*/ 0 60000 65536"/>
                  <a:gd name="T13" fmla="*/ 0 60000 65536"/>
                  <a:gd name="T14" fmla="*/ 0 60000 65536"/>
                  <a:gd name="T15" fmla="*/ 0 60000 65536"/>
                  <a:gd name="T16" fmla="*/ 0 60000 65536"/>
                  <a:gd name="T17" fmla="*/ 0 60000 65536"/>
                  <a:gd name="T18" fmla="*/ 0 w 234"/>
                  <a:gd name="T19" fmla="*/ 0 h 232"/>
                  <a:gd name="T20" fmla="*/ 234 w 234"/>
                  <a:gd name="T21" fmla="*/ 232 h 232"/>
                </a:gdLst>
                <a:ahLst/>
                <a:cxnLst>
                  <a:cxn ang="T12">
                    <a:pos x="T0" y="T1"/>
                  </a:cxn>
                  <a:cxn ang="T13">
                    <a:pos x="T2" y="T3"/>
                  </a:cxn>
                  <a:cxn ang="T14">
                    <a:pos x="T4" y="T5"/>
                  </a:cxn>
                  <a:cxn ang="T15">
                    <a:pos x="T6" y="T7"/>
                  </a:cxn>
                  <a:cxn ang="T16">
                    <a:pos x="T8" y="T9"/>
                  </a:cxn>
                  <a:cxn ang="T17">
                    <a:pos x="T10" y="T11"/>
                  </a:cxn>
                </a:cxnLst>
                <a:rect l="T18" t="T19" r="T20" b="T21"/>
                <a:pathLst>
                  <a:path w="234" h="232">
                    <a:moveTo>
                      <a:pt x="0" y="232"/>
                    </a:moveTo>
                    <a:cubicBezTo>
                      <a:pt x="11" y="227"/>
                      <a:pt x="45" y="213"/>
                      <a:pt x="66" y="199"/>
                    </a:cubicBezTo>
                    <a:cubicBezTo>
                      <a:pt x="87" y="185"/>
                      <a:pt x="109" y="163"/>
                      <a:pt x="128" y="145"/>
                    </a:cubicBezTo>
                    <a:cubicBezTo>
                      <a:pt x="147" y="127"/>
                      <a:pt x="167" y="105"/>
                      <a:pt x="183" y="88"/>
                    </a:cubicBezTo>
                    <a:cubicBezTo>
                      <a:pt x="199" y="71"/>
                      <a:pt x="214" y="55"/>
                      <a:pt x="222" y="40"/>
                    </a:cubicBezTo>
                    <a:cubicBezTo>
                      <a:pt x="230" y="25"/>
                      <a:pt x="231" y="8"/>
                      <a:pt x="234" y="0"/>
                    </a:cubicBezTo>
                  </a:path>
                </a:pathLst>
              </a:custGeom>
              <a:solidFill>
                <a:schemeClr val="bg2"/>
              </a:solidFill>
              <a:ln w="9525">
                <a:solidFill>
                  <a:schemeClr val="tx1"/>
                </a:solidFill>
                <a:round/>
                <a:headEnd/>
                <a:tailEnd/>
              </a:ln>
            </p:spPr>
            <p:txBody>
              <a:bodyPr/>
              <a:lstStyle/>
              <a:p>
                <a:endParaRPr lang="en-US"/>
              </a:p>
            </p:txBody>
          </p:sp>
          <p:sp>
            <p:nvSpPr>
              <p:cNvPr id="10349" name="Freeform 639"/>
              <p:cNvSpPr>
                <a:spLocks/>
              </p:cNvSpPr>
              <p:nvPr/>
            </p:nvSpPr>
            <p:spPr bwMode="auto">
              <a:xfrm>
                <a:off x="3018" y="4008"/>
                <a:ext cx="25" cy="12"/>
              </a:xfrm>
              <a:custGeom>
                <a:avLst/>
                <a:gdLst>
                  <a:gd name="T0" fmla="*/ 0 w 147"/>
                  <a:gd name="T1" fmla="*/ 0 h 79"/>
                  <a:gd name="T2" fmla="*/ 0 w 147"/>
                  <a:gd name="T3" fmla="*/ 0 h 79"/>
                  <a:gd name="T4" fmla="*/ 0 w 147"/>
                  <a:gd name="T5" fmla="*/ 0 h 79"/>
                  <a:gd name="T6" fmla="*/ 0 w 147"/>
                  <a:gd name="T7" fmla="*/ 0 h 79"/>
                  <a:gd name="T8" fmla="*/ 0 w 147"/>
                  <a:gd name="T9" fmla="*/ 0 h 79"/>
                  <a:gd name="T10" fmla="*/ 0 60000 65536"/>
                  <a:gd name="T11" fmla="*/ 0 60000 65536"/>
                  <a:gd name="T12" fmla="*/ 0 60000 65536"/>
                  <a:gd name="T13" fmla="*/ 0 60000 65536"/>
                  <a:gd name="T14" fmla="*/ 0 60000 65536"/>
                  <a:gd name="T15" fmla="*/ 0 w 147"/>
                  <a:gd name="T16" fmla="*/ 0 h 79"/>
                  <a:gd name="T17" fmla="*/ 147 w 147"/>
                  <a:gd name="T18" fmla="*/ 79 h 79"/>
                </a:gdLst>
                <a:ahLst/>
                <a:cxnLst>
                  <a:cxn ang="T10">
                    <a:pos x="T0" y="T1"/>
                  </a:cxn>
                  <a:cxn ang="T11">
                    <a:pos x="T2" y="T3"/>
                  </a:cxn>
                  <a:cxn ang="T12">
                    <a:pos x="T4" y="T5"/>
                  </a:cxn>
                  <a:cxn ang="T13">
                    <a:pos x="T6" y="T7"/>
                  </a:cxn>
                  <a:cxn ang="T14">
                    <a:pos x="T8" y="T9"/>
                  </a:cxn>
                </a:cxnLst>
                <a:rect l="T15" t="T16" r="T17" b="T18"/>
                <a:pathLst>
                  <a:path w="147" h="79">
                    <a:moveTo>
                      <a:pt x="0" y="0"/>
                    </a:moveTo>
                    <a:cubicBezTo>
                      <a:pt x="4" y="7"/>
                      <a:pt x="14" y="31"/>
                      <a:pt x="24" y="43"/>
                    </a:cubicBezTo>
                    <a:cubicBezTo>
                      <a:pt x="34" y="55"/>
                      <a:pt x="49" y="64"/>
                      <a:pt x="63" y="70"/>
                    </a:cubicBezTo>
                    <a:cubicBezTo>
                      <a:pt x="77" y="76"/>
                      <a:pt x="97" y="77"/>
                      <a:pt x="111" y="78"/>
                    </a:cubicBezTo>
                    <a:cubicBezTo>
                      <a:pt x="125" y="79"/>
                      <a:pt x="140" y="76"/>
                      <a:pt x="147" y="75"/>
                    </a:cubicBezTo>
                  </a:path>
                </a:pathLst>
              </a:custGeom>
              <a:solidFill>
                <a:schemeClr val="bg2"/>
              </a:solidFill>
              <a:ln w="9525">
                <a:solidFill>
                  <a:schemeClr val="tx1"/>
                </a:solidFill>
                <a:round/>
                <a:headEnd/>
                <a:tailEnd/>
              </a:ln>
            </p:spPr>
            <p:txBody>
              <a:bodyPr/>
              <a:lstStyle/>
              <a:p>
                <a:endParaRPr lang="en-US"/>
              </a:p>
            </p:txBody>
          </p:sp>
          <p:sp>
            <p:nvSpPr>
              <p:cNvPr id="10350" name="Freeform 640"/>
              <p:cNvSpPr>
                <a:spLocks/>
              </p:cNvSpPr>
              <p:nvPr/>
            </p:nvSpPr>
            <p:spPr bwMode="auto">
              <a:xfrm>
                <a:off x="3031" y="4028"/>
                <a:ext cx="22" cy="3"/>
              </a:xfrm>
              <a:custGeom>
                <a:avLst/>
                <a:gdLst>
                  <a:gd name="T0" fmla="*/ 0 w 135"/>
                  <a:gd name="T1" fmla="*/ 0 h 24"/>
                  <a:gd name="T2" fmla="*/ 0 w 135"/>
                  <a:gd name="T3" fmla="*/ 0 h 24"/>
                  <a:gd name="T4" fmla="*/ 0 w 135"/>
                  <a:gd name="T5" fmla="*/ 0 h 24"/>
                  <a:gd name="T6" fmla="*/ 0 w 135"/>
                  <a:gd name="T7" fmla="*/ 0 h 24"/>
                  <a:gd name="T8" fmla="*/ 0 60000 65536"/>
                  <a:gd name="T9" fmla="*/ 0 60000 65536"/>
                  <a:gd name="T10" fmla="*/ 0 60000 65536"/>
                  <a:gd name="T11" fmla="*/ 0 60000 65536"/>
                  <a:gd name="T12" fmla="*/ 0 w 135"/>
                  <a:gd name="T13" fmla="*/ 0 h 24"/>
                  <a:gd name="T14" fmla="*/ 135 w 135"/>
                  <a:gd name="T15" fmla="*/ 24 h 24"/>
                </a:gdLst>
                <a:ahLst/>
                <a:cxnLst>
                  <a:cxn ang="T8">
                    <a:pos x="T0" y="T1"/>
                  </a:cxn>
                  <a:cxn ang="T9">
                    <a:pos x="T2" y="T3"/>
                  </a:cxn>
                  <a:cxn ang="T10">
                    <a:pos x="T4" y="T5"/>
                  </a:cxn>
                  <a:cxn ang="T11">
                    <a:pos x="T6" y="T7"/>
                  </a:cxn>
                </a:cxnLst>
                <a:rect l="T12" t="T13" r="T14" b="T15"/>
                <a:pathLst>
                  <a:path w="135" h="24">
                    <a:moveTo>
                      <a:pt x="0" y="0"/>
                    </a:moveTo>
                    <a:cubicBezTo>
                      <a:pt x="10" y="3"/>
                      <a:pt x="47" y="14"/>
                      <a:pt x="64" y="18"/>
                    </a:cubicBezTo>
                    <a:cubicBezTo>
                      <a:pt x="81" y="22"/>
                      <a:pt x="93" y="22"/>
                      <a:pt x="105" y="23"/>
                    </a:cubicBezTo>
                    <a:cubicBezTo>
                      <a:pt x="117" y="24"/>
                      <a:pt x="129" y="23"/>
                      <a:pt x="135" y="23"/>
                    </a:cubicBezTo>
                  </a:path>
                </a:pathLst>
              </a:custGeom>
              <a:solidFill>
                <a:schemeClr val="bg2"/>
              </a:solidFill>
              <a:ln w="9525">
                <a:solidFill>
                  <a:schemeClr val="tx1"/>
                </a:solidFill>
                <a:round/>
                <a:headEnd/>
                <a:tailEnd/>
              </a:ln>
            </p:spPr>
            <p:txBody>
              <a:bodyPr/>
              <a:lstStyle/>
              <a:p>
                <a:endParaRPr lang="en-US"/>
              </a:p>
            </p:txBody>
          </p:sp>
          <p:sp>
            <p:nvSpPr>
              <p:cNvPr id="10351" name="Freeform 641"/>
              <p:cNvSpPr>
                <a:spLocks/>
              </p:cNvSpPr>
              <p:nvPr/>
            </p:nvSpPr>
            <p:spPr bwMode="auto">
              <a:xfrm>
                <a:off x="3056" y="3931"/>
                <a:ext cx="43" cy="50"/>
              </a:xfrm>
              <a:custGeom>
                <a:avLst/>
                <a:gdLst>
                  <a:gd name="T0" fmla="*/ 0 w 265"/>
                  <a:gd name="T1" fmla="*/ 0 h 351"/>
                  <a:gd name="T2" fmla="*/ 0 w 265"/>
                  <a:gd name="T3" fmla="*/ 0 h 351"/>
                  <a:gd name="T4" fmla="*/ 0 w 265"/>
                  <a:gd name="T5" fmla="*/ 0 h 351"/>
                  <a:gd name="T6" fmla="*/ 0 w 265"/>
                  <a:gd name="T7" fmla="*/ 0 h 351"/>
                  <a:gd name="T8" fmla="*/ 0 w 265"/>
                  <a:gd name="T9" fmla="*/ 0 h 351"/>
                  <a:gd name="T10" fmla="*/ 0 w 265"/>
                  <a:gd name="T11" fmla="*/ 0 h 351"/>
                  <a:gd name="T12" fmla="*/ 0 60000 65536"/>
                  <a:gd name="T13" fmla="*/ 0 60000 65536"/>
                  <a:gd name="T14" fmla="*/ 0 60000 65536"/>
                  <a:gd name="T15" fmla="*/ 0 60000 65536"/>
                  <a:gd name="T16" fmla="*/ 0 60000 65536"/>
                  <a:gd name="T17" fmla="*/ 0 60000 65536"/>
                  <a:gd name="T18" fmla="*/ 0 w 265"/>
                  <a:gd name="T19" fmla="*/ 0 h 351"/>
                  <a:gd name="T20" fmla="*/ 265 w 265"/>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265" h="351">
                    <a:moveTo>
                      <a:pt x="0" y="0"/>
                    </a:moveTo>
                    <a:cubicBezTo>
                      <a:pt x="18" y="2"/>
                      <a:pt x="76" y="2"/>
                      <a:pt x="110" y="11"/>
                    </a:cubicBezTo>
                    <a:cubicBezTo>
                      <a:pt x="144" y="20"/>
                      <a:pt x="182" y="36"/>
                      <a:pt x="206" y="53"/>
                    </a:cubicBezTo>
                    <a:cubicBezTo>
                      <a:pt x="230" y="70"/>
                      <a:pt x="243" y="85"/>
                      <a:pt x="252" y="111"/>
                    </a:cubicBezTo>
                    <a:cubicBezTo>
                      <a:pt x="261" y="137"/>
                      <a:pt x="261" y="172"/>
                      <a:pt x="263" y="212"/>
                    </a:cubicBezTo>
                    <a:cubicBezTo>
                      <a:pt x="265" y="252"/>
                      <a:pt x="261" y="322"/>
                      <a:pt x="261" y="35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0352" name="Freeform 642"/>
              <p:cNvSpPr>
                <a:spLocks/>
              </p:cNvSpPr>
              <p:nvPr/>
            </p:nvSpPr>
            <p:spPr bwMode="auto">
              <a:xfrm>
                <a:off x="2588" y="3890"/>
                <a:ext cx="133" cy="46"/>
              </a:xfrm>
              <a:custGeom>
                <a:avLst/>
                <a:gdLst>
                  <a:gd name="T0" fmla="*/ 0 w 805"/>
                  <a:gd name="T1" fmla="*/ 0 h 322"/>
                  <a:gd name="T2" fmla="*/ 0 w 805"/>
                  <a:gd name="T3" fmla="*/ 0 h 322"/>
                  <a:gd name="T4" fmla="*/ 0 w 805"/>
                  <a:gd name="T5" fmla="*/ 0 h 322"/>
                  <a:gd name="T6" fmla="*/ 0 w 805"/>
                  <a:gd name="T7" fmla="*/ 0 h 322"/>
                  <a:gd name="T8" fmla="*/ 0 w 805"/>
                  <a:gd name="T9" fmla="*/ 0 h 322"/>
                  <a:gd name="T10" fmla="*/ 0 w 805"/>
                  <a:gd name="T11" fmla="*/ 0 h 322"/>
                  <a:gd name="T12" fmla="*/ 0 w 805"/>
                  <a:gd name="T13" fmla="*/ 0 h 322"/>
                  <a:gd name="T14" fmla="*/ 0 w 805"/>
                  <a:gd name="T15" fmla="*/ 0 h 322"/>
                  <a:gd name="T16" fmla="*/ 0 w 805"/>
                  <a:gd name="T17" fmla="*/ 0 h 322"/>
                  <a:gd name="T18" fmla="*/ 0 w 805"/>
                  <a:gd name="T19" fmla="*/ 0 h 322"/>
                  <a:gd name="T20" fmla="*/ 0 w 805"/>
                  <a:gd name="T21" fmla="*/ 0 h 322"/>
                  <a:gd name="T22" fmla="*/ 0 w 805"/>
                  <a:gd name="T23" fmla="*/ 0 h 3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05"/>
                  <a:gd name="T37" fmla="*/ 0 h 322"/>
                  <a:gd name="T38" fmla="*/ 805 w 805"/>
                  <a:gd name="T39" fmla="*/ 322 h 3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05" h="322">
                    <a:moveTo>
                      <a:pt x="0" y="22"/>
                    </a:moveTo>
                    <a:cubicBezTo>
                      <a:pt x="4" y="76"/>
                      <a:pt x="12" y="116"/>
                      <a:pt x="10" y="156"/>
                    </a:cubicBezTo>
                    <a:cubicBezTo>
                      <a:pt x="8" y="196"/>
                      <a:pt x="8" y="264"/>
                      <a:pt x="0" y="292"/>
                    </a:cubicBezTo>
                    <a:cubicBezTo>
                      <a:pt x="42" y="314"/>
                      <a:pt x="206" y="310"/>
                      <a:pt x="264" y="314"/>
                    </a:cubicBezTo>
                    <a:cubicBezTo>
                      <a:pt x="322" y="318"/>
                      <a:pt x="380" y="322"/>
                      <a:pt x="456" y="320"/>
                    </a:cubicBezTo>
                    <a:cubicBezTo>
                      <a:pt x="532" y="318"/>
                      <a:pt x="630" y="304"/>
                      <a:pt x="664" y="302"/>
                    </a:cubicBezTo>
                    <a:cubicBezTo>
                      <a:pt x="698" y="300"/>
                      <a:pt x="782" y="272"/>
                      <a:pt x="802" y="250"/>
                    </a:cubicBezTo>
                    <a:cubicBezTo>
                      <a:pt x="805" y="235"/>
                      <a:pt x="802" y="168"/>
                      <a:pt x="800" y="142"/>
                    </a:cubicBezTo>
                    <a:cubicBezTo>
                      <a:pt x="798" y="116"/>
                      <a:pt x="780" y="51"/>
                      <a:pt x="770" y="14"/>
                    </a:cubicBezTo>
                    <a:cubicBezTo>
                      <a:pt x="742" y="0"/>
                      <a:pt x="577" y="10"/>
                      <a:pt x="484" y="8"/>
                    </a:cubicBezTo>
                    <a:cubicBezTo>
                      <a:pt x="391" y="6"/>
                      <a:pt x="303" y="12"/>
                      <a:pt x="224" y="16"/>
                    </a:cubicBezTo>
                    <a:cubicBezTo>
                      <a:pt x="143" y="18"/>
                      <a:pt x="45" y="19"/>
                      <a:pt x="0" y="22"/>
                    </a:cubicBezTo>
                    <a:close/>
                  </a:path>
                </a:pathLst>
              </a:custGeom>
              <a:solidFill>
                <a:srgbClr val="5B0D0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0353" name="Line 643"/>
              <p:cNvSpPr>
                <a:spLocks noChangeShapeType="1"/>
              </p:cNvSpPr>
              <p:nvPr/>
            </p:nvSpPr>
            <p:spPr bwMode="auto">
              <a:xfrm rot="10800000">
                <a:off x="1920" y="3658"/>
                <a:ext cx="0" cy="51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354" name="Oval 644"/>
              <p:cNvSpPr>
                <a:spLocks noChangeArrowheads="1"/>
              </p:cNvSpPr>
              <p:nvPr/>
            </p:nvSpPr>
            <p:spPr bwMode="auto">
              <a:xfrm rot="10800000">
                <a:off x="2007" y="3984"/>
                <a:ext cx="8" cy="11"/>
              </a:xfrm>
              <a:prstGeom prst="ellipse">
                <a:avLst/>
              </a:prstGeom>
              <a:solidFill>
                <a:srgbClr val="00A2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55" name="Oval 645"/>
              <p:cNvSpPr>
                <a:spLocks noChangeArrowheads="1"/>
              </p:cNvSpPr>
              <p:nvPr/>
            </p:nvSpPr>
            <p:spPr bwMode="auto">
              <a:xfrm rot="10800000">
                <a:off x="2008" y="3827"/>
                <a:ext cx="7" cy="11"/>
              </a:xfrm>
              <a:prstGeom prst="ellipse">
                <a:avLst/>
              </a:prstGeom>
              <a:solidFill>
                <a:srgbClr val="E9DA17"/>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56" name="Oval 646"/>
              <p:cNvSpPr>
                <a:spLocks noChangeArrowheads="1"/>
              </p:cNvSpPr>
              <p:nvPr/>
            </p:nvSpPr>
            <p:spPr bwMode="auto">
              <a:xfrm rot="10800000">
                <a:off x="2079" y="3970"/>
                <a:ext cx="7" cy="11"/>
              </a:xfrm>
              <a:prstGeom prst="ellipse">
                <a:avLst/>
              </a:prstGeom>
              <a:solidFill>
                <a:srgbClr val="4E90FC"/>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57" name="Oval 647"/>
              <p:cNvSpPr>
                <a:spLocks noChangeArrowheads="1"/>
              </p:cNvSpPr>
              <p:nvPr/>
            </p:nvSpPr>
            <p:spPr bwMode="auto">
              <a:xfrm rot="10800000">
                <a:off x="2007" y="3984"/>
                <a:ext cx="8"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58" name="Oval 648"/>
              <p:cNvSpPr>
                <a:spLocks noChangeArrowheads="1"/>
              </p:cNvSpPr>
              <p:nvPr/>
            </p:nvSpPr>
            <p:spPr bwMode="auto">
              <a:xfrm rot="10800000">
                <a:off x="2007" y="3826"/>
                <a:ext cx="8" cy="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59" name="Oval 649"/>
              <p:cNvSpPr>
                <a:spLocks noChangeArrowheads="1"/>
              </p:cNvSpPr>
              <p:nvPr/>
            </p:nvSpPr>
            <p:spPr bwMode="auto">
              <a:xfrm rot="10800000">
                <a:off x="2079" y="3970"/>
                <a:ext cx="7"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60" name="Line 650"/>
              <p:cNvSpPr>
                <a:spLocks noChangeShapeType="1"/>
              </p:cNvSpPr>
              <p:nvPr/>
            </p:nvSpPr>
            <p:spPr bwMode="auto">
              <a:xfrm flipH="1" flipV="1">
                <a:off x="2062" y="3849"/>
                <a:ext cx="480" cy="60"/>
              </a:xfrm>
              <a:prstGeom prst="line">
                <a:avLst/>
              </a:prstGeom>
              <a:noFill/>
              <a:ln w="952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361" name="Line 651"/>
              <p:cNvSpPr>
                <a:spLocks noChangeShapeType="1"/>
              </p:cNvSpPr>
              <p:nvPr/>
            </p:nvSpPr>
            <p:spPr bwMode="auto">
              <a:xfrm flipH="1">
                <a:off x="2087" y="3909"/>
                <a:ext cx="455" cy="60"/>
              </a:xfrm>
              <a:prstGeom prst="line">
                <a:avLst/>
              </a:prstGeom>
              <a:noFill/>
              <a:ln w="952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0362" name="Oval 652"/>
              <p:cNvSpPr>
                <a:spLocks noChangeArrowheads="1"/>
              </p:cNvSpPr>
              <p:nvPr/>
            </p:nvSpPr>
            <p:spPr bwMode="auto">
              <a:xfrm rot="10800000">
                <a:off x="2077" y="3837"/>
                <a:ext cx="8"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cxnSp>
          <p:nvCxnSpPr>
            <p:cNvPr id="10251" name="AutoShape 653"/>
            <p:cNvCxnSpPr>
              <a:cxnSpLocks noChangeShapeType="1"/>
            </p:cNvCxnSpPr>
            <p:nvPr/>
          </p:nvCxnSpPr>
          <p:spPr bwMode="auto">
            <a:xfrm flipV="1">
              <a:off x="3408" y="6335"/>
              <a:ext cx="0" cy="960"/>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0252" name="AutoShape 655"/>
            <p:cNvCxnSpPr>
              <a:cxnSpLocks noChangeShapeType="1"/>
              <a:stCxn id="10270" idx="0"/>
              <a:endCxn id="10260" idx="2"/>
            </p:cNvCxnSpPr>
            <p:nvPr/>
          </p:nvCxnSpPr>
          <p:spPr bwMode="auto">
            <a:xfrm flipV="1">
              <a:off x="4269" y="6269"/>
              <a:ext cx="235" cy="787"/>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0253" name="AutoShape 656"/>
            <p:cNvCxnSpPr>
              <a:cxnSpLocks noChangeShapeType="1"/>
              <a:stCxn id="10262" idx="20"/>
              <a:endCxn id="10254" idx="1"/>
            </p:cNvCxnSpPr>
            <p:nvPr/>
          </p:nvCxnSpPr>
          <p:spPr bwMode="auto">
            <a:xfrm>
              <a:off x="1160" y="7770"/>
              <a:ext cx="1070" cy="2"/>
            </a:xfrm>
            <a:prstGeom prst="bentConnector3">
              <a:avLst>
                <a:gd name="adj1" fmla="val 49625"/>
              </a:avLst>
            </a:prstGeom>
            <a:noFill/>
            <a:ln w="9525">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10254" name="Text Box 657"/>
            <p:cNvSpPr txBox="1">
              <a:spLocks noChangeArrowheads="1"/>
            </p:cNvSpPr>
            <p:nvPr/>
          </p:nvSpPr>
          <p:spPr bwMode="auto">
            <a:xfrm>
              <a:off x="2230" y="7728"/>
              <a:ext cx="1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10255" name="Freeform 658"/>
            <p:cNvSpPr>
              <a:spLocks/>
            </p:cNvSpPr>
            <p:nvPr/>
          </p:nvSpPr>
          <p:spPr bwMode="auto">
            <a:xfrm>
              <a:off x="2920" y="6048"/>
              <a:ext cx="960"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0256" name="Freeform 659"/>
            <p:cNvSpPr>
              <a:spLocks/>
            </p:cNvSpPr>
            <p:nvPr/>
          </p:nvSpPr>
          <p:spPr bwMode="auto">
            <a:xfrm>
              <a:off x="4024" y="6048"/>
              <a:ext cx="960"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cxnSp>
          <p:nvCxnSpPr>
            <p:cNvPr id="10257" name="AutoShape 660"/>
            <p:cNvCxnSpPr>
              <a:cxnSpLocks noChangeShapeType="1"/>
              <a:stCxn id="10255" idx="28"/>
            </p:cNvCxnSpPr>
            <p:nvPr/>
          </p:nvCxnSpPr>
          <p:spPr bwMode="auto">
            <a:xfrm flipH="1" flipV="1">
              <a:off x="3276" y="5060"/>
              <a:ext cx="124" cy="979"/>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0258" name="AutoShape 661"/>
            <p:cNvCxnSpPr>
              <a:cxnSpLocks noChangeShapeType="1"/>
              <a:stCxn id="10256" idx="28"/>
              <a:endCxn id="10281" idx="2"/>
            </p:cNvCxnSpPr>
            <p:nvPr/>
          </p:nvCxnSpPr>
          <p:spPr bwMode="auto">
            <a:xfrm flipV="1">
              <a:off x="4504" y="5056"/>
              <a:ext cx="1" cy="983"/>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0259" name="Text Box 662"/>
            <p:cNvSpPr txBox="1">
              <a:spLocks noChangeArrowheads="1"/>
            </p:cNvSpPr>
            <p:nvPr/>
          </p:nvSpPr>
          <p:spPr bwMode="auto">
            <a:xfrm>
              <a:off x="3160" y="6108"/>
              <a:ext cx="48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Eye coil</a:t>
              </a:r>
            </a:p>
          </p:txBody>
        </p:sp>
        <p:sp>
          <p:nvSpPr>
            <p:cNvPr id="10260" name="Text Box 663"/>
            <p:cNvSpPr txBox="1">
              <a:spLocks noChangeArrowheads="1"/>
            </p:cNvSpPr>
            <p:nvPr/>
          </p:nvSpPr>
          <p:spPr bwMode="auto">
            <a:xfrm>
              <a:off x="4120" y="6096"/>
              <a:ext cx="76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Amp / Filter</a:t>
              </a:r>
            </a:p>
          </p:txBody>
        </p:sp>
        <p:sp>
          <p:nvSpPr>
            <p:cNvPr id="10261" name="Freeform 664"/>
            <p:cNvSpPr>
              <a:spLocks/>
            </p:cNvSpPr>
            <p:nvPr/>
          </p:nvSpPr>
          <p:spPr bwMode="auto">
            <a:xfrm>
              <a:off x="2536" y="3264"/>
              <a:ext cx="3264" cy="672"/>
            </a:xfrm>
            <a:custGeom>
              <a:avLst/>
              <a:gdLst>
                <a:gd name="T0" fmla="*/ 2147483647 w 2307"/>
                <a:gd name="T1" fmla="*/ 0 h 2305"/>
                <a:gd name="T2" fmla="*/ 2147483647 w 2307"/>
                <a:gd name="T3" fmla="*/ 0 h 2305"/>
                <a:gd name="T4" fmla="*/ 2147483647 w 2307"/>
                <a:gd name="T5" fmla="*/ 0 h 2305"/>
                <a:gd name="T6" fmla="*/ 1 w 2307"/>
                <a:gd name="T7" fmla="*/ 0 h 2305"/>
                <a:gd name="T8" fmla="*/ 2147483647 w 2307"/>
                <a:gd name="T9" fmla="*/ 0 h 2305"/>
                <a:gd name="T10" fmla="*/ 1 w 2307"/>
                <a:gd name="T11" fmla="*/ 0 h 2305"/>
                <a:gd name="T12" fmla="*/ 1 w 2307"/>
                <a:gd name="T13" fmla="*/ 0 h 2305"/>
                <a:gd name="T14" fmla="*/ 1 w 2307"/>
                <a:gd name="T15" fmla="*/ 0 h 2305"/>
                <a:gd name="T16" fmla="*/ 1 w 2307"/>
                <a:gd name="T17" fmla="*/ 0 h 2305"/>
                <a:gd name="T18" fmla="*/ 2147483647 w 2307"/>
                <a:gd name="T19" fmla="*/ 0 h 2305"/>
                <a:gd name="T20" fmla="*/ 2147483647 w 2307"/>
                <a:gd name="T21" fmla="*/ 0 h 2305"/>
                <a:gd name="T22" fmla="*/ 2147483647 w 2307"/>
                <a:gd name="T23" fmla="*/ 0 h 2305"/>
                <a:gd name="T24" fmla="*/ 2147483647 w 2307"/>
                <a:gd name="T25" fmla="*/ 0 h 2305"/>
                <a:gd name="T26" fmla="*/ 2147483647 w 2307"/>
                <a:gd name="T27" fmla="*/ 0 h 2305"/>
                <a:gd name="T28" fmla="*/ 2147483647 w 2307"/>
                <a:gd name="T29" fmla="*/ 0 h 2305"/>
                <a:gd name="T30" fmla="*/ 2147483647 w 2307"/>
                <a:gd name="T31" fmla="*/ 0 h 2305"/>
                <a:gd name="T32" fmla="*/ 2147483647 w 2307"/>
                <a:gd name="T33" fmla="*/ 0 h 2305"/>
                <a:gd name="T34" fmla="*/ 2147483647 w 2307"/>
                <a:gd name="T35" fmla="*/ 0 h 2305"/>
                <a:gd name="T36" fmla="*/ 2147483647 w 2307"/>
                <a:gd name="T37" fmla="*/ 0 h 2305"/>
                <a:gd name="T38" fmla="*/ 2147483647 w 2307"/>
                <a:gd name="T39" fmla="*/ 0 h 2305"/>
                <a:gd name="T40" fmla="*/ 2147483647 w 2307"/>
                <a:gd name="T41" fmla="*/ 0 h 2305"/>
                <a:gd name="T42" fmla="*/ 2147483647 w 2307"/>
                <a:gd name="T43" fmla="*/ 0 h 2305"/>
                <a:gd name="T44" fmla="*/ 2147483647 w 2307"/>
                <a:gd name="T45" fmla="*/ 0 h 2305"/>
                <a:gd name="T46" fmla="*/ 2147483647 w 2307"/>
                <a:gd name="T47" fmla="*/ 0 h 2305"/>
                <a:gd name="T48" fmla="*/ 2147483647 w 2307"/>
                <a:gd name="T49" fmla="*/ 0 h 2305"/>
                <a:gd name="T50" fmla="*/ 2147483647 w 2307"/>
                <a:gd name="T51" fmla="*/ 0 h 2305"/>
                <a:gd name="T52" fmla="*/ 2147483647 w 2307"/>
                <a:gd name="T53" fmla="*/ 0 h 2305"/>
                <a:gd name="T54" fmla="*/ 2147483647 w 2307"/>
                <a:gd name="T55" fmla="*/ 0 h 2305"/>
                <a:gd name="T56" fmla="*/ 2147483647 w 2307"/>
                <a:gd name="T57" fmla="*/ 0 h 2305"/>
                <a:gd name="T58" fmla="*/ 2147483647 w 2307"/>
                <a:gd name="T59" fmla="*/ 0 h 2305"/>
                <a:gd name="T60" fmla="*/ 2147483647 w 2307"/>
                <a:gd name="T61" fmla="*/ 0 h 2305"/>
                <a:gd name="T62" fmla="*/ 2147483647 w 2307"/>
                <a:gd name="T63" fmla="*/ 0 h 2305"/>
                <a:gd name="T64" fmla="*/ 2147483647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0262" name="Freeform 665"/>
            <p:cNvSpPr>
              <a:spLocks/>
            </p:cNvSpPr>
            <p:nvPr/>
          </p:nvSpPr>
          <p:spPr bwMode="auto">
            <a:xfrm>
              <a:off x="192" y="7626"/>
              <a:ext cx="960"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0263" name="Text Box 666"/>
            <p:cNvSpPr txBox="1">
              <a:spLocks noChangeArrowheads="1"/>
            </p:cNvSpPr>
            <p:nvPr/>
          </p:nvSpPr>
          <p:spPr bwMode="auto">
            <a:xfrm>
              <a:off x="384" y="7686"/>
              <a:ext cx="57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Projector</a:t>
              </a:r>
            </a:p>
          </p:txBody>
        </p:sp>
        <p:cxnSp>
          <p:nvCxnSpPr>
            <p:cNvPr id="10264" name="AutoShape 667"/>
            <p:cNvCxnSpPr>
              <a:cxnSpLocks noChangeShapeType="1"/>
              <a:stCxn id="10282" idx="6"/>
              <a:endCxn id="10262" idx="27"/>
            </p:cNvCxnSpPr>
            <p:nvPr/>
          </p:nvCxnSpPr>
          <p:spPr bwMode="auto">
            <a:xfrm rot="5400000">
              <a:off x="-1586" y="5240"/>
              <a:ext cx="4755" cy="0"/>
            </a:xfrm>
            <a:prstGeom prst="straightConnector1">
              <a:avLst/>
            </a:prstGeom>
            <a:noFill/>
            <a:ln w="76200">
              <a:solidFill>
                <a:srgbClr val="0066FF"/>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265" name="AutoShape 668"/>
            <p:cNvCxnSpPr>
              <a:cxnSpLocks noChangeShapeType="1"/>
              <a:stCxn id="10255" idx="28"/>
            </p:cNvCxnSpPr>
            <p:nvPr/>
          </p:nvCxnSpPr>
          <p:spPr bwMode="auto">
            <a:xfrm flipV="1">
              <a:off x="3400" y="5040"/>
              <a:ext cx="34" cy="999"/>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0266" name="Freeform 669"/>
            <p:cNvSpPr>
              <a:spLocks/>
            </p:cNvSpPr>
            <p:nvPr/>
          </p:nvSpPr>
          <p:spPr bwMode="auto">
            <a:xfrm>
              <a:off x="5080" y="6048"/>
              <a:ext cx="960"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0267" name="Text Box 670"/>
            <p:cNvSpPr txBox="1">
              <a:spLocks noChangeArrowheads="1"/>
            </p:cNvSpPr>
            <p:nvPr/>
          </p:nvSpPr>
          <p:spPr bwMode="auto">
            <a:xfrm>
              <a:off x="5224" y="6108"/>
              <a:ext cx="6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Stimulator</a:t>
              </a:r>
            </a:p>
          </p:txBody>
        </p:sp>
        <p:cxnSp>
          <p:nvCxnSpPr>
            <p:cNvPr id="10268" name="AutoShape 671"/>
            <p:cNvCxnSpPr>
              <a:cxnSpLocks noChangeShapeType="1"/>
              <a:stCxn id="10249" idx="2"/>
              <a:endCxn id="10266" idx="27"/>
            </p:cNvCxnSpPr>
            <p:nvPr/>
          </p:nvCxnSpPr>
          <p:spPr bwMode="auto">
            <a:xfrm flipH="1">
              <a:off x="5680" y="5008"/>
              <a:ext cx="1" cy="1031"/>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0269" name="AutoShape 672"/>
            <p:cNvCxnSpPr>
              <a:cxnSpLocks noChangeShapeType="1"/>
              <a:stCxn id="10267" idx="2"/>
              <a:endCxn id="10276" idx="0"/>
            </p:cNvCxnSpPr>
            <p:nvPr/>
          </p:nvCxnSpPr>
          <p:spPr bwMode="auto">
            <a:xfrm flipH="1">
              <a:off x="4688" y="6281"/>
              <a:ext cx="872" cy="952"/>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0270" name="Rectangle 675"/>
            <p:cNvSpPr>
              <a:spLocks noChangeArrowheads="1"/>
            </p:cNvSpPr>
            <p:nvPr/>
          </p:nvSpPr>
          <p:spPr bwMode="auto">
            <a:xfrm>
              <a:off x="4125" y="7056"/>
              <a:ext cx="288" cy="96"/>
            </a:xfrm>
            <a:prstGeom prst="rect">
              <a:avLst/>
            </a:prstGeom>
            <a:solidFill>
              <a:srgbClr val="D6C070"/>
            </a:solidFill>
            <a:ln w="9525">
              <a:solidFill>
                <a:schemeClr val="tx1"/>
              </a:solidFill>
              <a:miter lim="800000"/>
              <a:headEnd/>
              <a:tailEnd/>
            </a:ln>
          </p:spPr>
          <p:txBody>
            <a:bodyPr wrap="none" anchor="ctr"/>
            <a:lstStyle/>
            <a:p>
              <a:endParaRPr lang="en-US"/>
            </a:p>
          </p:txBody>
        </p:sp>
        <p:cxnSp>
          <p:nvCxnSpPr>
            <p:cNvPr id="10271" name="AutoShape 676"/>
            <p:cNvCxnSpPr>
              <a:cxnSpLocks noChangeShapeType="1"/>
              <a:stCxn id="10277" idx="2"/>
              <a:endCxn id="10294" idx="28"/>
            </p:cNvCxnSpPr>
            <p:nvPr/>
          </p:nvCxnSpPr>
          <p:spPr bwMode="auto">
            <a:xfrm flipH="1">
              <a:off x="6411" y="5008"/>
              <a:ext cx="6" cy="1025"/>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pic>
          <p:nvPicPr>
            <p:cNvPr id="10272" name="Picture 6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8" y="7861"/>
              <a:ext cx="498"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3" name="Text Box 678"/>
            <p:cNvSpPr txBox="1">
              <a:spLocks noChangeArrowheads="1"/>
            </p:cNvSpPr>
            <p:nvPr/>
          </p:nvSpPr>
          <p:spPr bwMode="auto">
            <a:xfrm>
              <a:off x="3160" y="8208"/>
              <a:ext cx="384" cy="179"/>
            </a:xfrm>
            <a:prstGeom prst="rect">
              <a:avLst/>
            </a:prstGeom>
            <a:noFill/>
            <a:ln w="9525">
              <a:solidFill>
                <a:srgbClr val="0066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Juice</a:t>
              </a:r>
            </a:p>
          </p:txBody>
        </p:sp>
        <p:cxnSp>
          <p:nvCxnSpPr>
            <p:cNvPr id="10274" name="AutoShape 679"/>
            <p:cNvCxnSpPr>
              <a:cxnSpLocks noChangeShapeType="1"/>
              <a:endCxn id="10273" idx="3"/>
            </p:cNvCxnSpPr>
            <p:nvPr/>
          </p:nvCxnSpPr>
          <p:spPr bwMode="auto">
            <a:xfrm flipH="1">
              <a:off x="3544" y="8298"/>
              <a:ext cx="2883" cy="0"/>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0275" name="Freeform 680"/>
            <p:cNvSpPr>
              <a:spLocks/>
            </p:cNvSpPr>
            <p:nvPr/>
          </p:nvSpPr>
          <p:spPr bwMode="auto">
            <a:xfrm>
              <a:off x="2400" y="1452"/>
              <a:ext cx="1536" cy="1476"/>
            </a:xfrm>
            <a:custGeom>
              <a:avLst/>
              <a:gdLst>
                <a:gd name="T0" fmla="*/ 1 w 2307"/>
                <a:gd name="T1" fmla="*/ 0 h 2305"/>
                <a:gd name="T2" fmla="*/ 1 w 2307"/>
                <a:gd name="T3" fmla="*/ 1 h 2305"/>
                <a:gd name="T4" fmla="*/ 1 w 2307"/>
                <a:gd name="T5" fmla="*/ 1 h 2305"/>
                <a:gd name="T6" fmla="*/ 1 w 2307"/>
                <a:gd name="T7" fmla="*/ 1 h 2305"/>
                <a:gd name="T8" fmla="*/ 1 w 2307"/>
                <a:gd name="T9" fmla="*/ 1 h 2305"/>
                <a:gd name="T10" fmla="*/ 1 w 2307"/>
                <a:gd name="T11" fmla="*/ 1 h 2305"/>
                <a:gd name="T12" fmla="*/ 1 w 2307"/>
                <a:gd name="T13" fmla="*/ 1 h 2305"/>
                <a:gd name="T14" fmla="*/ 1 w 2307"/>
                <a:gd name="T15" fmla="*/ 1 h 2305"/>
                <a:gd name="T16" fmla="*/ 1 w 2307"/>
                <a:gd name="T17" fmla="*/ 1 h 2305"/>
                <a:gd name="T18" fmla="*/ 1 w 2307"/>
                <a:gd name="T19" fmla="*/ 1 h 2305"/>
                <a:gd name="T20" fmla="*/ 1 w 2307"/>
                <a:gd name="T21" fmla="*/ 1 h 2305"/>
                <a:gd name="T22" fmla="*/ 1 w 2307"/>
                <a:gd name="T23" fmla="*/ 1 h 2305"/>
                <a:gd name="T24" fmla="*/ 1 w 2307"/>
                <a:gd name="T25" fmla="*/ 1 h 2305"/>
                <a:gd name="T26" fmla="*/ 1 w 2307"/>
                <a:gd name="T27" fmla="*/ 1 h 2305"/>
                <a:gd name="T28" fmla="*/ 1 w 2307"/>
                <a:gd name="T29" fmla="*/ 1 h 2305"/>
                <a:gd name="T30" fmla="*/ 1 w 2307"/>
                <a:gd name="T31" fmla="*/ 1 h 2305"/>
                <a:gd name="T32" fmla="*/ 1 w 2307"/>
                <a:gd name="T33" fmla="*/ 1 h 2305"/>
                <a:gd name="T34" fmla="*/ 1 w 2307"/>
                <a:gd name="T35" fmla="*/ 1 h 2305"/>
                <a:gd name="T36" fmla="*/ 1 w 2307"/>
                <a:gd name="T37" fmla="*/ 1 h 2305"/>
                <a:gd name="T38" fmla="*/ 1 w 2307"/>
                <a:gd name="T39" fmla="*/ 1 h 2305"/>
                <a:gd name="T40" fmla="*/ 1 w 2307"/>
                <a:gd name="T41" fmla="*/ 1 h 2305"/>
                <a:gd name="T42" fmla="*/ 1 w 2307"/>
                <a:gd name="T43" fmla="*/ 1 h 2305"/>
                <a:gd name="T44" fmla="*/ 1 w 2307"/>
                <a:gd name="T45" fmla="*/ 1 h 2305"/>
                <a:gd name="T46" fmla="*/ 1 w 2307"/>
                <a:gd name="T47" fmla="*/ 1 h 2305"/>
                <a:gd name="T48" fmla="*/ 1 w 2307"/>
                <a:gd name="T49" fmla="*/ 1 h 2305"/>
                <a:gd name="T50" fmla="*/ 1 w 2307"/>
                <a:gd name="T51" fmla="*/ 0 h 2305"/>
                <a:gd name="T52" fmla="*/ 1 w 2307"/>
                <a:gd name="T53" fmla="*/ 1 h 2305"/>
                <a:gd name="T54" fmla="*/ 1 w 2307"/>
                <a:gd name="T55" fmla="*/ 1 h 2305"/>
                <a:gd name="T56" fmla="*/ 1 w 2307"/>
                <a:gd name="T57" fmla="*/ 1 h 2305"/>
                <a:gd name="T58" fmla="*/ 1 w 2307"/>
                <a:gd name="T59" fmla="*/ 1 h 2305"/>
                <a:gd name="T60" fmla="*/ 1 w 2307"/>
                <a:gd name="T61" fmla="*/ 1 h 2305"/>
                <a:gd name="T62" fmla="*/ 1 w 2307"/>
                <a:gd name="T63" fmla="*/ 0 h 2305"/>
                <a:gd name="T64" fmla="*/ 1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gradFill rotWithShape="1">
              <a:gsLst>
                <a:gs pos="0">
                  <a:srgbClr val="B1C5D8"/>
                </a:gs>
                <a:gs pos="100000">
                  <a:srgbClr val="D1E8FF"/>
                </a:gs>
              </a:gsLst>
              <a:lin ang="5400000" scaled="1"/>
            </a:gradFill>
            <a:ln w="28575" cap="flat" cmpd="sng">
              <a:solidFill>
                <a:schemeClr val="tx1"/>
              </a:solidFill>
              <a:prstDash val="solid"/>
              <a:round/>
              <a:headEnd type="none" w="med" len="med"/>
              <a:tailEnd type="none" w="sm" len="med"/>
            </a:ln>
          </p:spPr>
          <p:txBody>
            <a:bodyPr wrap="none" anchor="ctr"/>
            <a:lstStyle/>
            <a:p>
              <a:endParaRPr lang="en-US"/>
            </a:p>
          </p:txBody>
        </p:sp>
        <p:sp>
          <p:nvSpPr>
            <p:cNvPr id="10276" name="Rectangle 681"/>
            <p:cNvSpPr>
              <a:spLocks noChangeArrowheads="1"/>
            </p:cNvSpPr>
            <p:nvPr/>
          </p:nvSpPr>
          <p:spPr bwMode="auto">
            <a:xfrm rot="2166390">
              <a:off x="4516" y="7224"/>
              <a:ext cx="288" cy="96"/>
            </a:xfrm>
            <a:prstGeom prst="rect">
              <a:avLst/>
            </a:prstGeom>
            <a:solidFill>
              <a:srgbClr val="D6C070"/>
            </a:solidFill>
            <a:ln w="9525">
              <a:solidFill>
                <a:schemeClr val="tx1"/>
              </a:solidFill>
              <a:miter lim="800000"/>
              <a:headEnd/>
              <a:tailEnd/>
            </a:ln>
          </p:spPr>
          <p:txBody>
            <a:bodyPr wrap="none" anchor="ctr"/>
            <a:lstStyle/>
            <a:p>
              <a:endParaRPr lang="en-US"/>
            </a:p>
          </p:txBody>
        </p:sp>
        <p:sp>
          <p:nvSpPr>
            <p:cNvPr id="10277" name="Text Box 682"/>
            <p:cNvSpPr txBox="1">
              <a:spLocks noChangeArrowheads="1"/>
            </p:cNvSpPr>
            <p:nvPr/>
          </p:nvSpPr>
          <p:spPr bwMode="auto">
            <a:xfrm>
              <a:off x="6200" y="4752"/>
              <a:ext cx="434" cy="2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Digital Output</a:t>
              </a:r>
            </a:p>
          </p:txBody>
        </p:sp>
        <p:sp>
          <p:nvSpPr>
            <p:cNvPr id="10278" name="Text Box 683"/>
            <p:cNvSpPr txBox="1">
              <a:spLocks noChangeArrowheads="1"/>
            </p:cNvSpPr>
            <p:nvPr/>
          </p:nvSpPr>
          <p:spPr bwMode="auto">
            <a:xfrm>
              <a:off x="3152" y="4797"/>
              <a:ext cx="784" cy="25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lnSpc>
                  <a:spcPct val="195000"/>
                </a:lnSpc>
                <a:spcBef>
                  <a:spcPct val="50000"/>
                </a:spcBef>
              </a:pPr>
              <a:r>
                <a:rPr lang="en-US" sz="1000"/>
                <a:t>4 Eye analog</a:t>
              </a:r>
            </a:p>
          </p:txBody>
        </p:sp>
        <p:cxnSp>
          <p:nvCxnSpPr>
            <p:cNvPr id="10279" name="AutoShape 684"/>
            <p:cNvCxnSpPr>
              <a:cxnSpLocks noChangeShapeType="1"/>
              <a:stCxn id="10255" idx="27"/>
            </p:cNvCxnSpPr>
            <p:nvPr/>
          </p:nvCxnSpPr>
          <p:spPr bwMode="auto">
            <a:xfrm flipV="1">
              <a:off x="3520" y="5053"/>
              <a:ext cx="51" cy="986"/>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0280" name="AutoShape 685"/>
            <p:cNvCxnSpPr>
              <a:cxnSpLocks noChangeShapeType="1"/>
              <a:stCxn id="10255" idx="27"/>
            </p:cNvCxnSpPr>
            <p:nvPr/>
          </p:nvCxnSpPr>
          <p:spPr bwMode="auto">
            <a:xfrm flipV="1">
              <a:off x="3520" y="5075"/>
              <a:ext cx="230" cy="964"/>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0281" name="Text Box 686"/>
            <p:cNvSpPr txBox="1">
              <a:spLocks noChangeArrowheads="1"/>
            </p:cNvSpPr>
            <p:nvPr/>
          </p:nvSpPr>
          <p:spPr bwMode="auto">
            <a:xfrm>
              <a:off x="4242" y="4896"/>
              <a:ext cx="526" cy="1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Analog</a:t>
              </a:r>
            </a:p>
          </p:txBody>
        </p:sp>
        <p:sp>
          <p:nvSpPr>
            <p:cNvPr id="10282" name="AutoShape 687"/>
            <p:cNvSpPr>
              <a:spLocks noChangeArrowheads="1"/>
            </p:cNvSpPr>
            <p:nvPr/>
          </p:nvSpPr>
          <p:spPr bwMode="auto">
            <a:xfrm rot="10800000">
              <a:off x="144" y="1518"/>
              <a:ext cx="1296" cy="1344"/>
            </a:xfrm>
            <a:prstGeom prst="bevel">
              <a:avLst>
                <a:gd name="adj" fmla="val 4722"/>
              </a:avLst>
            </a:prstGeom>
            <a:solidFill>
              <a:srgbClr val="EAEAEA"/>
            </a:solidFill>
            <a:ln w="9525">
              <a:solidFill>
                <a:schemeClr val="tx1"/>
              </a:solidFill>
              <a:miter lim="800000"/>
              <a:headEnd/>
              <a:tailEnd/>
            </a:ln>
          </p:spPr>
          <p:txBody>
            <a:bodyPr rot="10800000" wrap="none" anchor="ctr"/>
            <a:lstStyle/>
            <a:p>
              <a:endParaRPr lang="en-US"/>
            </a:p>
          </p:txBody>
        </p:sp>
        <p:grpSp>
          <p:nvGrpSpPr>
            <p:cNvPr id="10283" name="Group 688"/>
            <p:cNvGrpSpPr>
              <a:grpSpLocks/>
            </p:cNvGrpSpPr>
            <p:nvPr/>
          </p:nvGrpSpPr>
          <p:grpSpPr bwMode="auto">
            <a:xfrm>
              <a:off x="210" y="1583"/>
              <a:ext cx="1158" cy="1207"/>
              <a:chOff x="342" y="1073"/>
              <a:chExt cx="384" cy="355"/>
            </a:xfrm>
          </p:grpSpPr>
          <p:sp>
            <p:nvSpPr>
              <p:cNvPr id="10306" name="Freeform 689"/>
              <p:cNvSpPr>
                <a:spLocks/>
              </p:cNvSpPr>
              <p:nvPr/>
            </p:nvSpPr>
            <p:spPr bwMode="auto">
              <a:xfrm>
                <a:off x="342" y="1073"/>
                <a:ext cx="384" cy="355"/>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chemeClr val="tx2"/>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0307" name="Oval 690"/>
              <p:cNvSpPr>
                <a:spLocks noChangeArrowheads="1"/>
              </p:cNvSpPr>
              <p:nvPr/>
            </p:nvSpPr>
            <p:spPr bwMode="auto">
              <a:xfrm rot="10800000">
                <a:off x="534" y="1254"/>
                <a:ext cx="19" cy="19"/>
              </a:xfrm>
              <a:prstGeom prst="ellipse">
                <a:avLst/>
              </a:prstGeom>
              <a:solidFill>
                <a:srgbClr val="A50021"/>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08" name="Oval 691"/>
              <p:cNvSpPr>
                <a:spLocks noChangeArrowheads="1"/>
              </p:cNvSpPr>
              <p:nvPr/>
            </p:nvSpPr>
            <p:spPr bwMode="auto">
              <a:xfrm rot="10800000">
                <a:off x="438" y="1350"/>
                <a:ext cx="19" cy="19"/>
              </a:xfrm>
              <a:prstGeom prst="ellipse">
                <a:avLst/>
              </a:prstGeom>
              <a:solidFill>
                <a:srgbClr val="00A2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09" name="Oval 692"/>
              <p:cNvSpPr>
                <a:spLocks noChangeArrowheads="1"/>
              </p:cNvSpPr>
              <p:nvPr/>
            </p:nvSpPr>
            <p:spPr bwMode="auto">
              <a:xfrm rot="10800000">
                <a:off x="630" y="1349"/>
                <a:ext cx="19" cy="19"/>
              </a:xfrm>
              <a:prstGeom prst="ellipse">
                <a:avLst/>
              </a:prstGeom>
              <a:solidFill>
                <a:srgbClr val="4E90FC"/>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10" name="Oval 693"/>
              <p:cNvSpPr>
                <a:spLocks noChangeArrowheads="1"/>
              </p:cNvSpPr>
              <p:nvPr/>
            </p:nvSpPr>
            <p:spPr bwMode="auto">
              <a:xfrm rot="10800000">
                <a:off x="438" y="1350"/>
                <a:ext cx="19" cy="1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11" name="Oval 694"/>
              <p:cNvSpPr>
                <a:spLocks noChangeArrowheads="1"/>
              </p:cNvSpPr>
              <p:nvPr/>
            </p:nvSpPr>
            <p:spPr bwMode="auto">
              <a:xfrm rot="10800000">
                <a:off x="439" y="1153"/>
                <a:ext cx="19" cy="1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12" name="Oval 695"/>
              <p:cNvSpPr>
                <a:spLocks noChangeArrowheads="1"/>
              </p:cNvSpPr>
              <p:nvPr/>
            </p:nvSpPr>
            <p:spPr bwMode="auto">
              <a:xfrm rot="10800000">
                <a:off x="630" y="1349"/>
                <a:ext cx="19" cy="1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0313" name="Oval 696"/>
              <p:cNvSpPr>
                <a:spLocks noChangeArrowheads="1"/>
              </p:cNvSpPr>
              <p:nvPr/>
            </p:nvSpPr>
            <p:spPr bwMode="auto">
              <a:xfrm rot="10800000">
                <a:off x="630" y="1152"/>
                <a:ext cx="18" cy="1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sp>
          <p:nvSpPr>
            <p:cNvPr id="10284" name="Text Box 697"/>
            <p:cNvSpPr txBox="1">
              <a:spLocks noChangeArrowheads="1"/>
            </p:cNvSpPr>
            <p:nvPr/>
          </p:nvSpPr>
          <p:spPr bwMode="auto">
            <a:xfrm>
              <a:off x="144" y="1536"/>
              <a:ext cx="1248"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solidFill>
                    <a:schemeClr val="bg1"/>
                  </a:solidFill>
                </a:rPr>
                <a:t>subject’s monitor</a:t>
              </a:r>
            </a:p>
            <a:p>
              <a:pPr eaLnBrk="1" hangingPunct="1">
                <a:spcBef>
                  <a:spcPct val="50000"/>
                </a:spcBef>
              </a:pPr>
              <a:r>
                <a:rPr lang="en-US">
                  <a:solidFill>
                    <a:schemeClr val="bg1"/>
                  </a:solidFill>
                </a:rPr>
                <a:t>(Stimulius generator)</a:t>
              </a:r>
            </a:p>
          </p:txBody>
        </p:sp>
        <p:cxnSp>
          <p:nvCxnSpPr>
            <p:cNvPr id="10285" name="AutoShape 698"/>
            <p:cNvCxnSpPr>
              <a:cxnSpLocks noChangeShapeType="1"/>
              <a:stCxn id="10261" idx="5"/>
              <a:endCxn id="10282" idx="6"/>
            </p:cNvCxnSpPr>
            <p:nvPr/>
          </p:nvCxnSpPr>
          <p:spPr bwMode="auto">
            <a:xfrm rot="10800000">
              <a:off x="792" y="2862"/>
              <a:ext cx="1736" cy="822"/>
            </a:xfrm>
            <a:prstGeom prst="bentConnector2">
              <a:avLst/>
            </a:prstGeom>
            <a:noFill/>
            <a:ln w="762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10286" name="Text Box 699"/>
            <p:cNvSpPr txBox="1">
              <a:spLocks noChangeArrowheads="1"/>
            </p:cNvSpPr>
            <p:nvPr/>
          </p:nvSpPr>
          <p:spPr bwMode="auto">
            <a:xfrm>
              <a:off x="2635" y="1752"/>
              <a:ext cx="96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Task scheduler</a:t>
              </a:r>
            </a:p>
          </p:txBody>
        </p:sp>
        <p:sp>
          <p:nvSpPr>
            <p:cNvPr id="10287" name="Text Box 700"/>
            <p:cNvSpPr txBox="1">
              <a:spLocks noChangeArrowheads="1"/>
            </p:cNvSpPr>
            <p:nvPr/>
          </p:nvSpPr>
          <p:spPr bwMode="auto">
            <a:xfrm>
              <a:off x="2832" y="1500"/>
              <a:ext cx="59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b="1"/>
                <a:t>TAS</a:t>
              </a:r>
            </a:p>
          </p:txBody>
        </p:sp>
        <p:sp>
          <p:nvSpPr>
            <p:cNvPr id="10288" name="Text Box 701"/>
            <p:cNvSpPr txBox="1">
              <a:spLocks noChangeArrowheads="1"/>
            </p:cNvSpPr>
            <p:nvPr/>
          </p:nvSpPr>
          <p:spPr bwMode="auto">
            <a:xfrm>
              <a:off x="3880" y="3505"/>
              <a:ext cx="57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Computer</a:t>
              </a:r>
            </a:p>
          </p:txBody>
        </p:sp>
        <p:cxnSp>
          <p:nvCxnSpPr>
            <p:cNvPr id="10289" name="AutoShape 702"/>
            <p:cNvCxnSpPr>
              <a:cxnSpLocks noChangeShapeType="1"/>
              <a:stCxn id="10246" idx="6"/>
              <a:endCxn id="10261" idx="28"/>
            </p:cNvCxnSpPr>
            <p:nvPr/>
          </p:nvCxnSpPr>
          <p:spPr bwMode="auto">
            <a:xfrm rot="5400000">
              <a:off x="4273" y="3094"/>
              <a:ext cx="57" cy="266"/>
            </a:xfrm>
            <a:prstGeom prst="bentConnector3">
              <a:avLst>
                <a:gd name="adj1" fmla="val 57894"/>
              </a:avLst>
            </a:prstGeom>
            <a:noFill/>
            <a:ln w="76200">
              <a:solidFill>
                <a:srgbClr val="0066FF"/>
              </a:solidFill>
              <a:miter lim="800000"/>
              <a:headEnd/>
              <a:tailEnd/>
            </a:ln>
            <a:extLst>
              <a:ext uri="{909E8E84-426E-40DD-AFC4-6F175D3DCCD1}">
                <a14:hiddenFill xmlns:a14="http://schemas.microsoft.com/office/drawing/2010/main">
                  <a:noFill/>
                </a14:hiddenFill>
              </a:ext>
            </a:extLst>
          </p:spPr>
        </p:cxnSp>
        <p:sp>
          <p:nvSpPr>
            <p:cNvPr id="10290" name="Rectangle 704"/>
            <p:cNvSpPr>
              <a:spLocks noChangeArrowheads="1"/>
            </p:cNvSpPr>
            <p:nvPr/>
          </p:nvSpPr>
          <p:spPr bwMode="auto">
            <a:xfrm>
              <a:off x="4177" y="4449"/>
              <a:ext cx="809"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8242" rIns="0" bIns="0" anchor="ctr">
              <a:spAutoFit/>
            </a:bodyPr>
            <a:lstStyle/>
            <a:p>
              <a:pPr algn="l"/>
              <a:r>
                <a:rPr lang="en-US" b="1"/>
                <a:t>NI USB/PCIe-6353</a:t>
              </a:r>
            </a:p>
            <a:p>
              <a:pPr algn="l" eaLnBrk="0" hangingPunct="0"/>
              <a:endParaRPr lang="en-US"/>
            </a:p>
          </p:txBody>
        </p:sp>
        <p:cxnSp>
          <p:nvCxnSpPr>
            <p:cNvPr id="10291" name="AutoShape 705"/>
            <p:cNvCxnSpPr>
              <a:cxnSpLocks noChangeShapeType="1"/>
              <a:stCxn id="10290" idx="0"/>
              <a:endCxn id="10261" idx="13"/>
            </p:cNvCxnSpPr>
            <p:nvPr/>
          </p:nvCxnSpPr>
          <p:spPr bwMode="auto">
            <a:xfrm flipH="1" flipV="1">
              <a:off x="4575" y="3944"/>
              <a:ext cx="7" cy="505"/>
            </a:xfrm>
            <a:prstGeom prst="straightConnector1">
              <a:avLst/>
            </a:prstGeom>
            <a:noFill/>
            <a:ln w="76200">
              <a:solidFill>
                <a:srgbClr val="CC0000"/>
              </a:solidFill>
              <a:round/>
              <a:headEnd type="triangle" w="med" len="med"/>
              <a:tailEnd type="triangle" w="med" len="med"/>
            </a:ln>
            <a:extLst>
              <a:ext uri="{909E8E84-426E-40DD-AFC4-6F175D3DCCD1}">
                <a14:hiddenFill xmlns:a14="http://schemas.microsoft.com/office/drawing/2010/main">
                  <a:noFill/>
                </a14:hiddenFill>
              </a:ext>
            </a:extLst>
          </p:spPr>
        </p:cxnSp>
        <p:grpSp>
          <p:nvGrpSpPr>
            <p:cNvPr id="10292" name="Group 708"/>
            <p:cNvGrpSpPr>
              <a:grpSpLocks/>
            </p:cNvGrpSpPr>
            <p:nvPr/>
          </p:nvGrpSpPr>
          <p:grpSpPr bwMode="auto">
            <a:xfrm>
              <a:off x="4136" y="2464"/>
              <a:ext cx="864" cy="518"/>
              <a:chOff x="6040" y="1426"/>
              <a:chExt cx="672" cy="518"/>
            </a:xfrm>
          </p:grpSpPr>
          <p:sp>
            <p:nvSpPr>
              <p:cNvPr id="10304" name="Freeform 709"/>
              <p:cNvSpPr>
                <a:spLocks/>
              </p:cNvSpPr>
              <p:nvPr/>
            </p:nvSpPr>
            <p:spPr bwMode="auto">
              <a:xfrm>
                <a:off x="6040" y="1426"/>
                <a:ext cx="672" cy="51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flat" cmpd="sng">
                    <a:solidFill>
                      <a:srgbClr val="000000"/>
                    </a:solidFill>
                    <a:prstDash val="solid"/>
                    <a:round/>
                    <a:headEnd type="none" w="med" len="med"/>
                    <a:tailEnd type="none" w="sm" len="med"/>
                  </a14:hiddenLine>
                </a:ext>
              </a:extLst>
            </p:spPr>
            <p:txBody>
              <a:bodyPr wrap="none" anchor="ctr"/>
              <a:lstStyle/>
              <a:p>
                <a:endParaRPr lang="en-US"/>
              </a:p>
            </p:txBody>
          </p:sp>
          <p:sp>
            <p:nvSpPr>
              <p:cNvPr id="10305" name="Text Box 710"/>
              <p:cNvSpPr txBox="1">
                <a:spLocks noChangeArrowheads="1"/>
              </p:cNvSpPr>
              <p:nvPr/>
            </p:nvSpPr>
            <p:spPr bwMode="auto">
              <a:xfrm>
                <a:off x="6040" y="1452"/>
                <a:ext cx="672"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1) Data acquision</a:t>
                </a:r>
              </a:p>
              <a:p>
                <a:pPr algn="l" eaLnBrk="1" hangingPunct="1">
                  <a:spcBef>
                    <a:spcPct val="50000"/>
                  </a:spcBef>
                </a:pPr>
                <a:r>
                  <a:rPr lang="en-US"/>
                  <a:t>2) Spike sorter</a:t>
                </a:r>
              </a:p>
            </p:txBody>
          </p:sp>
        </p:grpSp>
        <p:sp>
          <p:nvSpPr>
            <p:cNvPr id="10293" name="Text Box 711"/>
            <p:cNvSpPr txBox="1">
              <a:spLocks noChangeArrowheads="1"/>
            </p:cNvSpPr>
            <p:nvPr/>
          </p:nvSpPr>
          <p:spPr bwMode="auto">
            <a:xfrm>
              <a:off x="3888" y="2256"/>
              <a:ext cx="134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b="1"/>
                <a:t>DAS server</a:t>
              </a:r>
            </a:p>
          </p:txBody>
        </p:sp>
        <p:sp>
          <p:nvSpPr>
            <p:cNvPr id="10294" name="Freeform 712"/>
            <p:cNvSpPr>
              <a:spLocks/>
            </p:cNvSpPr>
            <p:nvPr/>
          </p:nvSpPr>
          <p:spPr bwMode="auto">
            <a:xfrm>
              <a:off x="6150" y="6042"/>
              <a:ext cx="522"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0295" name="Text Box 713"/>
            <p:cNvSpPr txBox="1">
              <a:spLocks noChangeArrowheads="1"/>
            </p:cNvSpPr>
            <p:nvPr/>
          </p:nvSpPr>
          <p:spPr bwMode="auto">
            <a:xfrm>
              <a:off x="6156" y="6096"/>
              <a:ext cx="46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Relay</a:t>
              </a:r>
            </a:p>
          </p:txBody>
        </p:sp>
        <p:cxnSp>
          <p:nvCxnSpPr>
            <p:cNvPr id="10296" name="AutoShape 714"/>
            <p:cNvCxnSpPr>
              <a:cxnSpLocks noChangeShapeType="1"/>
              <a:stCxn id="10294" idx="12"/>
            </p:cNvCxnSpPr>
            <p:nvPr/>
          </p:nvCxnSpPr>
          <p:spPr bwMode="auto">
            <a:xfrm>
              <a:off x="6411" y="6339"/>
              <a:ext cx="16" cy="1522"/>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0297" name="Freeform 715"/>
            <p:cNvSpPr>
              <a:spLocks/>
            </p:cNvSpPr>
            <p:nvPr/>
          </p:nvSpPr>
          <p:spPr bwMode="auto">
            <a:xfrm>
              <a:off x="5184" y="1464"/>
              <a:ext cx="1440" cy="1440"/>
            </a:xfrm>
            <a:custGeom>
              <a:avLst/>
              <a:gdLst>
                <a:gd name="T0" fmla="*/ 1 w 2307"/>
                <a:gd name="T1" fmla="*/ 0 h 2305"/>
                <a:gd name="T2" fmla="*/ 1 w 2307"/>
                <a:gd name="T3" fmla="*/ 1 h 2305"/>
                <a:gd name="T4" fmla="*/ 1 w 2307"/>
                <a:gd name="T5" fmla="*/ 1 h 2305"/>
                <a:gd name="T6" fmla="*/ 1 w 2307"/>
                <a:gd name="T7" fmla="*/ 1 h 2305"/>
                <a:gd name="T8" fmla="*/ 1 w 2307"/>
                <a:gd name="T9" fmla="*/ 1 h 2305"/>
                <a:gd name="T10" fmla="*/ 1 w 2307"/>
                <a:gd name="T11" fmla="*/ 1 h 2305"/>
                <a:gd name="T12" fmla="*/ 1 w 2307"/>
                <a:gd name="T13" fmla="*/ 1 h 2305"/>
                <a:gd name="T14" fmla="*/ 1 w 2307"/>
                <a:gd name="T15" fmla="*/ 1 h 2305"/>
                <a:gd name="T16" fmla="*/ 1 w 2307"/>
                <a:gd name="T17" fmla="*/ 1 h 2305"/>
                <a:gd name="T18" fmla="*/ 1 w 2307"/>
                <a:gd name="T19" fmla="*/ 1 h 2305"/>
                <a:gd name="T20" fmla="*/ 1 w 2307"/>
                <a:gd name="T21" fmla="*/ 1 h 2305"/>
                <a:gd name="T22" fmla="*/ 1 w 2307"/>
                <a:gd name="T23" fmla="*/ 1 h 2305"/>
                <a:gd name="T24" fmla="*/ 1 w 2307"/>
                <a:gd name="T25" fmla="*/ 1 h 2305"/>
                <a:gd name="T26" fmla="*/ 1 w 2307"/>
                <a:gd name="T27" fmla="*/ 1 h 2305"/>
                <a:gd name="T28" fmla="*/ 1 w 2307"/>
                <a:gd name="T29" fmla="*/ 1 h 2305"/>
                <a:gd name="T30" fmla="*/ 1 w 2307"/>
                <a:gd name="T31" fmla="*/ 1 h 2305"/>
                <a:gd name="T32" fmla="*/ 1 w 2307"/>
                <a:gd name="T33" fmla="*/ 1 h 2305"/>
                <a:gd name="T34" fmla="*/ 1 w 2307"/>
                <a:gd name="T35" fmla="*/ 1 h 2305"/>
                <a:gd name="T36" fmla="*/ 1 w 2307"/>
                <a:gd name="T37" fmla="*/ 1 h 2305"/>
                <a:gd name="T38" fmla="*/ 1 w 2307"/>
                <a:gd name="T39" fmla="*/ 1 h 2305"/>
                <a:gd name="T40" fmla="*/ 1 w 2307"/>
                <a:gd name="T41" fmla="*/ 1 h 2305"/>
                <a:gd name="T42" fmla="*/ 1 w 2307"/>
                <a:gd name="T43" fmla="*/ 1 h 2305"/>
                <a:gd name="T44" fmla="*/ 1 w 2307"/>
                <a:gd name="T45" fmla="*/ 1 h 2305"/>
                <a:gd name="T46" fmla="*/ 1 w 2307"/>
                <a:gd name="T47" fmla="*/ 1 h 2305"/>
                <a:gd name="T48" fmla="*/ 1 w 2307"/>
                <a:gd name="T49" fmla="*/ 1 h 2305"/>
                <a:gd name="T50" fmla="*/ 1 w 2307"/>
                <a:gd name="T51" fmla="*/ 0 h 2305"/>
                <a:gd name="T52" fmla="*/ 1 w 2307"/>
                <a:gd name="T53" fmla="*/ 1 h 2305"/>
                <a:gd name="T54" fmla="*/ 1 w 2307"/>
                <a:gd name="T55" fmla="*/ 1 h 2305"/>
                <a:gd name="T56" fmla="*/ 1 w 2307"/>
                <a:gd name="T57" fmla="*/ 1 h 2305"/>
                <a:gd name="T58" fmla="*/ 1 w 2307"/>
                <a:gd name="T59" fmla="*/ 1 h 2305"/>
                <a:gd name="T60" fmla="*/ 1 w 2307"/>
                <a:gd name="T61" fmla="*/ 1 h 2305"/>
                <a:gd name="T62" fmla="*/ 1 w 2307"/>
                <a:gd name="T63" fmla="*/ 0 h 2305"/>
                <a:gd name="T64" fmla="*/ 1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DDDDDD"/>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0298" name="Text Box 716"/>
            <p:cNvSpPr txBox="1">
              <a:spLocks noChangeArrowheads="1"/>
            </p:cNvSpPr>
            <p:nvPr/>
          </p:nvSpPr>
          <p:spPr bwMode="auto">
            <a:xfrm>
              <a:off x="5323" y="1540"/>
              <a:ext cx="1205" cy="1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000" b="1" dirty="0"/>
                <a:t>Other members:</a:t>
              </a:r>
            </a:p>
            <a:p>
              <a:pPr algn="l" eaLnBrk="1" hangingPunct="1">
                <a:spcBef>
                  <a:spcPct val="50000"/>
                </a:spcBef>
              </a:pPr>
              <a:r>
                <a:rPr lang="en-US" sz="1000" dirty="0"/>
                <a:t>1) DAS client (Spike Sorter) </a:t>
              </a:r>
            </a:p>
            <a:p>
              <a:pPr algn="l" eaLnBrk="1" hangingPunct="1">
                <a:spcBef>
                  <a:spcPct val="50000"/>
                </a:spcBef>
              </a:pPr>
              <a:r>
                <a:rPr lang="en-US" sz="1000" dirty="0"/>
                <a:t>2) Oscilloscope</a:t>
              </a:r>
            </a:p>
            <a:p>
              <a:pPr algn="l" eaLnBrk="1" hangingPunct="1">
                <a:spcBef>
                  <a:spcPct val="50000"/>
                </a:spcBef>
              </a:pPr>
              <a:r>
                <a:rPr lang="en-US" sz="1000" dirty="0"/>
                <a:t>3) Raster Plotter</a:t>
              </a:r>
            </a:p>
            <a:p>
              <a:pPr algn="l" eaLnBrk="1" hangingPunct="1">
                <a:spcBef>
                  <a:spcPct val="50000"/>
                </a:spcBef>
              </a:pPr>
              <a:r>
                <a:rPr lang="en-US" sz="1000" dirty="0"/>
                <a:t>4) Antidromic Stimulator</a:t>
              </a:r>
            </a:p>
            <a:p>
              <a:pPr algn="l" eaLnBrk="1" hangingPunct="1">
                <a:spcBef>
                  <a:spcPct val="50000"/>
                </a:spcBef>
              </a:pPr>
              <a:r>
                <a:rPr lang="en-US" sz="1000" dirty="0"/>
                <a:t>5) MOXY …</a:t>
              </a:r>
            </a:p>
          </p:txBody>
        </p:sp>
        <p:sp>
          <p:nvSpPr>
            <p:cNvPr id="10299" name="Text Box 717"/>
            <p:cNvSpPr txBox="1">
              <a:spLocks noChangeArrowheads="1"/>
            </p:cNvSpPr>
            <p:nvPr/>
          </p:nvSpPr>
          <p:spPr bwMode="auto">
            <a:xfrm>
              <a:off x="528" y="1248"/>
              <a:ext cx="51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b="1"/>
                <a:t>VIS</a:t>
              </a:r>
            </a:p>
          </p:txBody>
        </p:sp>
        <p:cxnSp>
          <p:nvCxnSpPr>
            <p:cNvPr id="10300" name="AutoShape 718"/>
            <p:cNvCxnSpPr>
              <a:cxnSpLocks noChangeShapeType="1"/>
              <a:stCxn id="10261" idx="13"/>
              <a:endCxn id="10247" idx="12"/>
            </p:cNvCxnSpPr>
            <p:nvPr/>
          </p:nvCxnSpPr>
          <p:spPr bwMode="auto">
            <a:xfrm flipH="1" flipV="1">
              <a:off x="4567" y="3081"/>
              <a:ext cx="8" cy="863"/>
            </a:xfrm>
            <a:prstGeom prst="straightConnector1">
              <a:avLst/>
            </a:prstGeom>
            <a:noFill/>
            <a:ln w="76200">
              <a:solidFill>
                <a:srgbClr val="CC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0301" name="AutoShape 719"/>
            <p:cNvCxnSpPr>
              <a:cxnSpLocks noChangeShapeType="1"/>
              <a:stCxn id="10297" idx="2"/>
              <a:endCxn id="10275" idx="22"/>
            </p:cNvCxnSpPr>
            <p:nvPr/>
          </p:nvCxnSpPr>
          <p:spPr bwMode="auto">
            <a:xfrm rot="10800000">
              <a:off x="3944" y="1821"/>
              <a:ext cx="1233" cy="3"/>
            </a:xfrm>
            <a:prstGeom prst="bentConnector3">
              <a:avLst>
                <a:gd name="adj1" fmla="val 50042"/>
              </a:avLst>
            </a:prstGeom>
            <a:noFill/>
            <a:ln w="76200">
              <a:solidFill>
                <a:srgbClr val="0066FF"/>
              </a:solidFill>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10302" name="AutoShape 720"/>
            <p:cNvCxnSpPr>
              <a:cxnSpLocks noChangeShapeType="1"/>
              <a:stCxn id="10293" idx="0"/>
              <a:endCxn id="10275" idx="22"/>
            </p:cNvCxnSpPr>
            <p:nvPr/>
          </p:nvCxnSpPr>
          <p:spPr bwMode="auto">
            <a:xfrm rot="5400000" flipH="1">
              <a:off x="4034" y="1731"/>
              <a:ext cx="435" cy="616"/>
            </a:xfrm>
            <a:prstGeom prst="bentConnector2">
              <a:avLst/>
            </a:prstGeom>
            <a:noFill/>
            <a:ln w="76200">
              <a:solidFill>
                <a:srgbClr val="0066FF"/>
              </a:solidFill>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10303" name="AutoShape 721"/>
            <p:cNvCxnSpPr>
              <a:cxnSpLocks noChangeShapeType="1"/>
              <a:stCxn id="10275" idx="4"/>
              <a:endCxn id="10282" idx="5"/>
            </p:cNvCxnSpPr>
            <p:nvPr/>
          </p:nvCxnSpPr>
          <p:spPr bwMode="auto">
            <a:xfrm rot="10800000">
              <a:off x="1378" y="2190"/>
              <a:ext cx="1014" cy="0"/>
            </a:xfrm>
            <a:prstGeom prst="straightConnector1">
              <a:avLst/>
            </a:prstGeom>
            <a:noFill/>
            <a:ln w="76200">
              <a:solidFill>
                <a:srgbClr val="0066FF"/>
              </a:solidFill>
              <a:round/>
              <a:headEnd type="triangle" w="med" len="med"/>
              <a:tailEnd type="triangle" w="med" len="med"/>
            </a:ln>
            <a:extLst>
              <a:ext uri="{909E8E84-426E-40DD-AFC4-6F175D3DCCD1}">
                <a14:hiddenFill xmlns:a14="http://schemas.microsoft.com/office/drawing/2010/main">
                  <a:noFill/>
                </a14:hiddenFill>
              </a:ext>
            </a:extLst>
          </p:spPr>
        </p:cxnSp>
      </p:grpSp>
      <p:sp>
        <p:nvSpPr>
          <p:cNvPr id="10243" name="Rectangle 72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What are the components of Blip? First, the NI-6353</a:t>
            </a:r>
          </a:p>
        </p:txBody>
      </p:sp>
      <p:sp>
        <p:nvSpPr>
          <p:cNvPr id="10244" name="Line 725"/>
          <p:cNvSpPr>
            <a:spLocks noChangeShapeType="1"/>
          </p:cNvSpPr>
          <p:nvPr/>
        </p:nvSpPr>
        <p:spPr bwMode="auto">
          <a:xfrm flipH="1">
            <a:off x="12496800" y="685800"/>
            <a:ext cx="2057400" cy="6172200"/>
          </a:xfrm>
          <a:prstGeom prst="line">
            <a:avLst/>
          </a:prstGeom>
          <a:noFill/>
          <a:ln w="5715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0245" name="Oval 726"/>
          <p:cNvSpPr>
            <a:spLocks noChangeArrowheads="1"/>
          </p:cNvSpPr>
          <p:nvPr/>
        </p:nvSpPr>
        <p:spPr bwMode="auto">
          <a:xfrm>
            <a:off x="12877800" y="-1"/>
            <a:ext cx="3352800" cy="838202"/>
          </a:xfrm>
          <a:prstGeom prst="ellipse">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If you would like to redistribute,</a:t>
            </a:r>
          </a:p>
        </p:txBody>
      </p:sp>
      <p:sp>
        <p:nvSpPr>
          <p:cNvPr id="4" name="Rectangle 2"/>
          <p:cNvSpPr>
            <a:spLocks noChangeArrowheads="1"/>
          </p:cNvSpPr>
          <p:nvPr/>
        </p:nvSpPr>
        <p:spPr bwMode="auto">
          <a:xfrm>
            <a:off x="457200" y="3657600"/>
            <a:ext cx="17068800" cy="741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algn="l">
              <a:buFont typeface="Arial" panose="020B0604020202020204" pitchFamily="34" charset="0"/>
              <a:buChar char="•"/>
              <a:defRPr/>
            </a:pPr>
            <a:r>
              <a:rPr lang="en-US" sz="2800" dirty="0">
                <a:solidFill>
                  <a:schemeClr val="accent2"/>
                </a:solidFill>
              </a:rPr>
              <a:t>I have learned that the following files are </a:t>
            </a:r>
            <a:r>
              <a:rPr lang="en-US" sz="2800" dirty="0">
                <a:solidFill>
                  <a:srgbClr val="FF0000"/>
                </a:solidFill>
              </a:rPr>
              <a:t>safe to delete </a:t>
            </a:r>
            <a:r>
              <a:rPr lang="en-US" sz="2800" dirty="0">
                <a:solidFill>
                  <a:schemeClr val="accent2"/>
                </a:solidFill>
              </a:rPr>
              <a:t>when you distribute your project. When you recompile, they will repopulate automatically.</a:t>
            </a:r>
          </a:p>
          <a:p>
            <a:pPr algn="l">
              <a:defRPr/>
            </a:pPr>
            <a:endParaRPr lang="en-US" sz="2800" dirty="0">
              <a:solidFill>
                <a:schemeClr val="accent2"/>
              </a:solidFill>
            </a:endParaRPr>
          </a:p>
          <a:p>
            <a:pPr marL="1550988" lvl="2" indent="-342900" algn="l">
              <a:buFont typeface="Arial" charset="0"/>
              <a:buChar char="•"/>
              <a:defRPr/>
            </a:pPr>
            <a:r>
              <a:rPr lang="en-US" sz="2800" dirty="0" err="1">
                <a:solidFill>
                  <a:schemeClr val="accent2"/>
                </a:solidFill>
              </a:rPr>
              <a:t>ipch</a:t>
            </a:r>
            <a:r>
              <a:rPr lang="en-US" sz="2800" dirty="0">
                <a:solidFill>
                  <a:schemeClr val="accent2"/>
                </a:solidFill>
              </a:rPr>
              <a:t>		folder -</a:t>
            </a:r>
            <a:r>
              <a:rPr lang="en-US" sz="2800" dirty="0" err="1">
                <a:solidFill>
                  <a:schemeClr val="accent2"/>
                </a:solidFill>
              </a:rPr>
              <a:t>intellisense</a:t>
            </a:r>
            <a:r>
              <a:rPr lang="en-US" sz="2800" dirty="0">
                <a:solidFill>
                  <a:schemeClr val="accent2"/>
                </a:solidFill>
              </a:rPr>
              <a:t> cache for the precompiled header file. It is safe to delete.</a:t>
            </a:r>
          </a:p>
          <a:p>
            <a:pPr marL="1550988" lvl="2" indent="-342900" algn="l">
              <a:buFont typeface="Arial" charset="0"/>
              <a:buChar char="•"/>
              <a:defRPr/>
            </a:pPr>
            <a:r>
              <a:rPr lang="en-US" sz="2800" dirty="0">
                <a:solidFill>
                  <a:schemeClr val="accent2"/>
                </a:solidFill>
              </a:rPr>
              <a:t>bin		folder</a:t>
            </a:r>
          </a:p>
          <a:p>
            <a:pPr marL="1550988" lvl="2" indent="-342900" algn="l">
              <a:buFont typeface="Arial" charset="0"/>
              <a:buChar char="•"/>
              <a:defRPr/>
            </a:pPr>
            <a:r>
              <a:rPr lang="en-US" sz="2800" dirty="0" err="1">
                <a:solidFill>
                  <a:schemeClr val="accent2"/>
                </a:solidFill>
              </a:rPr>
              <a:t>obj</a:t>
            </a:r>
            <a:r>
              <a:rPr lang="en-US" sz="2800" dirty="0">
                <a:solidFill>
                  <a:schemeClr val="accent2"/>
                </a:solidFill>
              </a:rPr>
              <a:t>		folder</a:t>
            </a:r>
          </a:p>
          <a:p>
            <a:pPr marL="1550988" lvl="2" indent="-342900" algn="l">
              <a:buFont typeface="Arial" charset="0"/>
              <a:buChar char="•"/>
              <a:defRPr/>
            </a:pPr>
            <a:r>
              <a:rPr lang="en-US" sz="2800" dirty="0">
                <a:solidFill>
                  <a:schemeClr val="accent2"/>
                </a:solidFill>
              </a:rPr>
              <a:t>debug	</a:t>
            </a:r>
            <a:r>
              <a:rPr lang="en-US" sz="2800" dirty="0" smtClean="0">
                <a:solidFill>
                  <a:schemeClr val="accent2"/>
                </a:solidFill>
              </a:rPr>
              <a:t>	folder</a:t>
            </a:r>
            <a:endParaRPr lang="en-US" sz="2800" dirty="0">
              <a:solidFill>
                <a:schemeClr val="accent2"/>
              </a:solidFill>
            </a:endParaRPr>
          </a:p>
          <a:p>
            <a:pPr marL="1550988" lvl="2" indent="-342900" algn="l">
              <a:buFont typeface="Arial" charset="0"/>
              <a:buChar char="•"/>
              <a:defRPr/>
            </a:pPr>
            <a:r>
              <a:rPr lang="en-US" sz="2800" dirty="0" smtClean="0">
                <a:solidFill>
                  <a:schemeClr val="accent2"/>
                </a:solidFill>
              </a:rPr>
              <a:t>release	</a:t>
            </a:r>
            <a:r>
              <a:rPr lang="en-US" sz="2800" dirty="0">
                <a:solidFill>
                  <a:schemeClr val="accent2"/>
                </a:solidFill>
              </a:rPr>
              <a:t>	folder</a:t>
            </a:r>
          </a:p>
          <a:p>
            <a:pPr marL="1550988" lvl="2" indent="-342900" algn="l">
              <a:buFont typeface="Arial" charset="0"/>
              <a:buChar char="•"/>
              <a:defRPr/>
            </a:pPr>
            <a:r>
              <a:rPr lang="en-US" sz="2800" dirty="0">
                <a:solidFill>
                  <a:schemeClr val="accent2"/>
                </a:solidFill>
              </a:rPr>
              <a:t>.</a:t>
            </a:r>
            <a:r>
              <a:rPr lang="en-US" sz="2800" dirty="0" err="1">
                <a:solidFill>
                  <a:schemeClr val="accent2"/>
                </a:solidFill>
              </a:rPr>
              <a:t>ncb</a:t>
            </a:r>
            <a:r>
              <a:rPr lang="en-US" sz="2800" dirty="0">
                <a:solidFill>
                  <a:schemeClr val="accent2"/>
                </a:solidFill>
              </a:rPr>
              <a:t> 		files-- it is the </a:t>
            </a:r>
            <a:r>
              <a:rPr lang="en-US" sz="2800" dirty="0" err="1">
                <a:solidFill>
                  <a:schemeClr val="accent2"/>
                </a:solidFill>
              </a:rPr>
              <a:t>intellisense</a:t>
            </a:r>
            <a:r>
              <a:rPr lang="en-US" sz="2800" dirty="0">
                <a:solidFill>
                  <a:schemeClr val="accent2"/>
                </a:solidFill>
              </a:rPr>
              <a:t> database.</a:t>
            </a:r>
          </a:p>
          <a:p>
            <a:pPr marL="1550988" lvl="2" indent="-342900" algn="l">
              <a:buFont typeface="Arial" charset="0"/>
              <a:buChar char="•"/>
              <a:defRPr/>
            </a:pPr>
            <a:r>
              <a:rPr lang="en-US" sz="2800" dirty="0">
                <a:solidFill>
                  <a:schemeClr val="accent2"/>
                </a:solidFill>
              </a:rPr>
              <a:t>.</a:t>
            </a:r>
            <a:r>
              <a:rPr lang="en-US" sz="2800" dirty="0" err="1">
                <a:solidFill>
                  <a:schemeClr val="accent2"/>
                </a:solidFill>
              </a:rPr>
              <a:t>sdf</a:t>
            </a:r>
            <a:r>
              <a:rPr lang="en-US" sz="2800" dirty="0">
                <a:solidFill>
                  <a:schemeClr val="accent2"/>
                </a:solidFill>
              </a:rPr>
              <a:t> 		files-- it is the </a:t>
            </a:r>
            <a:r>
              <a:rPr lang="en-US" sz="2800" dirty="0" err="1">
                <a:solidFill>
                  <a:schemeClr val="accent2"/>
                </a:solidFill>
              </a:rPr>
              <a:t>intellisense</a:t>
            </a:r>
            <a:r>
              <a:rPr lang="en-US" sz="2800" dirty="0">
                <a:solidFill>
                  <a:schemeClr val="accent2"/>
                </a:solidFill>
              </a:rPr>
              <a:t> database.</a:t>
            </a:r>
          </a:p>
          <a:p>
            <a:pPr marL="1550988" lvl="2" indent="-342900" algn="l">
              <a:buFont typeface="Arial" charset="0"/>
              <a:buChar char="•"/>
              <a:defRPr/>
            </a:pPr>
            <a:r>
              <a:rPr lang="en-US" sz="2800" dirty="0">
                <a:solidFill>
                  <a:schemeClr val="accent2"/>
                </a:solidFill>
              </a:rPr>
              <a:t>.</a:t>
            </a:r>
            <a:r>
              <a:rPr lang="en-US" sz="2800" dirty="0" err="1">
                <a:solidFill>
                  <a:schemeClr val="accent2"/>
                </a:solidFill>
              </a:rPr>
              <a:t>sbr</a:t>
            </a:r>
            <a:r>
              <a:rPr lang="en-US" sz="2800" dirty="0">
                <a:solidFill>
                  <a:schemeClr val="accent2"/>
                </a:solidFill>
              </a:rPr>
              <a:t> 		files</a:t>
            </a:r>
          </a:p>
          <a:p>
            <a:pPr marL="1550988" lvl="2" indent="-342900" algn="l">
              <a:buFont typeface="Arial" charset="0"/>
              <a:buChar char="•"/>
              <a:defRPr/>
            </a:pPr>
            <a:r>
              <a:rPr lang="en-US" sz="2800" dirty="0">
                <a:solidFill>
                  <a:schemeClr val="accent2"/>
                </a:solidFill>
              </a:rPr>
              <a:t>.</a:t>
            </a:r>
            <a:r>
              <a:rPr lang="en-US" sz="2800" dirty="0" err="1">
                <a:solidFill>
                  <a:schemeClr val="accent2"/>
                </a:solidFill>
              </a:rPr>
              <a:t>suo</a:t>
            </a:r>
            <a:r>
              <a:rPr lang="en-US" sz="2800" dirty="0">
                <a:solidFill>
                  <a:schemeClr val="accent2"/>
                </a:solidFill>
              </a:rPr>
              <a:t> 		files</a:t>
            </a:r>
          </a:p>
          <a:p>
            <a:pPr marL="1550988" lvl="2" indent="-342900" algn="l">
              <a:buFont typeface="Arial" charset="0"/>
              <a:buChar char="•"/>
              <a:defRPr/>
            </a:pPr>
            <a:r>
              <a:rPr lang="en-US" sz="2800" dirty="0">
                <a:solidFill>
                  <a:schemeClr val="accent2"/>
                </a:solidFill>
              </a:rPr>
              <a:t>.user 	</a:t>
            </a:r>
            <a:r>
              <a:rPr lang="en-US" sz="2800" dirty="0" smtClean="0">
                <a:solidFill>
                  <a:schemeClr val="accent2"/>
                </a:solidFill>
              </a:rPr>
              <a:t>	files</a:t>
            </a:r>
          </a:p>
          <a:p>
            <a:pPr marL="1550988" lvl="2" indent="-342900" algn="l">
              <a:buFont typeface="Arial" charset="0"/>
              <a:buChar char="•"/>
              <a:defRPr/>
            </a:pPr>
            <a:r>
              <a:rPr lang="en-US" sz="2800" dirty="0" smtClean="0">
                <a:solidFill>
                  <a:schemeClr val="accent2"/>
                </a:solidFill>
              </a:rPr>
              <a:t>.</a:t>
            </a:r>
            <a:r>
              <a:rPr lang="en-US" sz="2800" dirty="0">
                <a:solidFill>
                  <a:schemeClr val="accent2"/>
                </a:solidFill>
              </a:rPr>
              <a:t>aps		files</a:t>
            </a:r>
          </a:p>
          <a:p>
            <a:pPr marL="1550988" lvl="2" indent="-342900" algn="l">
              <a:buFont typeface="Arial" charset="0"/>
              <a:buChar char="•"/>
              <a:defRPr/>
            </a:pPr>
            <a:r>
              <a:rPr lang="en-US" sz="2800" dirty="0">
                <a:solidFill>
                  <a:schemeClr val="accent2"/>
                </a:solidFill>
              </a:rPr>
              <a:t>.*log		files (for VS 2010)</a:t>
            </a:r>
          </a:p>
          <a:p>
            <a:pPr lvl="2" algn="l">
              <a:buFont typeface="Arial" charset="0"/>
              <a:buChar char="•"/>
              <a:defRPr/>
            </a:pPr>
            <a:endParaRPr lang="en-US" sz="2800" dirty="0">
              <a:solidFill>
                <a:schemeClr val="accent2"/>
              </a:solidFill>
            </a:endParaRPr>
          </a:p>
          <a:p>
            <a:pPr marL="407988" lvl="2" indent="-407988" algn="l">
              <a:buFont typeface="Arial" charset="0"/>
              <a:buChar char="•"/>
              <a:defRPr/>
            </a:pPr>
            <a:r>
              <a:rPr lang="en-US" sz="2800" dirty="0" smtClean="0">
                <a:solidFill>
                  <a:srgbClr val="FF0000"/>
                </a:solidFill>
                <a:sym typeface="Wingdings" pitchFamily="2" charset="2"/>
              </a:rPr>
              <a:t>Get_Program_Core.exe </a:t>
            </a:r>
            <a:r>
              <a:rPr lang="en-US" sz="2800" dirty="0">
                <a:solidFill>
                  <a:schemeClr val="accent6"/>
                </a:solidFill>
                <a:sym typeface="Wingdings" pitchFamily="2" charset="2"/>
              </a:rPr>
              <a:t>will copy only the necessary files in the project folder. </a:t>
            </a:r>
            <a:endParaRPr lang="en-US" sz="2800" dirty="0">
              <a:solidFill>
                <a:srgbClr val="FF000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ChangeArrowheads="1"/>
          </p:cNvSpPr>
          <p:nvPr/>
        </p:nvSpPr>
        <p:spPr bwMode="auto">
          <a:xfrm>
            <a:off x="3429000" y="374650"/>
            <a:ext cx="14700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7458" rIns="0" bIns="25392" anchor="ctr">
            <a:spAutoFit/>
          </a:bodyPr>
          <a:lstStyle/>
          <a:p>
            <a:pPr algn="l"/>
            <a:r>
              <a:rPr lang="en-US" sz="1000" b="1">
                <a:solidFill>
                  <a:srgbClr val="000000"/>
                </a:solidFill>
                <a:cs typeface="Arial" charset="0"/>
              </a:rPr>
              <a:t>Specifications Summary</a:t>
            </a:r>
          </a:p>
          <a:p>
            <a:pPr algn="l" eaLnBrk="0" hangingPunct="0"/>
            <a:endParaRPr lang="en-US" sz="1800"/>
          </a:p>
        </p:txBody>
      </p:sp>
      <p:graphicFrame>
        <p:nvGraphicFramePr>
          <p:cNvPr id="8340" name="Group 148"/>
          <p:cNvGraphicFramePr>
            <a:graphicFrameLocks noGrp="1"/>
          </p:cNvGraphicFramePr>
          <p:nvPr>
            <p:extLst>
              <p:ext uri="{D42A27DB-BD31-4B8C-83A1-F6EECF244321}">
                <p14:modId xmlns:p14="http://schemas.microsoft.com/office/powerpoint/2010/main" val="1165130349"/>
              </p:ext>
            </p:extLst>
          </p:nvPr>
        </p:nvGraphicFramePr>
        <p:xfrm>
          <a:off x="381000" y="2070100"/>
          <a:ext cx="4953000" cy="7309161"/>
        </p:xfrm>
        <a:graphic>
          <a:graphicData uri="http://schemas.openxmlformats.org/drawingml/2006/table">
            <a:tbl>
              <a:tblPr/>
              <a:tblGrid>
                <a:gridCol w="2476500">
                  <a:extLst>
                    <a:ext uri="{9D8B030D-6E8A-4147-A177-3AD203B41FA5}">
                      <a16:colId xmlns:a16="http://schemas.microsoft.com/office/drawing/2014/main" val="20000"/>
                    </a:ext>
                  </a:extLst>
                </a:gridCol>
                <a:gridCol w="2476500">
                  <a:extLst>
                    <a:ext uri="{9D8B030D-6E8A-4147-A177-3AD203B41FA5}">
                      <a16:colId xmlns:a16="http://schemas.microsoft.com/office/drawing/2014/main" val="20001"/>
                    </a:ext>
                  </a:extLst>
                </a:gridCol>
              </a:tblGrid>
              <a:tr h="403255">
                <a:tc gridSpan="2">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CC0000"/>
                          </a:solidFill>
                          <a:effectLst/>
                          <a:latin typeface="Arial" charset="0"/>
                          <a:cs typeface="Arial" charset="0"/>
                        </a:rPr>
                        <a:t>Analog Input</a:t>
                      </a:r>
                      <a:endParaRPr kumimoji="0" lang="en-US" sz="2400" b="0" i="0" u="none" strike="noStrike" cap="none" normalizeH="0" baseline="0">
                        <a:ln>
                          <a:noFill/>
                        </a:ln>
                        <a:solidFill>
                          <a:srgbClr val="CC0000"/>
                        </a:solidFill>
                        <a:effectLst/>
                        <a:latin typeface="Arial"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2F2F2"/>
                    </a:solidFill>
                  </a:tcPr>
                </a:tc>
                <a:tc hMerge="1">
                  <a:txBody>
                    <a:bodyPr/>
                    <a:lstStyle/>
                    <a:p>
                      <a:endParaRPr lang="en-US"/>
                    </a:p>
                  </a:txBody>
                  <a:tcPr/>
                </a:tc>
                <a:extLst>
                  <a:ext uri="{0D108BD9-81ED-4DB2-BD59-A6C34878D82A}">
                    <a16:rowId xmlns:a16="http://schemas.microsoft.com/office/drawing/2014/main" val="10000"/>
                  </a:ext>
                </a:extLst>
              </a:tr>
              <a:tr h="40238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Channels</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32 </a:t>
                      </a:r>
                      <a:r>
                        <a:rPr kumimoji="0" lang="en-US" sz="1600" b="0" i="0" u="none" strike="noStrike" cap="none" normalizeH="0" baseline="0">
                          <a:ln>
                            <a:noFill/>
                          </a:ln>
                          <a:solidFill>
                            <a:srgbClr val="000000"/>
                          </a:solidFill>
                          <a:effectLst/>
                          <a:latin typeface="Arial" charset="0"/>
                          <a:cs typeface="Arial" charset="0"/>
                        </a:rPr>
                        <a:t>(single ended) </a:t>
                      </a:r>
                      <a:r>
                        <a:rPr kumimoji="0" lang="en-US" sz="2400" b="0" i="0" u="none" strike="noStrike" cap="none" normalizeH="0" baseline="0">
                          <a:ln>
                            <a:noFill/>
                          </a:ln>
                          <a:solidFill>
                            <a:srgbClr val="000000"/>
                          </a:solidFill>
                          <a:effectLst/>
                          <a:latin typeface="Arial" charset="0"/>
                          <a:cs typeface="Arial" charset="0"/>
                        </a:rPr>
                        <a:t>or 16 (</a:t>
                      </a:r>
                      <a:r>
                        <a:rPr kumimoji="0" lang="en-US" sz="1600" b="0" i="0" u="none" strike="noStrike" cap="none" normalizeH="0" baseline="0">
                          <a:ln>
                            <a:noFill/>
                          </a:ln>
                          <a:solidFill>
                            <a:srgbClr val="000000"/>
                          </a:solidFill>
                          <a:effectLst/>
                          <a:latin typeface="Arial" charset="0"/>
                          <a:cs typeface="Arial" charset="0"/>
                        </a:rPr>
                        <a:t>referenced)</a:t>
                      </a:r>
                      <a:endParaRPr kumimoji="0" lang="en-US" sz="16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1"/>
                  </a:ext>
                </a:extLst>
              </a:tr>
              <a:tr h="71442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Single-Ended Channels</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solidFill>
                      <a:srgbClr val="D6C070"/>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32</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2"/>
                  </a:ext>
                </a:extLst>
              </a:tr>
              <a:tr h="7133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Differential Channels </a:t>
                      </a:r>
                      <a:r>
                        <a:rPr kumimoji="0" lang="en-US" sz="2000" b="1" i="0" u="none" strike="noStrike" cap="none" normalizeH="0" baseline="0">
                          <a:ln>
                            <a:noFill/>
                          </a:ln>
                          <a:solidFill>
                            <a:srgbClr val="000000"/>
                          </a:solidFill>
                          <a:effectLst/>
                          <a:latin typeface="Arial" charset="0"/>
                          <a:cs typeface="Arial" charset="0"/>
                        </a:rPr>
                        <a:t>(signal-reference)</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solidFill>
                      <a:srgbClr val="D6C070"/>
                    </a:solid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16 </a:t>
                      </a:r>
                      <a:r>
                        <a:rPr kumimoji="0" lang="en-US" sz="1600" b="0" i="0" u="none" strike="noStrike" cap="none" normalizeH="0" baseline="0">
                          <a:ln>
                            <a:noFill/>
                          </a:ln>
                          <a:solidFill>
                            <a:srgbClr val="000000"/>
                          </a:solidFill>
                          <a:effectLst/>
                          <a:latin typeface="Arial" charset="0"/>
                          <a:cs typeface="Arial" charset="0"/>
                        </a:rPr>
                        <a:t>(two analog channels are used to decide the signal of the source; one of them is the reference)</a:t>
                      </a:r>
                      <a:endParaRPr kumimoji="0" lang="en-US" sz="16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3"/>
                  </a:ext>
                </a:extLst>
              </a:tr>
              <a:tr h="40238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Resolution</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16 bits</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4"/>
                  </a:ext>
                </a:extLst>
              </a:tr>
              <a:tr h="403255">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Sample Rate</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1.25 MS/s</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5"/>
                  </a:ext>
                </a:extLst>
              </a:tr>
              <a:tr h="403255">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Throughput</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1 MS/s</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6"/>
                  </a:ext>
                </a:extLst>
              </a:tr>
              <a:tr h="7133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Number of Ranges</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7</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7"/>
                  </a:ext>
                </a:extLst>
              </a:tr>
              <a:tr h="7133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Simultaneous Sampling</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No</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8"/>
                  </a:ext>
                </a:extLst>
              </a:tr>
              <a:tr h="403255">
                <a:tc gridSpan="2">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dirty="0">
                          <a:ln>
                            <a:noFill/>
                          </a:ln>
                          <a:solidFill>
                            <a:srgbClr val="CC0000"/>
                          </a:solidFill>
                          <a:effectLst/>
                          <a:latin typeface="Arial" charset="0"/>
                          <a:cs typeface="Arial" charset="0"/>
                        </a:rPr>
                        <a:t>Analog Output</a:t>
                      </a:r>
                      <a:endParaRPr kumimoji="0" lang="en-US" sz="2400" b="0" i="0" u="none" strike="noStrike" cap="none" normalizeH="0" baseline="0" dirty="0">
                        <a:ln>
                          <a:noFill/>
                        </a:ln>
                        <a:solidFill>
                          <a:srgbClr val="CC0000"/>
                        </a:solidFill>
                        <a:effectLst/>
                        <a:latin typeface="Arial" charset="0"/>
                      </a:endParaRPr>
                    </a:p>
                  </a:txBody>
                  <a:tcPr marT="45734" marB="4573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lnTlToBr>
                      <a:noFill/>
                    </a:lnTlToBr>
                    <a:lnBlToTr>
                      <a:noFill/>
                    </a:lnBlToTr>
                    <a:solidFill>
                      <a:srgbClr val="F2F2F2"/>
                    </a:solidFill>
                  </a:tcPr>
                </a:tc>
                <a:tc hMerge="1">
                  <a:txBody>
                    <a:bodyPr/>
                    <a:lstStyle/>
                    <a:p>
                      <a:endParaRPr lang="en-US"/>
                    </a:p>
                  </a:txBody>
                  <a:tcPr/>
                </a:tc>
                <a:extLst>
                  <a:ext uri="{0D108BD9-81ED-4DB2-BD59-A6C34878D82A}">
                    <a16:rowId xmlns:a16="http://schemas.microsoft.com/office/drawing/2014/main" val="10009"/>
                  </a:ext>
                </a:extLst>
              </a:tr>
              <a:tr h="40238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Channels</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4</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0"/>
                  </a:ext>
                </a:extLst>
              </a:tr>
              <a:tr h="40238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Resolution</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16 bits</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1"/>
                  </a:ext>
                </a:extLst>
              </a:tr>
              <a:tr h="403255">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Update Rate</a:t>
                      </a:r>
                      <a:endParaRPr kumimoji="0" lang="en-US" sz="2400" b="0" i="0" u="none" strike="noStrike" cap="none" normalizeH="0" baseline="0">
                        <a:ln>
                          <a:noFill/>
                        </a:ln>
                        <a:solidFill>
                          <a:schemeClr val="tx1"/>
                        </a:solidFill>
                        <a:effectLst/>
                        <a:latin typeface="Arial" charset="0"/>
                      </a:endParaRPr>
                    </a:p>
                  </a:txBody>
                  <a:tcPr marT="45734" marB="45734" anchor="ctr" horzOverflow="overflow">
                    <a:lnL w="12700" cap="flat" cmpd="sng" algn="ctr">
                      <a:solidFill>
                        <a:schemeClr val="tx1"/>
                      </a:solidFill>
                      <a:prstDash val="solid"/>
                      <a:round/>
                      <a:headEnd type="none" w="med" len="med"/>
                      <a:tailEnd type="none" w="med" len="med"/>
                    </a:lnL>
                    <a:lnR>
                      <a:noFill/>
                    </a:lnR>
                    <a:lnT>
                      <a:noFill/>
                    </a:lnT>
                    <a:lnB w="3175"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dirty="0">
                          <a:ln>
                            <a:noFill/>
                          </a:ln>
                          <a:solidFill>
                            <a:srgbClr val="000000"/>
                          </a:solidFill>
                          <a:effectLst/>
                          <a:latin typeface="Arial" charset="0"/>
                          <a:cs typeface="Arial" charset="0"/>
                        </a:rPr>
                        <a:t>2.86 MS/s</a:t>
                      </a:r>
                      <a:endParaRPr kumimoji="0" lang="en-US" sz="2400" b="0" i="0" u="none" strike="noStrike" cap="none" normalizeH="0" baseline="0" dirty="0">
                        <a:ln>
                          <a:noFill/>
                        </a:ln>
                        <a:solidFill>
                          <a:schemeClr val="tx1"/>
                        </a:solidFill>
                        <a:effectLst/>
                        <a:latin typeface="Arial" charset="0"/>
                      </a:endParaRPr>
                    </a:p>
                  </a:txBody>
                  <a:tcPr marT="45734" marB="45734" anchor="ctr" horzOverflow="overflow">
                    <a:lnL>
                      <a:noFill/>
                    </a:lnL>
                    <a:lnR w="12700" cap="flat" cmpd="sng" algn="ctr">
                      <a:solidFill>
                        <a:schemeClr val="tx1"/>
                      </a:solidFill>
                      <a:prstDash val="solid"/>
                      <a:round/>
                      <a:headEnd type="none" w="med" len="med"/>
                      <a:tailEnd type="none" w="med" len="med"/>
                    </a:lnR>
                    <a:lnT>
                      <a:noFill/>
                    </a:lnT>
                    <a:lnB w="3175"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11296" name="Rectangle 222"/>
          <p:cNvSpPr>
            <a:spLocks noChangeArrowheads="1"/>
          </p:cNvSpPr>
          <p:nvPr/>
        </p:nvSpPr>
        <p:spPr bwMode="auto">
          <a:xfrm>
            <a:off x="0" y="0"/>
            <a:ext cx="18288000" cy="84455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Specifications of NI-6353</a:t>
            </a:r>
          </a:p>
        </p:txBody>
      </p:sp>
      <p:graphicFrame>
        <p:nvGraphicFramePr>
          <p:cNvPr id="8342" name="Group 150"/>
          <p:cNvGraphicFramePr>
            <a:graphicFrameLocks noGrp="1"/>
          </p:cNvGraphicFramePr>
          <p:nvPr/>
        </p:nvGraphicFramePr>
        <p:xfrm>
          <a:off x="5562600" y="1981200"/>
          <a:ext cx="6172200" cy="5767384"/>
        </p:xfrm>
        <a:graphic>
          <a:graphicData uri="http://schemas.openxmlformats.org/drawingml/2006/table">
            <a:tbl>
              <a:tblPr/>
              <a:tblGrid>
                <a:gridCol w="4267200">
                  <a:extLst>
                    <a:ext uri="{9D8B030D-6E8A-4147-A177-3AD203B41FA5}">
                      <a16:colId xmlns:a16="http://schemas.microsoft.com/office/drawing/2014/main" val="20000"/>
                    </a:ext>
                  </a:extLst>
                </a:gridCol>
                <a:gridCol w="1905000">
                  <a:extLst>
                    <a:ext uri="{9D8B030D-6E8A-4147-A177-3AD203B41FA5}">
                      <a16:colId xmlns:a16="http://schemas.microsoft.com/office/drawing/2014/main" val="20001"/>
                    </a:ext>
                  </a:extLst>
                </a:gridCol>
              </a:tblGrid>
              <a:tr h="403233">
                <a:tc gridSpan="2">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CC0000"/>
                          </a:solidFill>
                          <a:effectLst/>
                          <a:latin typeface="Arial" charset="0"/>
                          <a:cs typeface="Arial" charset="0"/>
                        </a:rPr>
                        <a:t>Digital I/O</a:t>
                      </a:r>
                      <a:endParaRPr kumimoji="0" lang="en-US" sz="2400" b="0" i="0" u="none" strike="noStrike" cap="none" normalizeH="0" baseline="0">
                        <a:ln>
                          <a:noFill/>
                        </a:ln>
                        <a:solidFill>
                          <a:srgbClr val="CC0000"/>
                        </a:solidFill>
                        <a:effectLst/>
                        <a:latin typeface="Arial" charset="0"/>
                      </a:endParaRPr>
                    </a:p>
                  </a:txBody>
                  <a:tcPr marT="45728" marB="4572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solidFill>
                      <a:srgbClr val="F2F2F2"/>
                    </a:solidFill>
                  </a:tcPr>
                </a:tc>
                <a:tc hMerge="1">
                  <a:txBody>
                    <a:bodyPr/>
                    <a:lstStyle/>
                    <a:p>
                      <a:endParaRPr lang="en-US"/>
                    </a:p>
                  </a:txBody>
                  <a:tcPr/>
                </a:tc>
                <a:extLst>
                  <a:ext uri="{0D108BD9-81ED-4DB2-BD59-A6C34878D82A}">
                    <a16:rowId xmlns:a16="http://schemas.microsoft.com/office/drawing/2014/main" val="10000"/>
                  </a:ext>
                </a:extLst>
              </a:tr>
              <a:tr h="403233">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Bidirectional Channels</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48</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1"/>
                  </a:ext>
                </a:extLst>
              </a:tr>
              <a:tr h="403233">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Input-Only Channels</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0</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2"/>
                  </a:ext>
                </a:extLst>
              </a:tr>
              <a:tr h="40235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Output-Only Channels</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0</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3"/>
                  </a:ext>
                </a:extLst>
              </a:tr>
              <a:tr h="403233">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Number of Channels</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48 , 0 , 0</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4"/>
                  </a:ext>
                </a:extLst>
              </a:tr>
              <a:tr h="714390">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Timing</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Hardware , Software</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5"/>
                  </a:ext>
                </a:extLst>
              </a:tr>
              <a:tr h="40235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Clocked Lines</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32</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6"/>
                  </a:ext>
                </a:extLst>
              </a:tr>
              <a:tr h="402358">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Max Clock Rate</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10 MHz</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7"/>
                  </a:ext>
                </a:extLst>
              </a:tr>
              <a:tr h="403233">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Logic Levels</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TTL</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8"/>
                  </a:ext>
                </a:extLst>
              </a:tr>
              <a:tr h="713261">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Input Current Flow</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Sinking , Sourcing</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9"/>
                  </a:ext>
                </a:extLst>
              </a:tr>
              <a:tr h="713261">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Output Current Flow</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Sinking , Sourcing</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10"/>
                  </a:ext>
                </a:extLst>
              </a:tr>
              <a:tr h="403233">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Programmable Input Filters</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w="12700" cap="flat" cmpd="sng" algn="ctr">
                      <a:solidFill>
                        <a:schemeClr val="tx1"/>
                      </a:solidFill>
                      <a:prstDash val="solid"/>
                      <a:round/>
                      <a:headEnd type="none" w="med" len="med"/>
                      <a:tailEnd type="none" w="med" len="med"/>
                    </a:lnL>
                    <a:lnR>
                      <a:noFill/>
                    </a:lnR>
                    <a:lnT>
                      <a:noFill/>
                    </a:lnT>
                    <a:lnB w="3175"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Yes</a:t>
                      </a:r>
                      <a:endParaRPr kumimoji="0" lang="en-US" sz="2400" b="0" i="0" u="none" strike="noStrike" cap="none" normalizeH="0" baseline="0">
                        <a:ln>
                          <a:noFill/>
                        </a:ln>
                        <a:solidFill>
                          <a:schemeClr val="tx1"/>
                        </a:solidFill>
                        <a:effectLst/>
                        <a:latin typeface="Arial" charset="0"/>
                      </a:endParaRPr>
                    </a:p>
                  </a:txBody>
                  <a:tcPr marT="45728" marB="45728" anchor="ctr" horzOverflow="overflow">
                    <a:lnL>
                      <a:noFill/>
                    </a:lnL>
                    <a:lnR w="12700" cap="flat" cmpd="sng" algn="ctr">
                      <a:solidFill>
                        <a:schemeClr val="tx1"/>
                      </a:solidFill>
                      <a:prstDash val="solid"/>
                      <a:round/>
                      <a:headEnd type="none" w="med" len="med"/>
                      <a:tailEnd type="none" w="med" len="med"/>
                    </a:lnR>
                    <a:lnT>
                      <a:noFill/>
                    </a:lnT>
                    <a:lnB w="3175"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graphicFrame>
        <p:nvGraphicFramePr>
          <p:cNvPr id="8344" name="Group 152"/>
          <p:cNvGraphicFramePr>
            <a:graphicFrameLocks noGrp="1"/>
          </p:cNvGraphicFramePr>
          <p:nvPr/>
        </p:nvGraphicFramePr>
        <p:xfrm>
          <a:off x="5562600" y="7734300"/>
          <a:ext cx="6172200" cy="3533775"/>
        </p:xfrm>
        <a:graphic>
          <a:graphicData uri="http://schemas.openxmlformats.org/drawingml/2006/table">
            <a:tbl>
              <a:tblPr/>
              <a:tblGrid>
                <a:gridCol w="4568825">
                  <a:extLst>
                    <a:ext uri="{9D8B030D-6E8A-4147-A177-3AD203B41FA5}">
                      <a16:colId xmlns:a16="http://schemas.microsoft.com/office/drawing/2014/main" val="20000"/>
                    </a:ext>
                  </a:extLst>
                </a:gridCol>
                <a:gridCol w="1603375">
                  <a:extLst>
                    <a:ext uri="{9D8B030D-6E8A-4147-A177-3AD203B41FA5}">
                      <a16:colId xmlns:a16="http://schemas.microsoft.com/office/drawing/2014/main" val="20001"/>
                    </a:ext>
                  </a:extLst>
                </a:gridCol>
              </a:tblGrid>
              <a:tr h="714311">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Supports Programmable Power-Up States?</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Yes</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a:noFill/>
                    </a:lnTlToBr>
                    <a:lnBlToTr>
                      <a:noFill/>
                    </a:lnBlToTr>
                    <a:noFill/>
                  </a:tcPr>
                </a:tc>
                <a:extLst>
                  <a:ext uri="{0D108BD9-81ED-4DB2-BD59-A6C34878D82A}">
                    <a16:rowId xmlns:a16="http://schemas.microsoft.com/office/drawing/2014/main" val="10000"/>
                  </a:ext>
                </a:extLst>
              </a:tr>
              <a:tr h="403189">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Current Drive Single</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24 mA</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1"/>
                  </a:ext>
                </a:extLst>
              </a:tr>
              <a:tr h="403189">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Current Drive All</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1 A</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2"/>
                  </a:ext>
                </a:extLst>
              </a:tr>
              <a:tr h="402235">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Watchdog Timer</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Yes</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3"/>
                  </a:ext>
                </a:extLst>
              </a:tr>
              <a:tr h="403189">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Supports Handshaking I/O?</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No</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4"/>
                  </a:ext>
                </a:extLst>
              </a:tr>
              <a:tr h="402235">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Supports Pattern I/O?</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Yes</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5"/>
                  </a:ext>
                </a:extLst>
              </a:tr>
              <a:tr h="402235">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Maximum Input Range</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w="12700" cap="flat" cmpd="sng" algn="ctr">
                      <a:solidFill>
                        <a:schemeClr val="tx1"/>
                      </a:solidFill>
                      <a:prstDash val="solid"/>
                      <a:round/>
                      <a:headEnd type="none" w="med" len="med"/>
                      <a:tailEnd type="none" w="med" len="med"/>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0 V , 5 V</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a:noFill/>
                    </a:lnL>
                    <a:lnR w="12700" cap="flat" cmpd="sng" algn="ctr">
                      <a:solidFill>
                        <a:schemeClr val="tx1"/>
                      </a:solidFill>
                      <a:prstDash val="solid"/>
                      <a:round/>
                      <a:headEnd type="none" w="med" len="med"/>
                      <a:tailEnd type="none" w="med" len="med"/>
                    </a:lnR>
                    <a:lnT>
                      <a:noFill/>
                    </a:lnT>
                    <a:lnB>
                      <a:noFill/>
                    </a:lnB>
                    <a:lnTlToBr>
                      <a:noFill/>
                    </a:lnTlToBr>
                    <a:lnBlToTr>
                      <a:noFill/>
                    </a:lnBlToTr>
                    <a:noFill/>
                  </a:tcPr>
                </a:tc>
                <a:extLst>
                  <a:ext uri="{0D108BD9-81ED-4DB2-BD59-A6C34878D82A}">
                    <a16:rowId xmlns:a16="http://schemas.microsoft.com/office/drawing/2014/main" val="10006"/>
                  </a:ext>
                </a:extLst>
              </a:tr>
              <a:tr h="403189">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Maximum Output Range</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w="12700" cap="flat" cmpd="sng" algn="ctr">
                      <a:solidFill>
                        <a:schemeClr val="tx1"/>
                      </a:solidFill>
                      <a:prstDash val="solid"/>
                      <a:round/>
                      <a:headEnd type="none" w="med" len="med"/>
                      <a:tailEnd type="none" w="med" len="med"/>
                    </a:lnL>
                    <a:lnR>
                      <a:noFill/>
                    </a:lnR>
                    <a:lnT>
                      <a:noFill/>
                    </a:lnT>
                    <a:lnB w="3175"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0 V , 5 V</a:t>
                      </a:r>
                      <a:endParaRPr kumimoji="0" lang="en-US" sz="2400" b="0" i="0" u="none" strike="noStrike" cap="none" normalizeH="0" baseline="0">
                        <a:ln>
                          <a:noFill/>
                        </a:ln>
                        <a:solidFill>
                          <a:schemeClr val="tx1"/>
                        </a:solidFill>
                        <a:effectLst/>
                        <a:latin typeface="Arial" charset="0"/>
                      </a:endParaRPr>
                    </a:p>
                  </a:txBody>
                  <a:tcPr marT="45670" marB="45670" anchor="ctr" horzOverflow="overflow">
                    <a:lnL>
                      <a:noFill/>
                    </a:lnL>
                    <a:lnR w="12700" cap="flat" cmpd="sng" algn="ctr">
                      <a:solidFill>
                        <a:schemeClr val="tx1"/>
                      </a:solidFill>
                      <a:prstDash val="solid"/>
                      <a:round/>
                      <a:headEnd type="none" w="med" len="med"/>
                      <a:tailEnd type="none" w="med" len="med"/>
                    </a:lnR>
                    <a:lnT>
                      <a:noFill/>
                    </a:lnT>
                    <a:lnB w="3175"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graphicFrame>
        <p:nvGraphicFramePr>
          <p:cNvPr id="8346" name="Group 154"/>
          <p:cNvGraphicFramePr>
            <a:graphicFrameLocks noGrp="1"/>
          </p:cNvGraphicFramePr>
          <p:nvPr/>
        </p:nvGraphicFramePr>
        <p:xfrm>
          <a:off x="11963400" y="2514600"/>
          <a:ext cx="5867400" cy="6361116"/>
        </p:xfrm>
        <a:graphic>
          <a:graphicData uri="http://schemas.openxmlformats.org/drawingml/2006/table">
            <a:tbl>
              <a:tblPr/>
              <a:tblGrid>
                <a:gridCol w="4260850">
                  <a:extLst>
                    <a:ext uri="{9D8B030D-6E8A-4147-A177-3AD203B41FA5}">
                      <a16:colId xmlns:a16="http://schemas.microsoft.com/office/drawing/2014/main" val="20000"/>
                    </a:ext>
                  </a:extLst>
                </a:gridCol>
                <a:gridCol w="1606550">
                  <a:extLst>
                    <a:ext uri="{9D8B030D-6E8A-4147-A177-3AD203B41FA5}">
                      <a16:colId xmlns:a16="http://schemas.microsoft.com/office/drawing/2014/main" val="20001"/>
                    </a:ext>
                  </a:extLst>
                </a:gridCol>
              </a:tblGrid>
              <a:tr h="403207">
                <a:tc gridSpan="2">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CC0000"/>
                          </a:solidFill>
                          <a:effectLst/>
                          <a:latin typeface="Arial" charset="0"/>
                          <a:cs typeface="Arial" charset="0"/>
                        </a:rPr>
                        <a:t>Counter/Timers</a:t>
                      </a:r>
                      <a:endParaRPr kumimoji="0" lang="en-US" sz="2400" b="0" i="0" u="none" strike="noStrike" cap="none" normalizeH="0" baseline="0">
                        <a:ln>
                          <a:noFill/>
                        </a:ln>
                        <a:solidFill>
                          <a:srgbClr val="CC0000"/>
                        </a:solidFill>
                        <a:effectLst/>
                        <a:latin typeface="Arial" charset="0"/>
                      </a:endParaRP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solidFill>
                      <a:srgbClr val="F2F2F2"/>
                    </a:solidFill>
                  </a:tcPr>
                </a:tc>
                <a:tc hMerge="1">
                  <a:txBody>
                    <a:bodyPr/>
                    <a:lstStyle/>
                    <a:p>
                      <a:endParaRPr lang="en-US"/>
                    </a:p>
                  </a:txBody>
                  <a:tcPr/>
                </a:tc>
                <a:extLst>
                  <a:ext uri="{0D108BD9-81ED-4DB2-BD59-A6C34878D82A}">
                    <a16:rowId xmlns:a16="http://schemas.microsoft.com/office/drawing/2014/main" val="10000"/>
                  </a:ext>
                </a:extLst>
              </a:tr>
              <a:tr h="4032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Counters</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4</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32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Buffered Operations</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971550" marR="0" lvl="0" indent="-97155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Yes</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2312">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Debouncing/Glitch Removal</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Yes</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32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GPS Synchronization</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No</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032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Maximum Range</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0 V , 5 V</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02312">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Max Source Frequency</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100 MHz</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02312">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Minimum Input Pulse Width</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10 ns</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032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Pulse Generation</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Yes</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402312">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Resolution</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32 bits</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402312">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Timebase Stability</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50 ppm</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032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Logic Levels</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TTL</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403207">
                <a:tc gridSpan="2">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Timing/Triggering/Synchronization</a:t>
                      </a:r>
                      <a:endParaRPr kumimoji="0" lang="en-US" sz="2400" b="0" i="0" u="none" strike="noStrike" cap="none" normalizeH="0" baseline="0">
                        <a:ln>
                          <a:noFill/>
                        </a:ln>
                        <a:solidFill>
                          <a:schemeClr val="tx1"/>
                        </a:solidFill>
                        <a:effectLst/>
                        <a:latin typeface="Arial" charset="0"/>
                      </a:endParaRP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solidFill>
                      <a:srgbClr val="F2F2F2"/>
                    </a:solidFill>
                  </a:tcPr>
                </a:tc>
                <a:tc hMerge="1">
                  <a:txBody>
                    <a:bodyPr/>
                    <a:lstStyle/>
                    <a:p>
                      <a:endParaRPr lang="en-US"/>
                    </a:p>
                  </a:txBody>
                  <a:tcPr/>
                </a:tc>
                <a:extLst>
                  <a:ext uri="{0D108BD9-81ED-4DB2-BD59-A6C34878D82A}">
                    <a16:rowId xmlns:a16="http://schemas.microsoft.com/office/drawing/2014/main" val="10012"/>
                  </a:ext>
                </a:extLst>
              </a:tr>
              <a:tr h="720693">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Triggering</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Analog , Digital</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403207">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1" i="0" u="none" strike="noStrike" cap="none" normalizeH="0" baseline="0">
                          <a:ln>
                            <a:noFill/>
                          </a:ln>
                          <a:solidFill>
                            <a:srgbClr val="000000"/>
                          </a:solidFill>
                          <a:effectLst/>
                          <a:latin typeface="Arial" charset="0"/>
                          <a:cs typeface="Arial" charset="0"/>
                        </a:rPr>
                        <a:t>Synchronization Bus (RTSI)</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w="12700" cap="flat" cmpd="sng" algn="ctr">
                      <a:solidFill>
                        <a:schemeClr val="tx1"/>
                      </a:solidFill>
                      <a:prstDash val="solid"/>
                      <a:round/>
                      <a:headEnd type="none" w="med" len="med"/>
                      <a:tailEnd type="none" w="med" len="med"/>
                    </a:lnL>
                    <a:lnR>
                      <a:noFill/>
                    </a:lnR>
                    <a:lnT w="0"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85000"/>
                        </a:lnSpc>
                        <a:spcBef>
                          <a:spcPct val="0"/>
                        </a:spcBef>
                        <a:spcAft>
                          <a:spcPct val="0"/>
                        </a:spcAft>
                        <a:buClrTx/>
                        <a:buSzTx/>
                        <a:buFontTx/>
                        <a:buNone/>
                        <a:tabLst/>
                      </a:pPr>
                      <a:r>
                        <a:rPr kumimoji="0" lang="en-US" sz="2400" b="0" i="0" u="none" strike="noStrike" cap="none" normalizeH="0" baseline="0">
                          <a:ln>
                            <a:noFill/>
                          </a:ln>
                          <a:solidFill>
                            <a:srgbClr val="000000"/>
                          </a:solidFill>
                          <a:effectLst/>
                          <a:latin typeface="Arial" charset="0"/>
                          <a:cs typeface="Arial" charset="0"/>
                        </a:rPr>
                        <a:t>No</a:t>
                      </a:r>
                      <a:endParaRPr kumimoji="0" lang="en-US" sz="2400" b="0" i="0" u="none" strike="noStrike" cap="none" normalizeH="0" baseline="0">
                        <a:ln>
                          <a:noFill/>
                        </a:ln>
                        <a:solidFill>
                          <a:schemeClr val="tx1"/>
                        </a:solidFill>
                        <a:effectLst/>
                        <a:latin typeface="Arial" charset="0"/>
                      </a:endParaRPr>
                    </a:p>
                  </a:txBody>
                  <a:tcPr marT="45708" marB="45708" anchor="ctr" horzOverflow="overflow">
                    <a:lnL>
                      <a:noFill/>
                    </a:lnL>
                    <a:lnR w="12700" cap="flat" cmpd="sng" algn="ctr">
                      <a:solidFill>
                        <a:schemeClr val="tx1"/>
                      </a:solidFill>
                      <a:prstDash val="solid"/>
                      <a:round/>
                      <a:headEnd type="none" w="med" len="med"/>
                      <a:tailEnd type="none" w="med" len="med"/>
                    </a:lnR>
                    <a:lnT w="0" cap="flat" cmpd="sng" algn="ctr">
                      <a:solidFill>
                        <a:srgbClr val="CCCCCC"/>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bl>
          </a:graphicData>
        </a:graphic>
      </p:graphicFrame>
      <p:sp>
        <p:nvSpPr>
          <p:cNvPr id="11393" name="Text Box 836"/>
          <p:cNvSpPr txBox="1">
            <a:spLocks noChangeArrowheads="1"/>
          </p:cNvSpPr>
          <p:nvPr/>
        </p:nvSpPr>
        <p:spPr bwMode="auto">
          <a:xfrm>
            <a:off x="1219200" y="12420600"/>
            <a:ext cx="16154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a:solidFill>
                  <a:srgbClr val="CC0000"/>
                </a:solidFill>
              </a:rPr>
              <a:t>One NI </a:t>
            </a:r>
            <a:r>
              <a:rPr lang="en-US" sz="2400" err="1">
                <a:solidFill>
                  <a:srgbClr val="CC0000"/>
                </a:solidFill>
              </a:rPr>
              <a:t>PCIe</a:t>
            </a:r>
            <a:r>
              <a:rPr lang="en-US" sz="2400">
                <a:solidFill>
                  <a:srgbClr val="CC0000"/>
                </a:solidFill>
              </a:rPr>
              <a:t> 6353 provides 32 analog channels (single ended channels): one cable provides 16 analog channels. </a:t>
            </a:r>
          </a:p>
          <a:p>
            <a:pPr algn="l" eaLnBrk="1" hangingPunct="1">
              <a:spcBef>
                <a:spcPct val="50000"/>
              </a:spcBef>
            </a:pPr>
            <a:r>
              <a:rPr lang="en-US" sz="2400">
                <a:solidFill>
                  <a:srgbClr val="CC0000"/>
                </a:solidFill>
              </a:rPr>
              <a:t>So, to use the full capacity, 2 cables are needed for one NI </a:t>
            </a:r>
            <a:r>
              <a:rPr lang="en-US" sz="2400" err="1">
                <a:solidFill>
                  <a:srgbClr val="CC0000"/>
                </a:solidFill>
              </a:rPr>
              <a:t>PCIe</a:t>
            </a:r>
            <a:r>
              <a:rPr lang="en-US" sz="2400">
                <a:solidFill>
                  <a:srgbClr val="CC0000"/>
                </a:solidFill>
              </a:rPr>
              <a:t> board.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3429000" y="374650"/>
            <a:ext cx="1470025"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17458" rIns="0" bIns="25392" anchor="ctr">
            <a:spAutoFit/>
          </a:bodyPr>
          <a:lstStyle/>
          <a:p>
            <a:pPr algn="l"/>
            <a:r>
              <a:rPr lang="en-US" sz="1000" b="1">
                <a:solidFill>
                  <a:srgbClr val="000000"/>
                </a:solidFill>
                <a:cs typeface="Arial" charset="0"/>
              </a:rPr>
              <a:t>Specifications Summary</a:t>
            </a:r>
          </a:p>
          <a:p>
            <a:pPr algn="l" eaLnBrk="0" hangingPunct="0"/>
            <a:endParaRPr lang="en-US" sz="1800"/>
          </a:p>
        </p:txBody>
      </p:sp>
      <p:sp>
        <p:nvSpPr>
          <p:cNvPr id="12291" name="Text Box 3"/>
          <p:cNvSpPr txBox="1">
            <a:spLocks noChangeArrowheads="1"/>
          </p:cNvSpPr>
          <p:nvPr/>
        </p:nvSpPr>
        <p:spPr bwMode="auto">
          <a:xfrm>
            <a:off x="2133600" y="1676400"/>
            <a:ext cx="14478000" cy="9233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82625" indent="-682625"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lnSpc>
                <a:spcPct val="150000"/>
              </a:lnSpc>
              <a:buFontTx/>
              <a:buAutoNum type="arabicPeriod"/>
            </a:pPr>
            <a:r>
              <a:rPr lang="en-US" sz="3600" dirty="0">
                <a:solidFill>
                  <a:srgbClr val="FF0000"/>
                </a:solidFill>
              </a:rPr>
              <a:t>32 analog inputs</a:t>
            </a:r>
            <a:r>
              <a:rPr lang="en-US" sz="3600" dirty="0">
                <a:solidFill>
                  <a:schemeClr val="accent2"/>
                </a:solidFill>
              </a:rPr>
              <a:t>, 1.25 MS/s 1-channel, 1 MS/s multichannel; 16-bit  resolution, ±10 V</a:t>
            </a:r>
          </a:p>
          <a:p>
            <a:pPr algn="l" eaLnBrk="1" hangingPunct="1">
              <a:lnSpc>
                <a:spcPct val="150000"/>
              </a:lnSpc>
              <a:buFontTx/>
              <a:buAutoNum type="arabicPeriod"/>
            </a:pPr>
            <a:r>
              <a:rPr lang="en-US" sz="3600" dirty="0">
                <a:solidFill>
                  <a:srgbClr val="FF0000"/>
                </a:solidFill>
              </a:rPr>
              <a:t>Four</a:t>
            </a:r>
            <a:r>
              <a:rPr lang="en-US" sz="3600" dirty="0">
                <a:solidFill>
                  <a:schemeClr val="accent2"/>
                </a:solidFill>
              </a:rPr>
              <a:t> </a:t>
            </a:r>
            <a:r>
              <a:rPr lang="en-US" sz="3600" dirty="0">
                <a:solidFill>
                  <a:srgbClr val="CC0000"/>
                </a:solidFill>
              </a:rPr>
              <a:t>analog outputs</a:t>
            </a:r>
            <a:r>
              <a:rPr lang="en-US" sz="3600" dirty="0">
                <a:solidFill>
                  <a:schemeClr val="accent2"/>
                </a:solidFill>
              </a:rPr>
              <a:t>, 2.86 MS/s, 16-bit resolution, </a:t>
            </a:r>
            <a:r>
              <a:rPr lang="en-US" sz="3600" dirty="0">
                <a:solidFill>
                  <a:srgbClr val="CC0000"/>
                </a:solidFill>
              </a:rPr>
              <a:t>±10 V</a:t>
            </a:r>
          </a:p>
          <a:p>
            <a:pPr algn="l" eaLnBrk="1" hangingPunct="1">
              <a:lnSpc>
                <a:spcPct val="150000"/>
              </a:lnSpc>
              <a:buFontTx/>
              <a:buAutoNum type="arabicPeriod"/>
            </a:pPr>
            <a:r>
              <a:rPr lang="en-US" sz="3600" dirty="0">
                <a:solidFill>
                  <a:schemeClr val="accent2"/>
                </a:solidFill>
              </a:rPr>
              <a:t>48 digital I/O lines (32 hardware-timed up to 10 MHz)</a:t>
            </a:r>
          </a:p>
          <a:p>
            <a:pPr algn="l" eaLnBrk="1" hangingPunct="1">
              <a:lnSpc>
                <a:spcPct val="150000"/>
              </a:lnSpc>
              <a:buFontTx/>
              <a:buAutoNum type="arabicPeriod"/>
            </a:pPr>
            <a:r>
              <a:rPr lang="en-US" sz="3600" dirty="0">
                <a:solidFill>
                  <a:schemeClr val="accent2"/>
                </a:solidFill>
              </a:rPr>
              <a:t>Four 32-bit counter/timers for PWM (pulse width modulator), encoder, frequency, event counting, and more</a:t>
            </a:r>
          </a:p>
          <a:p>
            <a:pPr algn="l" eaLnBrk="1" hangingPunct="1">
              <a:lnSpc>
                <a:spcPct val="150000"/>
              </a:lnSpc>
              <a:buFontTx/>
              <a:buAutoNum type="arabicPeriod"/>
            </a:pPr>
            <a:r>
              <a:rPr lang="en-US" sz="3600" dirty="0">
                <a:solidFill>
                  <a:schemeClr val="accent2"/>
                </a:solidFill>
              </a:rPr>
              <a:t>Advanced timing and triggering with NI-STC3 timing and synchronization technology</a:t>
            </a:r>
          </a:p>
          <a:p>
            <a:pPr algn="l" eaLnBrk="1" hangingPunct="1">
              <a:lnSpc>
                <a:spcPct val="150000"/>
              </a:lnSpc>
              <a:buFontTx/>
              <a:buAutoNum type="arabicPeriod"/>
            </a:pPr>
            <a:r>
              <a:rPr lang="en-US" sz="3600" dirty="0">
                <a:solidFill>
                  <a:schemeClr val="accent2"/>
                </a:solidFill>
              </a:rPr>
              <a:t>Compatible with Windows 7, 10 etc. </a:t>
            </a:r>
          </a:p>
          <a:p>
            <a:pPr algn="l" eaLnBrk="1" hangingPunct="1">
              <a:lnSpc>
                <a:spcPct val="150000"/>
              </a:lnSpc>
              <a:buFontTx/>
              <a:buAutoNum type="arabicPeriod"/>
            </a:pPr>
            <a:r>
              <a:rPr lang="en-US" sz="3600" dirty="0">
                <a:solidFill>
                  <a:schemeClr val="accent2"/>
                </a:solidFill>
              </a:rPr>
              <a:t>Coil could kick back. So use relay or put a diode if you are to control a coil (e.g., solenoid).</a:t>
            </a:r>
          </a:p>
        </p:txBody>
      </p:sp>
      <p:sp>
        <p:nvSpPr>
          <p:cNvPr id="12292" name="Rectangle 4"/>
          <p:cNvSpPr>
            <a:spLocks noChangeArrowheads="1"/>
          </p:cNvSpPr>
          <p:nvPr/>
        </p:nvSpPr>
        <p:spPr bwMode="auto">
          <a:xfrm>
            <a:off x="0" y="0"/>
            <a:ext cx="18288000" cy="84455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Summary: specification of “NI-6353” </a:t>
            </a:r>
          </a:p>
        </p:txBody>
      </p:sp>
      <p:sp>
        <p:nvSpPr>
          <p:cNvPr id="12293" name="Text Box 52"/>
          <p:cNvSpPr txBox="1">
            <a:spLocks noChangeArrowheads="1"/>
          </p:cNvSpPr>
          <p:nvPr/>
        </p:nvSpPr>
        <p:spPr bwMode="auto">
          <a:xfrm>
            <a:off x="2133600" y="11734800"/>
            <a:ext cx="14249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682625" indent="-682625"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3600"/>
              <a:t>*Only one software program exclusively controls the NI 6353.</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42"/>
          <p:cNvSpPr>
            <a:spLocks noChangeArrowheads="1"/>
          </p:cNvSpPr>
          <p:nvPr/>
        </p:nvSpPr>
        <p:spPr bwMode="auto">
          <a:xfrm>
            <a:off x="592138" y="12349163"/>
            <a:ext cx="800100" cy="276225"/>
          </a:xfrm>
          <a:prstGeom prst="rect">
            <a:avLst/>
          </a:prstGeom>
          <a:solidFill>
            <a:srgbClr val="DDDDDD"/>
          </a:solidFill>
          <a:ln w="9525" algn="ctr">
            <a:solidFill>
              <a:schemeClr val="bg2"/>
            </a:solidFill>
            <a:miter lim="800000"/>
            <a:headEnd/>
            <a:tailEnd/>
          </a:ln>
        </p:spPr>
        <p:txBody>
          <a:bodyPr wrap="none" anchor="ctr">
            <a:spAutoFit/>
          </a:bodyPr>
          <a:lstStyle/>
          <a:p>
            <a:r>
              <a:rPr lang="en-US"/>
              <a:t>Projector</a:t>
            </a:r>
          </a:p>
        </p:txBody>
      </p:sp>
      <p:sp>
        <p:nvSpPr>
          <p:cNvPr id="13315" name="Rectangle 135"/>
          <p:cNvSpPr>
            <a:spLocks noChangeArrowheads="1"/>
          </p:cNvSpPr>
          <p:nvPr/>
        </p:nvSpPr>
        <p:spPr bwMode="auto">
          <a:xfrm>
            <a:off x="1752600" y="2895600"/>
            <a:ext cx="3886200" cy="1066800"/>
          </a:xfrm>
          <a:prstGeom prst="rect">
            <a:avLst/>
          </a:prstGeom>
          <a:solidFill>
            <a:srgbClr val="DDDDDD"/>
          </a:solidFill>
          <a:ln w="9525" algn="ctr">
            <a:solidFill>
              <a:schemeClr val="bg2"/>
            </a:solidFill>
            <a:miter lim="800000"/>
            <a:headEnd/>
            <a:tailEnd/>
          </a:ln>
        </p:spPr>
        <p:txBody>
          <a:bodyPr anchor="ctr"/>
          <a:lstStyle/>
          <a:p>
            <a:endParaRPr lang="en-US"/>
          </a:p>
        </p:txBody>
      </p:sp>
      <p:sp>
        <p:nvSpPr>
          <p:cNvPr id="13316" name="Rectangle 117"/>
          <p:cNvSpPr>
            <a:spLocks noChangeArrowheads="1"/>
          </p:cNvSpPr>
          <p:nvPr/>
        </p:nvSpPr>
        <p:spPr bwMode="auto">
          <a:xfrm>
            <a:off x="7588250" y="9839325"/>
            <a:ext cx="1133475" cy="285750"/>
          </a:xfrm>
          <a:prstGeom prst="rect">
            <a:avLst/>
          </a:prstGeom>
          <a:solidFill>
            <a:srgbClr val="DDDDDD"/>
          </a:solidFill>
          <a:ln w="9525" algn="ctr">
            <a:solidFill>
              <a:schemeClr val="bg2"/>
            </a:solidFill>
            <a:miter lim="800000"/>
            <a:headEnd/>
            <a:tailEnd/>
          </a:ln>
        </p:spPr>
        <p:txBody>
          <a:bodyPr anchor="ctr">
            <a:spAutoFit/>
          </a:bodyPr>
          <a:lstStyle/>
          <a:p>
            <a:endParaRPr lang="en-US"/>
          </a:p>
        </p:txBody>
      </p:sp>
      <p:sp>
        <p:nvSpPr>
          <p:cNvPr id="13317" name="Rectangle 118"/>
          <p:cNvSpPr>
            <a:spLocks noChangeArrowheads="1"/>
          </p:cNvSpPr>
          <p:nvPr/>
        </p:nvSpPr>
        <p:spPr bwMode="auto">
          <a:xfrm>
            <a:off x="9680575" y="9839325"/>
            <a:ext cx="911225" cy="285750"/>
          </a:xfrm>
          <a:prstGeom prst="rect">
            <a:avLst/>
          </a:prstGeom>
          <a:solidFill>
            <a:srgbClr val="DDDDDD"/>
          </a:solidFill>
          <a:ln w="9525" algn="ctr">
            <a:solidFill>
              <a:schemeClr val="bg2"/>
            </a:solidFill>
            <a:miter lim="800000"/>
            <a:headEnd/>
            <a:tailEnd/>
          </a:ln>
        </p:spPr>
        <p:txBody>
          <a:bodyPr anchor="ctr">
            <a:spAutoFit/>
          </a:bodyPr>
          <a:lstStyle/>
          <a:p>
            <a:r>
              <a:rPr lang="en-US"/>
              <a:t>Stimulator</a:t>
            </a:r>
          </a:p>
        </p:txBody>
      </p:sp>
      <p:sp>
        <p:nvSpPr>
          <p:cNvPr id="13318" name="Rectangle 116"/>
          <p:cNvSpPr>
            <a:spLocks noChangeArrowheads="1"/>
          </p:cNvSpPr>
          <p:nvPr/>
        </p:nvSpPr>
        <p:spPr bwMode="auto">
          <a:xfrm>
            <a:off x="6553200" y="9844088"/>
            <a:ext cx="722313" cy="276225"/>
          </a:xfrm>
          <a:prstGeom prst="rect">
            <a:avLst/>
          </a:prstGeom>
          <a:solidFill>
            <a:srgbClr val="DDDDDD"/>
          </a:solidFill>
          <a:ln w="9525" algn="ctr">
            <a:solidFill>
              <a:schemeClr val="bg2"/>
            </a:solidFill>
            <a:miter lim="800000"/>
            <a:headEnd/>
            <a:tailEnd/>
          </a:ln>
        </p:spPr>
        <p:txBody>
          <a:bodyPr wrap="none" anchor="ctr">
            <a:spAutoFit/>
          </a:bodyPr>
          <a:lstStyle/>
          <a:p>
            <a:pPr algn="l" defTabSz="1828800">
              <a:spcBef>
                <a:spcPct val="50000"/>
              </a:spcBef>
            </a:pPr>
            <a:r>
              <a:rPr lang="en-US"/>
              <a:t>Eye coil</a:t>
            </a:r>
          </a:p>
        </p:txBody>
      </p:sp>
      <p:sp>
        <p:nvSpPr>
          <p:cNvPr id="1331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Wiring of Simon’s system (at NIH, as of 2012)</a:t>
            </a:r>
          </a:p>
        </p:txBody>
      </p:sp>
      <p:pic>
        <p:nvPicPr>
          <p:cNvPr id="13320"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4800" y="3200400"/>
            <a:ext cx="5791200" cy="327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12" descr="Universal screw-terminal board, 50-pi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67600" y="3952875"/>
            <a:ext cx="350520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2"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29000" y="4371975"/>
            <a:ext cx="29083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Picture 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3600" y="3168650"/>
            <a:ext cx="11684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4" name="Freeform 15"/>
          <p:cNvSpPr>
            <a:spLocks/>
          </p:cNvSpPr>
          <p:nvPr/>
        </p:nvSpPr>
        <p:spPr bwMode="auto">
          <a:xfrm>
            <a:off x="2209800" y="3962400"/>
            <a:ext cx="1311275" cy="2260600"/>
          </a:xfrm>
          <a:custGeom>
            <a:avLst/>
            <a:gdLst>
              <a:gd name="T0" fmla="*/ 2147483647 w 1952"/>
              <a:gd name="T1" fmla="*/ 0 h 2784"/>
              <a:gd name="T2" fmla="*/ 2147483647 w 1952"/>
              <a:gd name="T3" fmla="*/ 2147483647 h 2784"/>
              <a:gd name="T4" fmla="*/ 2147483647 w 1952"/>
              <a:gd name="T5" fmla="*/ 2147483647 h 2784"/>
              <a:gd name="T6" fmla="*/ 2147483647 w 1952"/>
              <a:gd name="T7" fmla="*/ 2147483647 h 2784"/>
              <a:gd name="T8" fmla="*/ 0 60000 65536"/>
              <a:gd name="T9" fmla="*/ 0 60000 65536"/>
              <a:gd name="T10" fmla="*/ 0 60000 65536"/>
              <a:gd name="T11" fmla="*/ 0 60000 65536"/>
              <a:gd name="T12" fmla="*/ 0 w 1952"/>
              <a:gd name="T13" fmla="*/ 0 h 2784"/>
              <a:gd name="T14" fmla="*/ 1952 w 1952"/>
              <a:gd name="T15" fmla="*/ 2784 h 2784"/>
            </a:gdLst>
            <a:ahLst/>
            <a:cxnLst>
              <a:cxn ang="T8">
                <a:pos x="T0" y="T1"/>
              </a:cxn>
              <a:cxn ang="T9">
                <a:pos x="T2" y="T3"/>
              </a:cxn>
              <a:cxn ang="T10">
                <a:pos x="T4" y="T5"/>
              </a:cxn>
              <a:cxn ang="T11">
                <a:pos x="T6" y="T7"/>
              </a:cxn>
            </a:cxnLst>
            <a:rect l="T12" t="T13" r="T14" b="T15"/>
            <a:pathLst>
              <a:path w="1952" h="2784">
                <a:moveTo>
                  <a:pt x="496" y="0"/>
                </a:moveTo>
                <a:cubicBezTo>
                  <a:pt x="0" y="0"/>
                  <a:pt x="24" y="623"/>
                  <a:pt x="72" y="1010"/>
                </a:cubicBezTo>
                <a:cubicBezTo>
                  <a:pt x="120" y="1397"/>
                  <a:pt x="519" y="1912"/>
                  <a:pt x="832" y="2208"/>
                </a:cubicBezTo>
                <a:cubicBezTo>
                  <a:pt x="1145" y="2504"/>
                  <a:pt x="1719" y="2664"/>
                  <a:pt x="1952" y="2784"/>
                </a:cubicBezTo>
              </a:path>
            </a:pathLst>
          </a:custGeom>
          <a:noFill/>
          <a:ln w="76200" cap="flat" cmpd="sng">
            <a:solidFill>
              <a:schemeClr val="tx1"/>
            </a:solidFill>
            <a:prstDash val="solid"/>
            <a:round/>
            <a:headEnd type="triangle" w="med" len="med"/>
            <a:tailEnd type="triangl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3325" name="Freeform 16"/>
          <p:cNvSpPr>
            <a:spLocks/>
          </p:cNvSpPr>
          <p:nvPr/>
        </p:nvSpPr>
        <p:spPr bwMode="auto">
          <a:xfrm>
            <a:off x="5181600" y="4127500"/>
            <a:ext cx="2857500" cy="2276475"/>
          </a:xfrm>
          <a:custGeom>
            <a:avLst/>
            <a:gdLst>
              <a:gd name="T0" fmla="*/ 0 w 1800"/>
              <a:gd name="T1" fmla="*/ 2147483647 h 1433"/>
              <a:gd name="T2" fmla="*/ 2147483647 w 1800"/>
              <a:gd name="T3" fmla="*/ 2147483647 h 1433"/>
              <a:gd name="T4" fmla="*/ 2147483647 w 1800"/>
              <a:gd name="T5" fmla="*/ 2147483647 h 1433"/>
              <a:gd name="T6" fmla="*/ 2147483647 w 1800"/>
              <a:gd name="T7" fmla="*/ 0 h 1433"/>
              <a:gd name="T8" fmla="*/ 0 60000 65536"/>
              <a:gd name="T9" fmla="*/ 0 60000 65536"/>
              <a:gd name="T10" fmla="*/ 0 60000 65536"/>
              <a:gd name="T11" fmla="*/ 0 60000 65536"/>
              <a:gd name="T12" fmla="*/ 0 w 1800"/>
              <a:gd name="T13" fmla="*/ 0 h 1433"/>
              <a:gd name="T14" fmla="*/ 1800 w 1800"/>
              <a:gd name="T15" fmla="*/ 1433 h 1433"/>
            </a:gdLst>
            <a:ahLst/>
            <a:cxnLst>
              <a:cxn ang="T8">
                <a:pos x="T0" y="T1"/>
              </a:cxn>
              <a:cxn ang="T9">
                <a:pos x="T2" y="T3"/>
              </a:cxn>
              <a:cxn ang="T10">
                <a:pos x="T4" y="T5"/>
              </a:cxn>
              <a:cxn ang="T11">
                <a:pos x="T6" y="T7"/>
              </a:cxn>
            </a:cxnLst>
            <a:rect l="T12" t="T13" r="T14" b="T15"/>
            <a:pathLst>
              <a:path w="1800" h="1433">
                <a:moveTo>
                  <a:pt x="0" y="1312"/>
                </a:moveTo>
                <a:cubicBezTo>
                  <a:pt x="212" y="1308"/>
                  <a:pt x="364" y="1433"/>
                  <a:pt x="528" y="1264"/>
                </a:cubicBezTo>
                <a:cubicBezTo>
                  <a:pt x="692" y="1095"/>
                  <a:pt x="772" y="507"/>
                  <a:pt x="984" y="296"/>
                </a:cubicBezTo>
                <a:cubicBezTo>
                  <a:pt x="1196" y="85"/>
                  <a:pt x="1630" y="62"/>
                  <a:pt x="1800" y="0"/>
                </a:cubicBezTo>
              </a:path>
            </a:pathLst>
          </a:custGeom>
          <a:noFill/>
          <a:ln w="9525" cap="flat" cmpd="sng">
            <a:solidFill>
              <a:srgbClr val="CC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3326" name="Freeform 17"/>
          <p:cNvSpPr>
            <a:spLocks/>
          </p:cNvSpPr>
          <p:nvPr/>
        </p:nvSpPr>
        <p:spPr bwMode="auto">
          <a:xfrm>
            <a:off x="5181600" y="4267200"/>
            <a:ext cx="2857500" cy="2276475"/>
          </a:xfrm>
          <a:custGeom>
            <a:avLst/>
            <a:gdLst>
              <a:gd name="T0" fmla="*/ 0 w 1800"/>
              <a:gd name="T1" fmla="*/ 2147483647 h 1433"/>
              <a:gd name="T2" fmla="*/ 2147483647 w 1800"/>
              <a:gd name="T3" fmla="*/ 2147483647 h 1433"/>
              <a:gd name="T4" fmla="*/ 2147483647 w 1800"/>
              <a:gd name="T5" fmla="*/ 2147483647 h 1433"/>
              <a:gd name="T6" fmla="*/ 2147483647 w 1800"/>
              <a:gd name="T7" fmla="*/ 0 h 1433"/>
              <a:gd name="T8" fmla="*/ 0 60000 65536"/>
              <a:gd name="T9" fmla="*/ 0 60000 65536"/>
              <a:gd name="T10" fmla="*/ 0 60000 65536"/>
              <a:gd name="T11" fmla="*/ 0 60000 65536"/>
              <a:gd name="T12" fmla="*/ 0 w 1800"/>
              <a:gd name="T13" fmla="*/ 0 h 1433"/>
              <a:gd name="T14" fmla="*/ 1800 w 1800"/>
              <a:gd name="T15" fmla="*/ 1433 h 1433"/>
            </a:gdLst>
            <a:ahLst/>
            <a:cxnLst>
              <a:cxn ang="T8">
                <a:pos x="T0" y="T1"/>
              </a:cxn>
              <a:cxn ang="T9">
                <a:pos x="T2" y="T3"/>
              </a:cxn>
              <a:cxn ang="T10">
                <a:pos x="T4" y="T5"/>
              </a:cxn>
              <a:cxn ang="T11">
                <a:pos x="T6" y="T7"/>
              </a:cxn>
            </a:cxnLst>
            <a:rect l="T12" t="T13" r="T14" b="T15"/>
            <a:pathLst>
              <a:path w="1800" h="1433">
                <a:moveTo>
                  <a:pt x="0" y="1312"/>
                </a:moveTo>
                <a:cubicBezTo>
                  <a:pt x="212" y="1308"/>
                  <a:pt x="364" y="1433"/>
                  <a:pt x="528" y="1264"/>
                </a:cubicBezTo>
                <a:cubicBezTo>
                  <a:pt x="692" y="1095"/>
                  <a:pt x="772" y="507"/>
                  <a:pt x="984" y="296"/>
                </a:cubicBezTo>
                <a:cubicBezTo>
                  <a:pt x="1196" y="85"/>
                  <a:pt x="1630" y="62"/>
                  <a:pt x="1800" y="0"/>
                </a:cubicBezTo>
              </a:path>
            </a:pathLst>
          </a:custGeom>
          <a:noFill/>
          <a:ln w="9525" cap="flat" cmpd="sng">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3327" name="Freeform 18"/>
          <p:cNvSpPr>
            <a:spLocks/>
          </p:cNvSpPr>
          <p:nvPr/>
        </p:nvSpPr>
        <p:spPr bwMode="auto">
          <a:xfrm>
            <a:off x="5181600" y="4438650"/>
            <a:ext cx="2857500" cy="2276475"/>
          </a:xfrm>
          <a:custGeom>
            <a:avLst/>
            <a:gdLst>
              <a:gd name="T0" fmla="*/ 0 w 1800"/>
              <a:gd name="T1" fmla="*/ 2147483647 h 1433"/>
              <a:gd name="T2" fmla="*/ 2147483647 w 1800"/>
              <a:gd name="T3" fmla="*/ 2147483647 h 1433"/>
              <a:gd name="T4" fmla="*/ 2147483647 w 1800"/>
              <a:gd name="T5" fmla="*/ 2147483647 h 1433"/>
              <a:gd name="T6" fmla="*/ 2147483647 w 1800"/>
              <a:gd name="T7" fmla="*/ 0 h 1433"/>
              <a:gd name="T8" fmla="*/ 0 60000 65536"/>
              <a:gd name="T9" fmla="*/ 0 60000 65536"/>
              <a:gd name="T10" fmla="*/ 0 60000 65536"/>
              <a:gd name="T11" fmla="*/ 0 60000 65536"/>
              <a:gd name="T12" fmla="*/ 0 w 1800"/>
              <a:gd name="T13" fmla="*/ 0 h 1433"/>
              <a:gd name="T14" fmla="*/ 1800 w 1800"/>
              <a:gd name="T15" fmla="*/ 1433 h 1433"/>
            </a:gdLst>
            <a:ahLst/>
            <a:cxnLst>
              <a:cxn ang="T8">
                <a:pos x="T0" y="T1"/>
              </a:cxn>
              <a:cxn ang="T9">
                <a:pos x="T2" y="T3"/>
              </a:cxn>
              <a:cxn ang="T10">
                <a:pos x="T4" y="T5"/>
              </a:cxn>
              <a:cxn ang="T11">
                <a:pos x="T6" y="T7"/>
              </a:cxn>
            </a:cxnLst>
            <a:rect l="T12" t="T13" r="T14" b="T15"/>
            <a:pathLst>
              <a:path w="1800" h="1433">
                <a:moveTo>
                  <a:pt x="0" y="1312"/>
                </a:moveTo>
                <a:cubicBezTo>
                  <a:pt x="212" y="1308"/>
                  <a:pt x="364" y="1433"/>
                  <a:pt x="528" y="1264"/>
                </a:cubicBezTo>
                <a:cubicBezTo>
                  <a:pt x="692" y="1095"/>
                  <a:pt x="772" y="507"/>
                  <a:pt x="984" y="296"/>
                </a:cubicBezTo>
                <a:cubicBezTo>
                  <a:pt x="1196" y="85"/>
                  <a:pt x="1630" y="62"/>
                  <a:pt x="1800" y="0"/>
                </a:cubicBezTo>
              </a:path>
            </a:pathLst>
          </a:custGeom>
          <a:noFill/>
          <a:ln w="9525" cap="flat" cmpd="sng">
            <a:solidFill>
              <a:srgbClr val="CC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3328" name="Freeform 19"/>
          <p:cNvSpPr>
            <a:spLocks/>
          </p:cNvSpPr>
          <p:nvPr/>
        </p:nvSpPr>
        <p:spPr bwMode="auto">
          <a:xfrm>
            <a:off x="5181600" y="4591050"/>
            <a:ext cx="2857500" cy="2276475"/>
          </a:xfrm>
          <a:custGeom>
            <a:avLst/>
            <a:gdLst>
              <a:gd name="T0" fmla="*/ 0 w 1800"/>
              <a:gd name="T1" fmla="*/ 2147483647 h 1433"/>
              <a:gd name="T2" fmla="*/ 2147483647 w 1800"/>
              <a:gd name="T3" fmla="*/ 2147483647 h 1433"/>
              <a:gd name="T4" fmla="*/ 2147483647 w 1800"/>
              <a:gd name="T5" fmla="*/ 2147483647 h 1433"/>
              <a:gd name="T6" fmla="*/ 2147483647 w 1800"/>
              <a:gd name="T7" fmla="*/ 0 h 1433"/>
              <a:gd name="T8" fmla="*/ 0 60000 65536"/>
              <a:gd name="T9" fmla="*/ 0 60000 65536"/>
              <a:gd name="T10" fmla="*/ 0 60000 65536"/>
              <a:gd name="T11" fmla="*/ 0 60000 65536"/>
              <a:gd name="T12" fmla="*/ 0 w 1800"/>
              <a:gd name="T13" fmla="*/ 0 h 1433"/>
              <a:gd name="T14" fmla="*/ 1800 w 1800"/>
              <a:gd name="T15" fmla="*/ 1433 h 1433"/>
            </a:gdLst>
            <a:ahLst/>
            <a:cxnLst>
              <a:cxn ang="T8">
                <a:pos x="T0" y="T1"/>
              </a:cxn>
              <a:cxn ang="T9">
                <a:pos x="T2" y="T3"/>
              </a:cxn>
              <a:cxn ang="T10">
                <a:pos x="T4" y="T5"/>
              </a:cxn>
              <a:cxn ang="T11">
                <a:pos x="T6" y="T7"/>
              </a:cxn>
            </a:cxnLst>
            <a:rect l="T12" t="T13" r="T14" b="T15"/>
            <a:pathLst>
              <a:path w="1800" h="1433">
                <a:moveTo>
                  <a:pt x="0" y="1312"/>
                </a:moveTo>
                <a:cubicBezTo>
                  <a:pt x="212" y="1308"/>
                  <a:pt x="364" y="1433"/>
                  <a:pt x="528" y="1264"/>
                </a:cubicBezTo>
                <a:cubicBezTo>
                  <a:pt x="692" y="1095"/>
                  <a:pt x="772" y="507"/>
                  <a:pt x="984" y="296"/>
                </a:cubicBezTo>
                <a:cubicBezTo>
                  <a:pt x="1196" y="85"/>
                  <a:pt x="1630" y="62"/>
                  <a:pt x="1800" y="0"/>
                </a:cubicBezTo>
              </a:path>
            </a:pathLst>
          </a:custGeom>
          <a:noFill/>
          <a:ln w="9525" cap="flat" cmpd="sng">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3329" name="Freeform 20"/>
          <p:cNvSpPr>
            <a:spLocks/>
          </p:cNvSpPr>
          <p:nvPr/>
        </p:nvSpPr>
        <p:spPr bwMode="auto">
          <a:xfrm>
            <a:off x="5181600" y="4762500"/>
            <a:ext cx="2857500" cy="2276475"/>
          </a:xfrm>
          <a:custGeom>
            <a:avLst/>
            <a:gdLst>
              <a:gd name="T0" fmla="*/ 0 w 1800"/>
              <a:gd name="T1" fmla="*/ 2147483647 h 1433"/>
              <a:gd name="T2" fmla="*/ 2147483647 w 1800"/>
              <a:gd name="T3" fmla="*/ 2147483647 h 1433"/>
              <a:gd name="T4" fmla="*/ 2147483647 w 1800"/>
              <a:gd name="T5" fmla="*/ 2147483647 h 1433"/>
              <a:gd name="T6" fmla="*/ 2147483647 w 1800"/>
              <a:gd name="T7" fmla="*/ 0 h 1433"/>
              <a:gd name="T8" fmla="*/ 0 60000 65536"/>
              <a:gd name="T9" fmla="*/ 0 60000 65536"/>
              <a:gd name="T10" fmla="*/ 0 60000 65536"/>
              <a:gd name="T11" fmla="*/ 0 60000 65536"/>
              <a:gd name="T12" fmla="*/ 0 w 1800"/>
              <a:gd name="T13" fmla="*/ 0 h 1433"/>
              <a:gd name="T14" fmla="*/ 1800 w 1800"/>
              <a:gd name="T15" fmla="*/ 1433 h 1433"/>
            </a:gdLst>
            <a:ahLst/>
            <a:cxnLst>
              <a:cxn ang="T8">
                <a:pos x="T0" y="T1"/>
              </a:cxn>
              <a:cxn ang="T9">
                <a:pos x="T2" y="T3"/>
              </a:cxn>
              <a:cxn ang="T10">
                <a:pos x="T4" y="T5"/>
              </a:cxn>
              <a:cxn ang="T11">
                <a:pos x="T6" y="T7"/>
              </a:cxn>
            </a:cxnLst>
            <a:rect l="T12" t="T13" r="T14" b="T15"/>
            <a:pathLst>
              <a:path w="1800" h="1433">
                <a:moveTo>
                  <a:pt x="0" y="1312"/>
                </a:moveTo>
                <a:cubicBezTo>
                  <a:pt x="212" y="1308"/>
                  <a:pt x="364" y="1433"/>
                  <a:pt x="528" y="1264"/>
                </a:cubicBezTo>
                <a:cubicBezTo>
                  <a:pt x="692" y="1095"/>
                  <a:pt x="772" y="507"/>
                  <a:pt x="984" y="296"/>
                </a:cubicBezTo>
                <a:cubicBezTo>
                  <a:pt x="1196" y="85"/>
                  <a:pt x="1630" y="62"/>
                  <a:pt x="1800" y="0"/>
                </a:cubicBezTo>
              </a:path>
            </a:pathLst>
          </a:custGeom>
          <a:noFill/>
          <a:ln w="9525" cap="flat" cmpd="sng">
            <a:solidFill>
              <a:srgbClr val="CC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3330" name="Freeform 21"/>
          <p:cNvSpPr>
            <a:spLocks/>
          </p:cNvSpPr>
          <p:nvPr/>
        </p:nvSpPr>
        <p:spPr bwMode="auto">
          <a:xfrm>
            <a:off x="5181600" y="4924425"/>
            <a:ext cx="2857500" cy="2276475"/>
          </a:xfrm>
          <a:custGeom>
            <a:avLst/>
            <a:gdLst>
              <a:gd name="T0" fmla="*/ 0 w 1800"/>
              <a:gd name="T1" fmla="*/ 2147483647 h 1433"/>
              <a:gd name="T2" fmla="*/ 2147483647 w 1800"/>
              <a:gd name="T3" fmla="*/ 2147483647 h 1433"/>
              <a:gd name="T4" fmla="*/ 2147483647 w 1800"/>
              <a:gd name="T5" fmla="*/ 2147483647 h 1433"/>
              <a:gd name="T6" fmla="*/ 2147483647 w 1800"/>
              <a:gd name="T7" fmla="*/ 0 h 1433"/>
              <a:gd name="T8" fmla="*/ 0 60000 65536"/>
              <a:gd name="T9" fmla="*/ 0 60000 65536"/>
              <a:gd name="T10" fmla="*/ 0 60000 65536"/>
              <a:gd name="T11" fmla="*/ 0 60000 65536"/>
              <a:gd name="T12" fmla="*/ 0 w 1800"/>
              <a:gd name="T13" fmla="*/ 0 h 1433"/>
              <a:gd name="T14" fmla="*/ 1800 w 1800"/>
              <a:gd name="T15" fmla="*/ 1433 h 1433"/>
            </a:gdLst>
            <a:ahLst/>
            <a:cxnLst>
              <a:cxn ang="T8">
                <a:pos x="T0" y="T1"/>
              </a:cxn>
              <a:cxn ang="T9">
                <a:pos x="T2" y="T3"/>
              </a:cxn>
              <a:cxn ang="T10">
                <a:pos x="T4" y="T5"/>
              </a:cxn>
              <a:cxn ang="T11">
                <a:pos x="T6" y="T7"/>
              </a:cxn>
            </a:cxnLst>
            <a:rect l="T12" t="T13" r="T14" b="T15"/>
            <a:pathLst>
              <a:path w="1800" h="1433">
                <a:moveTo>
                  <a:pt x="0" y="1312"/>
                </a:moveTo>
                <a:cubicBezTo>
                  <a:pt x="212" y="1308"/>
                  <a:pt x="364" y="1433"/>
                  <a:pt x="528" y="1264"/>
                </a:cubicBezTo>
                <a:cubicBezTo>
                  <a:pt x="692" y="1095"/>
                  <a:pt x="772" y="507"/>
                  <a:pt x="984" y="296"/>
                </a:cubicBezTo>
                <a:cubicBezTo>
                  <a:pt x="1196" y="85"/>
                  <a:pt x="1630" y="62"/>
                  <a:pt x="1800" y="0"/>
                </a:cubicBezTo>
              </a:path>
            </a:pathLst>
          </a:custGeom>
          <a:noFill/>
          <a:ln w="9525" cap="flat" cmpd="sng">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3331" name="Freeform 22"/>
          <p:cNvSpPr>
            <a:spLocks/>
          </p:cNvSpPr>
          <p:nvPr/>
        </p:nvSpPr>
        <p:spPr bwMode="auto">
          <a:xfrm>
            <a:off x="10960100" y="5181600"/>
            <a:ext cx="5549900" cy="1841500"/>
          </a:xfrm>
          <a:custGeom>
            <a:avLst/>
            <a:gdLst>
              <a:gd name="T0" fmla="*/ 0 w 3495"/>
              <a:gd name="T1" fmla="*/ 2147483647 h 1160"/>
              <a:gd name="T2" fmla="*/ 2147483647 w 3495"/>
              <a:gd name="T3" fmla="*/ 2147483647 h 1160"/>
              <a:gd name="T4" fmla="*/ 2147483647 w 3495"/>
              <a:gd name="T5" fmla="*/ 0 h 1160"/>
              <a:gd name="T6" fmla="*/ 0 60000 65536"/>
              <a:gd name="T7" fmla="*/ 0 60000 65536"/>
              <a:gd name="T8" fmla="*/ 0 60000 65536"/>
              <a:gd name="T9" fmla="*/ 0 w 3495"/>
              <a:gd name="T10" fmla="*/ 0 h 1160"/>
              <a:gd name="T11" fmla="*/ 3495 w 3495"/>
              <a:gd name="T12" fmla="*/ 1160 h 1160"/>
            </a:gdLst>
            <a:ahLst/>
            <a:cxnLst>
              <a:cxn ang="T6">
                <a:pos x="T0" y="T1"/>
              </a:cxn>
              <a:cxn ang="T7">
                <a:pos x="T2" y="T3"/>
              </a:cxn>
              <a:cxn ang="T8">
                <a:pos x="T4" y="T5"/>
              </a:cxn>
            </a:cxnLst>
            <a:rect l="T9" t="T10" r="T11" b="T12"/>
            <a:pathLst>
              <a:path w="3495" h="1160">
                <a:moveTo>
                  <a:pt x="0" y="764"/>
                </a:moveTo>
                <a:cubicBezTo>
                  <a:pt x="529" y="915"/>
                  <a:pt x="3495" y="1160"/>
                  <a:pt x="2828" y="0"/>
                </a:cubicBezTo>
              </a:path>
            </a:pathLst>
          </a:custGeom>
          <a:noFill/>
          <a:ln w="76200" cap="flat" cmpd="sng">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3332" name="Freeform 26"/>
          <p:cNvSpPr>
            <a:spLocks/>
          </p:cNvSpPr>
          <p:nvPr/>
        </p:nvSpPr>
        <p:spPr bwMode="auto">
          <a:xfrm>
            <a:off x="3432175" y="7023100"/>
            <a:ext cx="4645025" cy="2806700"/>
          </a:xfrm>
          <a:custGeom>
            <a:avLst/>
            <a:gdLst>
              <a:gd name="T0" fmla="*/ 2147483647 w 11092"/>
              <a:gd name="T1" fmla="*/ 2147483647 h 13234"/>
              <a:gd name="T2" fmla="*/ 2147483647 w 11092"/>
              <a:gd name="T3" fmla="*/ 2147483647 h 13234"/>
              <a:gd name="T4" fmla="*/ 2147483647 w 11092"/>
              <a:gd name="T5" fmla="*/ 0 h 13234"/>
              <a:gd name="T6" fmla="*/ 0 60000 65536"/>
              <a:gd name="T7" fmla="*/ 0 60000 65536"/>
              <a:gd name="T8" fmla="*/ 0 60000 65536"/>
              <a:gd name="T9" fmla="*/ 0 w 11092"/>
              <a:gd name="T10" fmla="*/ 0 h 13234"/>
              <a:gd name="T11" fmla="*/ 11092 w 11092"/>
              <a:gd name="T12" fmla="*/ 13234 h 13234"/>
            </a:gdLst>
            <a:ahLst/>
            <a:cxnLst>
              <a:cxn ang="T6">
                <a:pos x="T0" y="T1"/>
              </a:cxn>
              <a:cxn ang="T7">
                <a:pos x="T2" y="T3"/>
              </a:cxn>
              <a:cxn ang="T8">
                <a:pos x="T4" y="T5"/>
              </a:cxn>
            </a:cxnLst>
            <a:rect l="T9" t="T10" r="T11" b="T12"/>
            <a:pathLst>
              <a:path w="11092" h="13234">
                <a:moveTo>
                  <a:pt x="11092" y="13234"/>
                </a:moveTo>
                <a:cubicBezTo>
                  <a:pt x="9681" y="7739"/>
                  <a:pt x="3069" y="4469"/>
                  <a:pt x="1493" y="2612"/>
                </a:cubicBezTo>
                <a:cubicBezTo>
                  <a:pt x="0" y="943"/>
                  <a:pt x="610" y="591"/>
                  <a:pt x="1053" y="0"/>
                </a:cubicBezTo>
              </a:path>
            </a:pathLst>
          </a:custGeom>
          <a:noFill/>
          <a:ln w="9525" cap="flat" cmpd="sng">
            <a:solidFill>
              <a:srgbClr val="FF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3333" name="Freeform 27"/>
          <p:cNvSpPr>
            <a:spLocks/>
          </p:cNvSpPr>
          <p:nvPr/>
        </p:nvSpPr>
        <p:spPr bwMode="auto">
          <a:xfrm>
            <a:off x="3044825" y="6835775"/>
            <a:ext cx="3813175" cy="2994025"/>
          </a:xfrm>
          <a:custGeom>
            <a:avLst/>
            <a:gdLst>
              <a:gd name="T0" fmla="*/ 0 w 2401"/>
              <a:gd name="T1" fmla="*/ 2147483647 h 1887"/>
              <a:gd name="T2" fmla="*/ 2147483647 w 2401"/>
              <a:gd name="T3" fmla="*/ 2147483647 h 1887"/>
              <a:gd name="T4" fmla="*/ 2147483647 w 2401"/>
              <a:gd name="T5" fmla="*/ 2147483647 h 1887"/>
              <a:gd name="T6" fmla="*/ 2147483647 w 2401"/>
              <a:gd name="T7" fmla="*/ 0 h 1887"/>
              <a:gd name="T8" fmla="*/ 0 60000 65536"/>
              <a:gd name="T9" fmla="*/ 0 60000 65536"/>
              <a:gd name="T10" fmla="*/ 0 60000 65536"/>
              <a:gd name="T11" fmla="*/ 0 60000 65536"/>
              <a:gd name="T12" fmla="*/ 0 w 2401"/>
              <a:gd name="T13" fmla="*/ 0 h 1887"/>
              <a:gd name="T14" fmla="*/ 2401 w 2401"/>
              <a:gd name="T15" fmla="*/ 1887 h 1887"/>
            </a:gdLst>
            <a:ahLst/>
            <a:cxnLst>
              <a:cxn ang="T8">
                <a:pos x="T0" y="T1"/>
              </a:cxn>
              <a:cxn ang="T9">
                <a:pos x="T2" y="T3"/>
              </a:cxn>
              <a:cxn ang="T10">
                <a:pos x="T4" y="T5"/>
              </a:cxn>
              <a:cxn ang="T11">
                <a:pos x="T6" y="T7"/>
              </a:cxn>
            </a:cxnLst>
            <a:rect l="T12" t="T13" r="T14" b="T15"/>
            <a:pathLst>
              <a:path w="2401" h="1887">
                <a:moveTo>
                  <a:pt x="2401" y="1887"/>
                </a:moveTo>
                <a:cubicBezTo>
                  <a:pt x="2055" y="1666"/>
                  <a:pt x="627" y="856"/>
                  <a:pt x="325" y="561"/>
                </a:cubicBezTo>
                <a:cubicBezTo>
                  <a:pt x="0" y="247"/>
                  <a:pt x="398" y="93"/>
                  <a:pt x="452" y="0"/>
                </a:cubicBezTo>
              </a:path>
            </a:pathLst>
          </a:custGeom>
          <a:noFill/>
          <a:ln w="9525" cap="flat" cmpd="sng">
            <a:solidFill>
              <a:schemeClr val="tx1"/>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3334" name="Freeform 31"/>
          <p:cNvSpPr>
            <a:spLocks/>
          </p:cNvSpPr>
          <p:nvPr/>
        </p:nvSpPr>
        <p:spPr bwMode="auto">
          <a:xfrm>
            <a:off x="5105400" y="7092950"/>
            <a:ext cx="5162550" cy="2663825"/>
          </a:xfrm>
          <a:custGeom>
            <a:avLst/>
            <a:gdLst>
              <a:gd name="T0" fmla="*/ 0 w 3252"/>
              <a:gd name="T1" fmla="*/ 2147483647 h 1678"/>
              <a:gd name="T2" fmla="*/ 2147483647 w 3252"/>
              <a:gd name="T3" fmla="*/ 2147483647 h 1678"/>
              <a:gd name="T4" fmla="*/ 2147483647 w 3252"/>
              <a:gd name="T5" fmla="*/ 2147483647 h 1678"/>
              <a:gd name="T6" fmla="*/ 2147483647 w 3252"/>
              <a:gd name="T7" fmla="*/ 0 h 1678"/>
              <a:gd name="T8" fmla="*/ 0 60000 65536"/>
              <a:gd name="T9" fmla="*/ 0 60000 65536"/>
              <a:gd name="T10" fmla="*/ 0 60000 65536"/>
              <a:gd name="T11" fmla="*/ 0 60000 65536"/>
              <a:gd name="T12" fmla="*/ 0 w 3252"/>
              <a:gd name="T13" fmla="*/ 0 h 1678"/>
              <a:gd name="T14" fmla="*/ 3252 w 3252"/>
              <a:gd name="T15" fmla="*/ 1678 h 1678"/>
            </a:gdLst>
            <a:ahLst/>
            <a:cxnLst>
              <a:cxn ang="T8">
                <a:pos x="T0" y="T1"/>
              </a:cxn>
              <a:cxn ang="T9">
                <a:pos x="T2" y="T3"/>
              </a:cxn>
              <a:cxn ang="T10">
                <a:pos x="T4" y="T5"/>
              </a:cxn>
              <a:cxn ang="T11">
                <a:pos x="T6" y="T7"/>
              </a:cxn>
            </a:cxnLst>
            <a:rect l="T12" t="T13" r="T14" b="T15"/>
            <a:pathLst>
              <a:path w="3252" h="1678">
                <a:moveTo>
                  <a:pt x="0" y="0"/>
                </a:moveTo>
                <a:cubicBezTo>
                  <a:pt x="455" y="142"/>
                  <a:pt x="2204" y="571"/>
                  <a:pt x="2728" y="851"/>
                </a:cubicBezTo>
                <a:cubicBezTo>
                  <a:pt x="3252" y="1131"/>
                  <a:pt x="3138" y="1274"/>
                  <a:pt x="3145" y="1678"/>
                </a:cubicBezTo>
              </a:path>
            </a:pathLst>
          </a:custGeom>
          <a:noFill/>
          <a:ln w="9525" cap="flat" cmpd="sng">
            <a:solidFill>
              <a:srgbClr val="FF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3335" name="Text Box 33"/>
          <p:cNvSpPr txBox="1">
            <a:spLocks noChangeArrowheads="1"/>
          </p:cNvSpPr>
          <p:nvPr/>
        </p:nvSpPr>
        <p:spPr bwMode="auto">
          <a:xfrm>
            <a:off x="5486400" y="5105400"/>
            <a:ext cx="2209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t>Digital Output</a:t>
            </a:r>
          </a:p>
        </p:txBody>
      </p:sp>
      <p:sp>
        <p:nvSpPr>
          <p:cNvPr id="13336" name="Freeform 34"/>
          <p:cNvSpPr>
            <a:spLocks/>
          </p:cNvSpPr>
          <p:nvPr/>
        </p:nvSpPr>
        <p:spPr bwMode="auto">
          <a:xfrm>
            <a:off x="12420600" y="3489325"/>
            <a:ext cx="5778500" cy="9769475"/>
          </a:xfrm>
          <a:custGeom>
            <a:avLst/>
            <a:gdLst>
              <a:gd name="T0" fmla="*/ 2147483647 w 3185"/>
              <a:gd name="T1" fmla="*/ 2147483647 h 4144"/>
              <a:gd name="T2" fmla="*/ 2147483647 w 3185"/>
              <a:gd name="T3" fmla="*/ 2147483647 h 4144"/>
              <a:gd name="T4" fmla="*/ 2147483647 w 3185"/>
              <a:gd name="T5" fmla="*/ 0 h 4144"/>
              <a:gd name="T6" fmla="*/ 0 60000 65536"/>
              <a:gd name="T7" fmla="*/ 0 60000 65536"/>
              <a:gd name="T8" fmla="*/ 0 60000 65536"/>
              <a:gd name="T9" fmla="*/ 0 w 3185"/>
              <a:gd name="T10" fmla="*/ 0 h 4144"/>
              <a:gd name="T11" fmla="*/ 3185 w 3185"/>
              <a:gd name="T12" fmla="*/ 4144 h 4144"/>
            </a:gdLst>
            <a:ahLst/>
            <a:cxnLst>
              <a:cxn ang="T6">
                <a:pos x="T0" y="T1"/>
              </a:cxn>
              <a:cxn ang="T7">
                <a:pos x="T2" y="T3"/>
              </a:cxn>
              <a:cxn ang="T8">
                <a:pos x="T4" y="T5"/>
              </a:cxn>
            </a:cxnLst>
            <a:rect l="T9" t="T10" r="T11" b="T12"/>
            <a:pathLst>
              <a:path w="3185" h="4144">
                <a:moveTo>
                  <a:pt x="2455" y="0"/>
                </a:moveTo>
                <a:cubicBezTo>
                  <a:pt x="3052" y="81"/>
                  <a:pt x="3185" y="2777"/>
                  <a:pt x="2776" y="3464"/>
                </a:cubicBezTo>
                <a:cubicBezTo>
                  <a:pt x="2367" y="4144"/>
                  <a:pt x="638" y="4052"/>
                  <a:pt x="0" y="4083"/>
                </a:cubicBezTo>
              </a:path>
            </a:pathLst>
          </a:custGeom>
          <a:noFill/>
          <a:ln w="28575" cap="flat" cmpd="sng">
            <a:solidFill>
              <a:srgbClr val="0000FF"/>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3337" name="Freeform 35"/>
          <p:cNvSpPr>
            <a:spLocks/>
          </p:cNvSpPr>
          <p:nvPr/>
        </p:nvSpPr>
        <p:spPr bwMode="auto">
          <a:xfrm>
            <a:off x="15922625" y="3613150"/>
            <a:ext cx="1292225" cy="6251575"/>
          </a:xfrm>
          <a:custGeom>
            <a:avLst/>
            <a:gdLst>
              <a:gd name="T0" fmla="*/ 2147483647 w 815"/>
              <a:gd name="T1" fmla="*/ 2147483647 h 3939"/>
              <a:gd name="T2" fmla="*/ 2147483647 w 815"/>
              <a:gd name="T3" fmla="*/ 2147483647 h 3939"/>
              <a:gd name="T4" fmla="*/ 2147483647 w 815"/>
              <a:gd name="T5" fmla="*/ 2147483647 h 3939"/>
              <a:gd name="T6" fmla="*/ 2147483647 w 815"/>
              <a:gd name="T7" fmla="*/ 0 h 3939"/>
              <a:gd name="T8" fmla="*/ 0 60000 65536"/>
              <a:gd name="T9" fmla="*/ 0 60000 65536"/>
              <a:gd name="T10" fmla="*/ 0 60000 65536"/>
              <a:gd name="T11" fmla="*/ 0 60000 65536"/>
              <a:gd name="T12" fmla="*/ 0 w 815"/>
              <a:gd name="T13" fmla="*/ 0 h 3939"/>
              <a:gd name="T14" fmla="*/ 815 w 815"/>
              <a:gd name="T15" fmla="*/ 3939 h 3939"/>
            </a:gdLst>
            <a:ahLst/>
            <a:cxnLst>
              <a:cxn ang="T8">
                <a:pos x="T0" y="T1"/>
              </a:cxn>
              <a:cxn ang="T9">
                <a:pos x="T2" y="T3"/>
              </a:cxn>
              <a:cxn ang="T10">
                <a:pos x="T4" y="T5"/>
              </a:cxn>
              <a:cxn ang="T11">
                <a:pos x="T6" y="T7"/>
              </a:cxn>
            </a:cxnLst>
            <a:rect l="T12" t="T13" r="T14" b="T15"/>
            <a:pathLst>
              <a:path w="815" h="3939">
                <a:moveTo>
                  <a:pt x="556" y="0"/>
                </a:moveTo>
                <a:cubicBezTo>
                  <a:pt x="665" y="129"/>
                  <a:pt x="815" y="321"/>
                  <a:pt x="780" y="750"/>
                </a:cubicBezTo>
                <a:cubicBezTo>
                  <a:pt x="687" y="1406"/>
                  <a:pt x="90" y="3559"/>
                  <a:pt x="0" y="3939"/>
                </a:cubicBezTo>
              </a:path>
            </a:pathLst>
          </a:custGeom>
          <a:noFill/>
          <a:ln w="28575" cap="flat" cmpd="sng">
            <a:solidFill>
              <a:srgbClr val="0000FF"/>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3338" name="Freeform 36"/>
          <p:cNvSpPr>
            <a:spLocks/>
          </p:cNvSpPr>
          <p:nvPr/>
        </p:nvSpPr>
        <p:spPr bwMode="auto">
          <a:xfrm>
            <a:off x="14589125" y="3667125"/>
            <a:ext cx="2238375" cy="6210300"/>
          </a:xfrm>
          <a:custGeom>
            <a:avLst/>
            <a:gdLst>
              <a:gd name="T0" fmla="*/ 2147483647 w 1411"/>
              <a:gd name="T1" fmla="*/ 2147483647 h 3912"/>
              <a:gd name="T2" fmla="*/ 2147483647 w 1411"/>
              <a:gd name="T3" fmla="*/ 2147483647 h 3912"/>
              <a:gd name="T4" fmla="*/ 2147483647 w 1411"/>
              <a:gd name="T5" fmla="*/ 2147483647 h 3912"/>
              <a:gd name="T6" fmla="*/ 0 w 1411"/>
              <a:gd name="T7" fmla="*/ 0 h 3912"/>
              <a:gd name="T8" fmla="*/ 0 60000 65536"/>
              <a:gd name="T9" fmla="*/ 0 60000 65536"/>
              <a:gd name="T10" fmla="*/ 0 60000 65536"/>
              <a:gd name="T11" fmla="*/ 0 60000 65536"/>
              <a:gd name="T12" fmla="*/ 0 w 1411"/>
              <a:gd name="T13" fmla="*/ 0 h 3912"/>
              <a:gd name="T14" fmla="*/ 1411 w 1411"/>
              <a:gd name="T15" fmla="*/ 3912 h 3912"/>
            </a:gdLst>
            <a:ahLst/>
            <a:cxnLst>
              <a:cxn ang="T8">
                <a:pos x="T0" y="T1"/>
              </a:cxn>
              <a:cxn ang="T9">
                <a:pos x="T2" y="T3"/>
              </a:cxn>
              <a:cxn ang="T10">
                <a:pos x="T4" y="T5"/>
              </a:cxn>
              <a:cxn ang="T11">
                <a:pos x="T6" y="T7"/>
              </a:cxn>
            </a:cxnLst>
            <a:rect l="T12" t="T13" r="T14" b="T15"/>
            <a:pathLst>
              <a:path w="1411" h="3912">
                <a:moveTo>
                  <a:pt x="1294" y="0"/>
                </a:moveTo>
                <a:cubicBezTo>
                  <a:pt x="1385" y="113"/>
                  <a:pt x="1411" y="321"/>
                  <a:pt x="1342" y="658"/>
                </a:cubicBezTo>
                <a:cubicBezTo>
                  <a:pt x="1126" y="1310"/>
                  <a:pt x="96" y="3628"/>
                  <a:pt x="0" y="3912"/>
                </a:cubicBezTo>
              </a:path>
            </a:pathLst>
          </a:custGeom>
          <a:noFill/>
          <a:ln w="28575" cap="flat" cmpd="sng">
            <a:solidFill>
              <a:srgbClr val="0000FF"/>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3339" name="Text Box 38"/>
          <p:cNvSpPr txBox="1">
            <a:spLocks noChangeArrowheads="1"/>
          </p:cNvSpPr>
          <p:nvPr/>
        </p:nvSpPr>
        <p:spPr bwMode="auto">
          <a:xfrm>
            <a:off x="15163800" y="9906000"/>
            <a:ext cx="1406525" cy="590550"/>
          </a:xfrm>
          <a:prstGeom prst="rect">
            <a:avLst/>
          </a:prstGeom>
          <a:solidFill>
            <a:srgbClr val="EBF0AE"/>
          </a:solidFill>
          <a:ln w="9525" algn="ctr">
            <a:solidFill>
              <a:schemeClr val="tx1"/>
            </a:solidFill>
            <a:miter lim="800000"/>
            <a:headEnd/>
            <a:tailEnd/>
          </a:ln>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a:t>Tone Speaker (46)</a:t>
            </a:r>
          </a:p>
        </p:txBody>
      </p:sp>
      <p:sp>
        <p:nvSpPr>
          <p:cNvPr id="13340" name="Text Box 39"/>
          <p:cNvSpPr txBox="1">
            <a:spLocks noChangeArrowheads="1"/>
          </p:cNvSpPr>
          <p:nvPr/>
        </p:nvSpPr>
        <p:spPr bwMode="auto">
          <a:xfrm>
            <a:off x="13411200" y="9906000"/>
            <a:ext cx="1371600" cy="714375"/>
          </a:xfrm>
          <a:prstGeom prst="rect">
            <a:avLst/>
          </a:prstGeom>
          <a:solidFill>
            <a:srgbClr val="EBF0AE"/>
          </a:solidFill>
          <a:ln w="9525" algn="ctr">
            <a:solidFill>
              <a:schemeClr val="tx1"/>
            </a:solidFill>
            <a:miter lim="800000"/>
            <a:headEnd/>
            <a:tailEnd/>
          </a:ln>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a:t>Beep</a:t>
            </a:r>
          </a:p>
          <a:p>
            <a:pPr eaLnBrk="1" hangingPunct="1">
              <a:spcBef>
                <a:spcPct val="50000"/>
              </a:spcBef>
            </a:pPr>
            <a:r>
              <a:rPr lang="en-US" sz="1600"/>
              <a:t>Speaker (44)</a:t>
            </a:r>
          </a:p>
        </p:txBody>
      </p:sp>
      <p:sp>
        <p:nvSpPr>
          <p:cNvPr id="13341" name="Rectangle 40"/>
          <p:cNvSpPr>
            <a:spLocks noChangeArrowheads="1"/>
          </p:cNvSpPr>
          <p:nvPr/>
        </p:nvSpPr>
        <p:spPr bwMode="auto">
          <a:xfrm>
            <a:off x="2263775" y="3803650"/>
            <a:ext cx="1295400" cy="25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lIns="0" tIns="68242" rIns="0" bIns="0" anchor="ctr">
            <a:spAutoFit/>
          </a:bodyPr>
          <a:lstStyle/>
          <a:p>
            <a:pPr algn="l"/>
            <a:r>
              <a:rPr lang="en-US" b="1">
                <a:solidFill>
                  <a:srgbClr val="CC0000"/>
                </a:solidFill>
              </a:rPr>
              <a:t>NI PCIe-6353</a:t>
            </a:r>
            <a:endParaRPr lang="en-US" sz="1800">
              <a:solidFill>
                <a:srgbClr val="CC0000"/>
              </a:solidFill>
            </a:endParaRPr>
          </a:p>
        </p:txBody>
      </p:sp>
      <p:sp>
        <p:nvSpPr>
          <p:cNvPr id="13342" name="Rectangle 41"/>
          <p:cNvSpPr>
            <a:spLocks noChangeArrowheads="1"/>
          </p:cNvSpPr>
          <p:nvPr/>
        </p:nvSpPr>
        <p:spPr bwMode="auto">
          <a:xfrm>
            <a:off x="4038600" y="5289550"/>
            <a:ext cx="920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CC0000"/>
                </a:solidFill>
              </a:rPr>
              <a:t>NI SCB-68</a:t>
            </a:r>
          </a:p>
        </p:txBody>
      </p:sp>
      <p:sp>
        <p:nvSpPr>
          <p:cNvPr id="13343" name="Rectangle 35"/>
          <p:cNvSpPr>
            <a:spLocks noChangeArrowheads="1"/>
          </p:cNvSpPr>
          <p:nvPr/>
        </p:nvSpPr>
        <p:spPr bwMode="auto">
          <a:xfrm>
            <a:off x="7391400" y="3581400"/>
            <a:ext cx="3886200" cy="488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5582" bIns="45582"/>
          <a:lstStyle/>
          <a:p>
            <a:pPr algn="l"/>
            <a:r>
              <a:rPr lang="en-US" b="1">
                <a:solidFill>
                  <a:srgbClr val="CC0000"/>
                </a:solidFill>
              </a:rPr>
              <a:t>Team-Solutions.com</a:t>
            </a:r>
          </a:p>
          <a:p>
            <a:pPr algn="l"/>
            <a:r>
              <a:rPr lang="en-US" b="1">
                <a:solidFill>
                  <a:srgbClr val="CC0000"/>
                </a:solidFill>
              </a:rPr>
              <a:t>CIO-Mini50 (</a:t>
            </a:r>
            <a:r>
              <a:rPr lang="en-US" sz="1400" b="1">
                <a:solidFill>
                  <a:srgbClr val="CC0000"/>
                </a:solidFill>
                <a:latin typeface="Times New Roman" pitchFamily="18" charset="0"/>
                <a:cs typeface="Times New Roman" pitchFamily="18" charset="0"/>
              </a:rPr>
              <a:t>50 Pin Universal Screw Terminal)</a:t>
            </a:r>
          </a:p>
        </p:txBody>
      </p:sp>
      <p:sp>
        <p:nvSpPr>
          <p:cNvPr id="13344" name="Rectangle 37"/>
          <p:cNvSpPr>
            <a:spLocks noChangeArrowheads="1"/>
          </p:cNvSpPr>
          <p:nvPr/>
        </p:nvSpPr>
        <p:spPr bwMode="auto">
          <a:xfrm>
            <a:off x="12877800" y="3505200"/>
            <a:ext cx="2895600" cy="3048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l"/>
            <a:r>
              <a:rPr lang="en-US" b="1" dirty="0" err="1">
                <a:solidFill>
                  <a:srgbClr val="CC0000"/>
                </a:solidFill>
              </a:rPr>
              <a:t>Grayhill</a:t>
            </a:r>
            <a:r>
              <a:rPr lang="en-US" b="1" dirty="0">
                <a:solidFill>
                  <a:srgbClr val="CC0000"/>
                </a:solidFill>
              </a:rPr>
              <a:t> 24 Channel Rack (70RCK24)</a:t>
            </a:r>
            <a:endParaRPr lang="en-US" sz="1400" b="1" dirty="0">
              <a:solidFill>
                <a:srgbClr val="CC0000"/>
              </a:solidFill>
              <a:latin typeface="Times New Roman" pitchFamily="18" charset="0"/>
              <a:cs typeface="Times New Roman" pitchFamily="18" charset="0"/>
            </a:endParaRPr>
          </a:p>
        </p:txBody>
      </p:sp>
      <p:grpSp>
        <p:nvGrpSpPr>
          <p:cNvPr id="13345" name="Group 6"/>
          <p:cNvGrpSpPr>
            <a:grpSpLocks/>
          </p:cNvGrpSpPr>
          <p:nvPr/>
        </p:nvGrpSpPr>
        <p:grpSpPr bwMode="auto">
          <a:xfrm>
            <a:off x="5168900" y="11499850"/>
            <a:ext cx="3886200" cy="1819275"/>
            <a:chOff x="1920" y="3598"/>
            <a:chExt cx="1404" cy="573"/>
          </a:xfrm>
        </p:grpSpPr>
        <p:sp>
          <p:nvSpPr>
            <p:cNvPr id="13366" name="Freeform 7"/>
            <p:cNvSpPr>
              <a:spLocks/>
            </p:cNvSpPr>
            <p:nvPr/>
          </p:nvSpPr>
          <p:spPr bwMode="auto">
            <a:xfrm>
              <a:off x="1924" y="3657"/>
              <a:ext cx="202" cy="514"/>
            </a:xfrm>
            <a:custGeom>
              <a:avLst/>
              <a:gdLst>
                <a:gd name="T0" fmla="*/ 0 w 768"/>
                <a:gd name="T1" fmla="*/ 0 h 2064"/>
                <a:gd name="T2" fmla="*/ 0 w 768"/>
                <a:gd name="T3" fmla="*/ 0 h 2064"/>
                <a:gd name="T4" fmla="*/ 0 w 768"/>
                <a:gd name="T5" fmla="*/ 0 h 2064"/>
                <a:gd name="T6" fmla="*/ 0 w 768"/>
                <a:gd name="T7" fmla="*/ 0 h 2064"/>
                <a:gd name="T8" fmla="*/ 0 w 768"/>
                <a:gd name="T9" fmla="*/ 0 h 2064"/>
                <a:gd name="T10" fmla="*/ 0 60000 65536"/>
                <a:gd name="T11" fmla="*/ 0 60000 65536"/>
                <a:gd name="T12" fmla="*/ 0 60000 65536"/>
                <a:gd name="T13" fmla="*/ 0 60000 65536"/>
                <a:gd name="T14" fmla="*/ 0 60000 65536"/>
                <a:gd name="T15" fmla="*/ 0 w 768"/>
                <a:gd name="T16" fmla="*/ 0 h 2064"/>
                <a:gd name="T17" fmla="*/ 768 w 768"/>
                <a:gd name="T18" fmla="*/ 2064 h 2064"/>
              </a:gdLst>
              <a:ahLst/>
              <a:cxnLst>
                <a:cxn ang="T10">
                  <a:pos x="T0" y="T1"/>
                </a:cxn>
                <a:cxn ang="T11">
                  <a:pos x="T2" y="T3"/>
                </a:cxn>
                <a:cxn ang="T12">
                  <a:pos x="T4" y="T5"/>
                </a:cxn>
                <a:cxn ang="T13">
                  <a:pos x="T6" y="T7"/>
                </a:cxn>
                <a:cxn ang="T14">
                  <a:pos x="T8" y="T9"/>
                </a:cxn>
              </a:cxnLst>
              <a:rect l="T15" t="T16" r="T17" b="T18"/>
              <a:pathLst>
                <a:path w="768" h="2064">
                  <a:moveTo>
                    <a:pt x="0" y="0"/>
                  </a:moveTo>
                  <a:lnTo>
                    <a:pt x="0" y="2064"/>
                  </a:lnTo>
                  <a:lnTo>
                    <a:pt x="768" y="1632"/>
                  </a:lnTo>
                  <a:lnTo>
                    <a:pt x="768" y="384"/>
                  </a:lnTo>
                  <a:lnTo>
                    <a:pt x="0" y="0"/>
                  </a:lnTo>
                  <a:close/>
                </a:path>
              </a:pathLst>
            </a:custGeom>
            <a:gradFill rotWithShape="1">
              <a:gsLst>
                <a:gs pos="0">
                  <a:srgbClr val="737373"/>
                </a:gs>
                <a:gs pos="100000">
                  <a:srgbClr val="F8F8F8"/>
                </a:gs>
              </a:gsLst>
              <a:lin ang="5400000" scaled="1"/>
            </a:gradFill>
            <a:ln w="9525">
              <a:solidFill>
                <a:schemeClr val="tx1"/>
              </a:solidFill>
              <a:round/>
              <a:headEnd/>
              <a:tailEnd/>
            </a:ln>
          </p:spPr>
          <p:txBody>
            <a:bodyPr/>
            <a:lstStyle/>
            <a:p>
              <a:endParaRPr lang="en-US"/>
            </a:p>
          </p:txBody>
        </p:sp>
        <p:sp>
          <p:nvSpPr>
            <p:cNvPr id="13367" name="Oval 8"/>
            <p:cNvSpPr>
              <a:spLocks noChangeArrowheads="1"/>
            </p:cNvSpPr>
            <p:nvPr/>
          </p:nvSpPr>
          <p:spPr bwMode="auto">
            <a:xfrm rot="10800000">
              <a:off x="2046" y="3902"/>
              <a:ext cx="6" cy="12"/>
            </a:xfrm>
            <a:prstGeom prst="ellipse">
              <a:avLst/>
            </a:prstGeom>
            <a:solidFill>
              <a:srgbClr val="A50021"/>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nvGrpSpPr>
            <p:cNvPr id="13368" name="Group 9"/>
            <p:cNvGrpSpPr>
              <a:grpSpLocks noChangeAspect="1"/>
            </p:cNvGrpSpPr>
            <p:nvPr/>
          </p:nvGrpSpPr>
          <p:grpSpPr bwMode="auto">
            <a:xfrm rot="16200000" flipH="1">
              <a:off x="2551" y="3844"/>
              <a:ext cx="112" cy="128"/>
              <a:chOff x="9264" y="4848"/>
              <a:chExt cx="575" cy="601"/>
            </a:xfrm>
          </p:grpSpPr>
          <p:sp>
            <p:nvSpPr>
              <p:cNvPr id="13415" name="Oval 10"/>
              <p:cNvSpPr>
                <a:spLocks noChangeAspect="1" noChangeArrowheads="1"/>
              </p:cNvSpPr>
              <p:nvPr/>
            </p:nvSpPr>
            <p:spPr bwMode="auto">
              <a:xfrm rot="5400000">
                <a:off x="9264" y="4874"/>
                <a:ext cx="575" cy="575"/>
              </a:xfrm>
              <a:prstGeom prst="ellipse">
                <a:avLst/>
              </a:prstGeom>
              <a:gradFill rotWithShape="1">
                <a:gsLst>
                  <a:gs pos="0">
                    <a:srgbClr val="FFFFFF">
                      <a:alpha val="39998"/>
                    </a:srgbClr>
                  </a:gs>
                  <a:gs pos="100000">
                    <a:srgbClr val="C2C2C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anchor="ctr"/>
              <a:lstStyle/>
              <a:p>
                <a:endParaRPr lang="en-US"/>
              </a:p>
            </p:txBody>
          </p:sp>
          <p:sp>
            <p:nvSpPr>
              <p:cNvPr id="13416" name="Freeform 11"/>
              <p:cNvSpPr>
                <a:spLocks noChangeAspect="1"/>
              </p:cNvSpPr>
              <p:nvPr/>
            </p:nvSpPr>
            <p:spPr bwMode="auto">
              <a:xfrm>
                <a:off x="9365" y="4848"/>
                <a:ext cx="372" cy="123"/>
              </a:xfrm>
              <a:custGeom>
                <a:avLst/>
                <a:gdLst>
                  <a:gd name="T0" fmla="*/ 0 w 372"/>
                  <a:gd name="T1" fmla="*/ 97 h 123"/>
                  <a:gd name="T2" fmla="*/ 186 w 372"/>
                  <a:gd name="T3" fmla="*/ 0 h 123"/>
                  <a:gd name="T4" fmla="*/ 372 w 372"/>
                  <a:gd name="T5" fmla="*/ 97 h 123"/>
                  <a:gd name="T6" fmla="*/ 186 w 372"/>
                  <a:gd name="T7" fmla="*/ 123 h 123"/>
                  <a:gd name="T8" fmla="*/ 0 w 372"/>
                  <a:gd name="T9" fmla="*/ 97 h 123"/>
                  <a:gd name="T10" fmla="*/ 0 60000 65536"/>
                  <a:gd name="T11" fmla="*/ 0 60000 65536"/>
                  <a:gd name="T12" fmla="*/ 0 60000 65536"/>
                  <a:gd name="T13" fmla="*/ 0 60000 65536"/>
                  <a:gd name="T14" fmla="*/ 0 60000 65536"/>
                  <a:gd name="T15" fmla="*/ 0 w 372"/>
                  <a:gd name="T16" fmla="*/ 0 h 123"/>
                  <a:gd name="T17" fmla="*/ 372 w 372"/>
                  <a:gd name="T18" fmla="*/ 123 h 123"/>
                </a:gdLst>
                <a:ahLst/>
                <a:cxnLst>
                  <a:cxn ang="T10">
                    <a:pos x="T0" y="T1"/>
                  </a:cxn>
                  <a:cxn ang="T11">
                    <a:pos x="T2" y="T3"/>
                  </a:cxn>
                  <a:cxn ang="T12">
                    <a:pos x="T4" y="T5"/>
                  </a:cxn>
                  <a:cxn ang="T13">
                    <a:pos x="T6" y="T7"/>
                  </a:cxn>
                  <a:cxn ang="T14">
                    <a:pos x="T8" y="T9"/>
                  </a:cxn>
                </a:cxnLst>
                <a:rect l="T15" t="T16" r="T17" b="T18"/>
                <a:pathLst>
                  <a:path w="372" h="123">
                    <a:moveTo>
                      <a:pt x="0" y="97"/>
                    </a:moveTo>
                    <a:cubicBezTo>
                      <a:pt x="20" y="74"/>
                      <a:pt x="79" y="0"/>
                      <a:pt x="186" y="0"/>
                    </a:cubicBezTo>
                    <a:cubicBezTo>
                      <a:pt x="293" y="0"/>
                      <a:pt x="355" y="76"/>
                      <a:pt x="372" y="97"/>
                    </a:cubicBezTo>
                    <a:cubicBezTo>
                      <a:pt x="352" y="110"/>
                      <a:pt x="248" y="123"/>
                      <a:pt x="186" y="123"/>
                    </a:cubicBezTo>
                    <a:cubicBezTo>
                      <a:pt x="124" y="123"/>
                      <a:pt x="20" y="110"/>
                      <a:pt x="0" y="97"/>
                    </a:cubicBezTo>
                    <a:close/>
                  </a:path>
                </a:pathLst>
              </a:custGeom>
              <a:gradFill rotWithShape="1">
                <a:gsLst>
                  <a:gs pos="0">
                    <a:srgbClr val="472F18"/>
                  </a:gs>
                  <a:gs pos="100000">
                    <a:srgbClr val="9966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3417" name="Group 12"/>
              <p:cNvGrpSpPr>
                <a:grpSpLocks noChangeAspect="1"/>
              </p:cNvGrpSpPr>
              <p:nvPr/>
            </p:nvGrpSpPr>
            <p:grpSpPr bwMode="auto">
              <a:xfrm rot="5400000">
                <a:off x="9522" y="4761"/>
                <a:ext cx="59" cy="367"/>
                <a:chOff x="1677" y="18458"/>
                <a:chExt cx="144" cy="384"/>
              </a:xfrm>
            </p:grpSpPr>
            <p:sp>
              <p:nvSpPr>
                <p:cNvPr id="13418" name="Oval 13"/>
                <p:cNvSpPr>
                  <a:spLocks noChangeAspect="1" noChangeArrowheads="1"/>
                </p:cNvSpPr>
                <p:nvPr/>
              </p:nvSpPr>
              <p:spPr bwMode="auto">
                <a:xfrm>
                  <a:off x="1677" y="18458"/>
                  <a:ext cx="144" cy="384"/>
                </a:xfrm>
                <a:prstGeom prst="ellipse">
                  <a:avLst/>
                </a:prstGeom>
                <a:solidFill>
                  <a:srgbClr val="573A1D"/>
                </a:solidFill>
                <a:ln>
                  <a:noFill/>
                </a:ln>
                <a:extLst>
                  <a:ext uri="{91240B29-F687-4F45-9708-019B960494DF}">
                    <a14:hiddenLine xmlns:a14="http://schemas.microsoft.com/office/drawing/2010/main" w="9525">
                      <a:solidFill>
                        <a:srgbClr val="000000"/>
                      </a:solidFill>
                      <a:round/>
                      <a:headEnd/>
                      <a:tailEnd/>
                    </a14:hiddenLine>
                  </a:ext>
                </a:extLst>
              </p:spPr>
              <p:txBody>
                <a:bodyPr rot="10800000" anchor="ctr"/>
                <a:lstStyle/>
                <a:p>
                  <a:endParaRPr lang="en-US"/>
                </a:p>
              </p:txBody>
            </p:sp>
            <p:sp>
              <p:nvSpPr>
                <p:cNvPr id="13419" name="Oval 14"/>
                <p:cNvSpPr>
                  <a:spLocks noChangeAspect="1" noChangeArrowheads="1"/>
                </p:cNvSpPr>
                <p:nvPr/>
              </p:nvSpPr>
              <p:spPr bwMode="auto">
                <a:xfrm>
                  <a:off x="1683" y="18584"/>
                  <a:ext cx="48" cy="144"/>
                </a:xfrm>
                <a:prstGeom prst="ellipse">
                  <a:avLst/>
                </a:prstGeom>
                <a:solidFill>
                  <a:srgbClr val="000000"/>
                </a:solidFill>
                <a:ln w="9525">
                  <a:solidFill>
                    <a:srgbClr val="000000"/>
                  </a:solidFill>
                  <a:round/>
                  <a:headEnd/>
                  <a:tailEnd/>
                </a:ln>
              </p:spPr>
              <p:txBody>
                <a:bodyPr rot="10800000" anchor="ctr"/>
                <a:lstStyle/>
                <a:p>
                  <a:endParaRPr lang="en-US"/>
                </a:p>
              </p:txBody>
            </p:sp>
          </p:grpSp>
        </p:grpSp>
        <p:sp>
          <p:nvSpPr>
            <p:cNvPr id="13369" name="Freeform 15"/>
            <p:cNvSpPr>
              <a:spLocks/>
            </p:cNvSpPr>
            <p:nvPr/>
          </p:nvSpPr>
          <p:spPr bwMode="auto">
            <a:xfrm>
              <a:off x="2663" y="3881"/>
              <a:ext cx="79" cy="34"/>
            </a:xfrm>
            <a:custGeom>
              <a:avLst/>
              <a:gdLst>
                <a:gd name="T0" fmla="*/ 0 w 480"/>
                <a:gd name="T1" fmla="*/ 0 h 240"/>
                <a:gd name="T2" fmla="*/ 0 w 480"/>
                <a:gd name="T3" fmla="*/ 0 h 240"/>
                <a:gd name="T4" fmla="*/ 0 w 480"/>
                <a:gd name="T5" fmla="*/ 0 h 240"/>
                <a:gd name="T6" fmla="*/ 0 w 480"/>
                <a:gd name="T7" fmla="*/ 0 h 240"/>
                <a:gd name="T8" fmla="*/ 0 w 480"/>
                <a:gd name="T9" fmla="*/ 0 h 240"/>
                <a:gd name="T10" fmla="*/ 0 w 480"/>
                <a:gd name="T11" fmla="*/ 0 h 240"/>
                <a:gd name="T12" fmla="*/ 0 w 480"/>
                <a:gd name="T13" fmla="*/ 0 h 240"/>
                <a:gd name="T14" fmla="*/ 0 w 480"/>
                <a:gd name="T15" fmla="*/ 0 h 240"/>
                <a:gd name="T16" fmla="*/ 0 w 480"/>
                <a:gd name="T17" fmla="*/ 0 h 240"/>
                <a:gd name="T18" fmla="*/ 0 w 480"/>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240"/>
                <a:gd name="T32" fmla="*/ 480 w 480"/>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240">
                  <a:moveTo>
                    <a:pt x="0" y="0"/>
                  </a:moveTo>
                  <a:cubicBezTo>
                    <a:pt x="42" y="12"/>
                    <a:pt x="67" y="25"/>
                    <a:pt x="109" y="30"/>
                  </a:cubicBezTo>
                  <a:cubicBezTo>
                    <a:pt x="151" y="35"/>
                    <a:pt x="192" y="33"/>
                    <a:pt x="253" y="30"/>
                  </a:cubicBezTo>
                  <a:cubicBezTo>
                    <a:pt x="314" y="27"/>
                    <a:pt x="439" y="17"/>
                    <a:pt x="474" y="12"/>
                  </a:cubicBezTo>
                  <a:cubicBezTo>
                    <a:pt x="477" y="46"/>
                    <a:pt x="473" y="83"/>
                    <a:pt x="474" y="114"/>
                  </a:cubicBezTo>
                  <a:cubicBezTo>
                    <a:pt x="475" y="145"/>
                    <a:pt x="480" y="159"/>
                    <a:pt x="478" y="198"/>
                  </a:cubicBezTo>
                  <a:cubicBezTo>
                    <a:pt x="408" y="194"/>
                    <a:pt x="254" y="187"/>
                    <a:pt x="180" y="194"/>
                  </a:cubicBezTo>
                  <a:cubicBezTo>
                    <a:pt x="106" y="201"/>
                    <a:pt x="61" y="228"/>
                    <a:pt x="31" y="240"/>
                  </a:cubicBezTo>
                  <a:cubicBezTo>
                    <a:pt x="42" y="212"/>
                    <a:pt x="48" y="162"/>
                    <a:pt x="43" y="122"/>
                  </a:cubicBezTo>
                  <a:cubicBezTo>
                    <a:pt x="38" y="82"/>
                    <a:pt x="9" y="25"/>
                    <a:pt x="0" y="0"/>
                  </a:cubicBezTo>
                  <a:close/>
                </a:path>
              </a:pathLst>
            </a:custGeom>
            <a:gradFill rotWithShape="1">
              <a:gsLst>
                <a:gs pos="0">
                  <a:srgbClr val="595959"/>
                </a:gs>
                <a:gs pos="100000">
                  <a:srgbClr val="C0C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370" name="Freeform 16"/>
            <p:cNvSpPr>
              <a:spLocks/>
            </p:cNvSpPr>
            <p:nvPr/>
          </p:nvSpPr>
          <p:spPr bwMode="auto">
            <a:xfrm>
              <a:off x="2545" y="3598"/>
              <a:ext cx="779" cy="445"/>
            </a:xfrm>
            <a:custGeom>
              <a:avLst/>
              <a:gdLst>
                <a:gd name="T0" fmla="*/ 0 w 4711"/>
                <a:gd name="T1" fmla="*/ 0 h 3109"/>
                <a:gd name="T2" fmla="*/ 0 w 4711"/>
                <a:gd name="T3" fmla="*/ 0 h 3109"/>
                <a:gd name="T4" fmla="*/ 0 w 4711"/>
                <a:gd name="T5" fmla="*/ 0 h 3109"/>
                <a:gd name="T6" fmla="*/ 0 w 4711"/>
                <a:gd name="T7" fmla="*/ 0 h 3109"/>
                <a:gd name="T8" fmla="*/ 0 w 4711"/>
                <a:gd name="T9" fmla="*/ 0 h 3109"/>
                <a:gd name="T10" fmla="*/ 0 w 4711"/>
                <a:gd name="T11" fmla="*/ 0 h 3109"/>
                <a:gd name="T12" fmla="*/ 0 w 4711"/>
                <a:gd name="T13" fmla="*/ 0 h 3109"/>
                <a:gd name="T14" fmla="*/ 0 w 4711"/>
                <a:gd name="T15" fmla="*/ 0 h 3109"/>
                <a:gd name="T16" fmla="*/ 0 w 4711"/>
                <a:gd name="T17" fmla="*/ 0 h 3109"/>
                <a:gd name="T18" fmla="*/ 0 w 4711"/>
                <a:gd name="T19" fmla="*/ 0 h 3109"/>
                <a:gd name="T20" fmla="*/ 0 w 4711"/>
                <a:gd name="T21" fmla="*/ 0 h 3109"/>
                <a:gd name="T22" fmla="*/ 0 w 4711"/>
                <a:gd name="T23" fmla="*/ 0 h 3109"/>
                <a:gd name="T24" fmla="*/ 0 w 4711"/>
                <a:gd name="T25" fmla="*/ 0 h 3109"/>
                <a:gd name="T26" fmla="*/ 0 w 4711"/>
                <a:gd name="T27" fmla="*/ 0 h 3109"/>
                <a:gd name="T28" fmla="*/ 0 w 4711"/>
                <a:gd name="T29" fmla="*/ 0 h 3109"/>
                <a:gd name="T30" fmla="*/ 0 w 4711"/>
                <a:gd name="T31" fmla="*/ 0 h 3109"/>
                <a:gd name="T32" fmla="*/ 0 w 4711"/>
                <a:gd name="T33" fmla="*/ 0 h 3109"/>
                <a:gd name="T34" fmla="*/ 0 w 4711"/>
                <a:gd name="T35" fmla="*/ 0 h 3109"/>
                <a:gd name="T36" fmla="*/ 0 w 4711"/>
                <a:gd name="T37" fmla="*/ 0 h 3109"/>
                <a:gd name="T38" fmla="*/ 0 w 4711"/>
                <a:gd name="T39" fmla="*/ 0 h 3109"/>
                <a:gd name="T40" fmla="*/ 0 w 4711"/>
                <a:gd name="T41" fmla="*/ 0 h 3109"/>
                <a:gd name="T42" fmla="*/ 0 w 4711"/>
                <a:gd name="T43" fmla="*/ 0 h 3109"/>
                <a:gd name="T44" fmla="*/ 0 w 4711"/>
                <a:gd name="T45" fmla="*/ 0 h 3109"/>
                <a:gd name="T46" fmla="*/ 0 w 4711"/>
                <a:gd name="T47" fmla="*/ 0 h 3109"/>
                <a:gd name="T48" fmla="*/ 0 w 4711"/>
                <a:gd name="T49" fmla="*/ 0 h 3109"/>
                <a:gd name="T50" fmla="*/ 0 w 4711"/>
                <a:gd name="T51" fmla="*/ 0 h 3109"/>
                <a:gd name="T52" fmla="*/ 0 w 4711"/>
                <a:gd name="T53" fmla="*/ 0 h 3109"/>
                <a:gd name="T54" fmla="*/ 0 w 4711"/>
                <a:gd name="T55" fmla="*/ 0 h 3109"/>
                <a:gd name="T56" fmla="*/ 0 w 4711"/>
                <a:gd name="T57" fmla="*/ 0 h 3109"/>
                <a:gd name="T58" fmla="*/ 0 w 4711"/>
                <a:gd name="T59" fmla="*/ 0 h 3109"/>
                <a:gd name="T60" fmla="*/ 0 w 4711"/>
                <a:gd name="T61" fmla="*/ 0 h 3109"/>
                <a:gd name="T62" fmla="*/ 0 w 4711"/>
                <a:gd name="T63" fmla="*/ 0 h 3109"/>
                <a:gd name="T64" fmla="*/ 0 w 4711"/>
                <a:gd name="T65" fmla="*/ 0 h 3109"/>
                <a:gd name="T66" fmla="*/ 0 w 4711"/>
                <a:gd name="T67" fmla="*/ 0 h 3109"/>
                <a:gd name="T68" fmla="*/ 0 w 4711"/>
                <a:gd name="T69" fmla="*/ 0 h 3109"/>
                <a:gd name="T70" fmla="*/ 0 w 4711"/>
                <a:gd name="T71" fmla="*/ 0 h 3109"/>
                <a:gd name="T72" fmla="*/ 0 w 4711"/>
                <a:gd name="T73" fmla="*/ 0 h 3109"/>
                <a:gd name="T74" fmla="*/ 0 w 4711"/>
                <a:gd name="T75" fmla="*/ 0 h 3109"/>
                <a:gd name="T76" fmla="*/ 0 w 4711"/>
                <a:gd name="T77" fmla="*/ 0 h 3109"/>
                <a:gd name="T78" fmla="*/ 0 w 4711"/>
                <a:gd name="T79" fmla="*/ 0 h 3109"/>
                <a:gd name="T80" fmla="*/ 0 w 4711"/>
                <a:gd name="T81" fmla="*/ 0 h 3109"/>
                <a:gd name="T82" fmla="*/ 0 w 4711"/>
                <a:gd name="T83" fmla="*/ 0 h 3109"/>
                <a:gd name="T84" fmla="*/ 0 w 4711"/>
                <a:gd name="T85" fmla="*/ 0 h 3109"/>
                <a:gd name="T86" fmla="*/ 0 w 4711"/>
                <a:gd name="T87" fmla="*/ 0 h 3109"/>
                <a:gd name="T88" fmla="*/ 0 w 4711"/>
                <a:gd name="T89" fmla="*/ 0 h 3109"/>
                <a:gd name="T90" fmla="*/ 0 w 4711"/>
                <a:gd name="T91" fmla="*/ 0 h 3109"/>
                <a:gd name="T92" fmla="*/ 0 w 4711"/>
                <a:gd name="T93" fmla="*/ 0 h 3109"/>
                <a:gd name="T94" fmla="*/ 0 w 4711"/>
                <a:gd name="T95" fmla="*/ 0 h 3109"/>
                <a:gd name="T96" fmla="*/ 0 w 4711"/>
                <a:gd name="T97" fmla="*/ 0 h 3109"/>
                <a:gd name="T98" fmla="*/ 0 w 4711"/>
                <a:gd name="T99" fmla="*/ 0 h 3109"/>
                <a:gd name="T100" fmla="*/ 0 w 4711"/>
                <a:gd name="T101" fmla="*/ 0 h 3109"/>
                <a:gd name="T102" fmla="*/ 0 w 4711"/>
                <a:gd name="T103" fmla="*/ 0 h 3109"/>
                <a:gd name="T104" fmla="*/ 0 w 4711"/>
                <a:gd name="T105" fmla="*/ 0 h 3109"/>
                <a:gd name="T106" fmla="*/ 0 w 4711"/>
                <a:gd name="T107" fmla="*/ 0 h 3109"/>
                <a:gd name="T108" fmla="*/ 0 w 4711"/>
                <a:gd name="T109" fmla="*/ 0 h 3109"/>
                <a:gd name="T110" fmla="*/ 0 w 4711"/>
                <a:gd name="T111" fmla="*/ 0 h 3109"/>
                <a:gd name="T112" fmla="*/ 0 w 4711"/>
                <a:gd name="T113" fmla="*/ 0 h 3109"/>
                <a:gd name="T114" fmla="*/ 0 w 4711"/>
                <a:gd name="T115" fmla="*/ 0 h 3109"/>
                <a:gd name="T116" fmla="*/ 0 w 4711"/>
                <a:gd name="T117" fmla="*/ 0 h 3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711"/>
                <a:gd name="T178" fmla="*/ 0 h 3109"/>
                <a:gd name="T179" fmla="*/ 4711 w 4711"/>
                <a:gd name="T180" fmla="*/ 3109 h 31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711" h="3109">
                  <a:moveTo>
                    <a:pt x="0" y="1176"/>
                  </a:moveTo>
                  <a:cubicBezTo>
                    <a:pt x="2" y="1135"/>
                    <a:pt x="12" y="1038"/>
                    <a:pt x="22" y="980"/>
                  </a:cubicBezTo>
                  <a:cubicBezTo>
                    <a:pt x="32" y="922"/>
                    <a:pt x="48" y="865"/>
                    <a:pt x="63" y="828"/>
                  </a:cubicBezTo>
                  <a:cubicBezTo>
                    <a:pt x="78" y="791"/>
                    <a:pt x="96" y="782"/>
                    <a:pt x="113" y="755"/>
                  </a:cubicBezTo>
                  <a:cubicBezTo>
                    <a:pt x="126" y="733"/>
                    <a:pt x="141" y="696"/>
                    <a:pt x="164" y="668"/>
                  </a:cubicBezTo>
                  <a:cubicBezTo>
                    <a:pt x="187" y="640"/>
                    <a:pt x="210" y="564"/>
                    <a:pt x="288" y="504"/>
                  </a:cubicBezTo>
                  <a:cubicBezTo>
                    <a:pt x="366" y="444"/>
                    <a:pt x="447" y="389"/>
                    <a:pt x="630" y="308"/>
                  </a:cubicBezTo>
                  <a:cubicBezTo>
                    <a:pt x="813" y="227"/>
                    <a:pt x="1169" y="98"/>
                    <a:pt x="1394" y="68"/>
                  </a:cubicBezTo>
                  <a:cubicBezTo>
                    <a:pt x="1619" y="38"/>
                    <a:pt x="1844" y="29"/>
                    <a:pt x="2015" y="18"/>
                  </a:cubicBezTo>
                  <a:cubicBezTo>
                    <a:pt x="2186" y="7"/>
                    <a:pt x="2253" y="0"/>
                    <a:pt x="2422" y="2"/>
                  </a:cubicBezTo>
                  <a:cubicBezTo>
                    <a:pt x="2591" y="4"/>
                    <a:pt x="2867" y="15"/>
                    <a:pt x="3027" y="32"/>
                  </a:cubicBezTo>
                  <a:cubicBezTo>
                    <a:pt x="3187" y="49"/>
                    <a:pt x="3274" y="68"/>
                    <a:pt x="3380" y="104"/>
                  </a:cubicBezTo>
                  <a:cubicBezTo>
                    <a:pt x="3486" y="140"/>
                    <a:pt x="3591" y="201"/>
                    <a:pt x="3663" y="246"/>
                  </a:cubicBezTo>
                  <a:cubicBezTo>
                    <a:pt x="3729" y="289"/>
                    <a:pt x="3744" y="319"/>
                    <a:pt x="3813" y="374"/>
                  </a:cubicBezTo>
                  <a:cubicBezTo>
                    <a:pt x="3907" y="464"/>
                    <a:pt x="3991" y="504"/>
                    <a:pt x="4076" y="575"/>
                  </a:cubicBezTo>
                  <a:cubicBezTo>
                    <a:pt x="4161" y="646"/>
                    <a:pt x="4261" y="726"/>
                    <a:pt x="4322" y="797"/>
                  </a:cubicBezTo>
                  <a:cubicBezTo>
                    <a:pt x="4377" y="872"/>
                    <a:pt x="4413" y="939"/>
                    <a:pt x="4443" y="998"/>
                  </a:cubicBezTo>
                  <a:cubicBezTo>
                    <a:pt x="4473" y="1057"/>
                    <a:pt x="4488" y="1102"/>
                    <a:pt x="4500" y="1154"/>
                  </a:cubicBezTo>
                  <a:cubicBezTo>
                    <a:pt x="4514" y="1202"/>
                    <a:pt x="4508" y="1257"/>
                    <a:pt x="4514" y="1308"/>
                  </a:cubicBezTo>
                  <a:cubicBezTo>
                    <a:pt x="4520" y="1359"/>
                    <a:pt x="4614" y="1650"/>
                    <a:pt x="4646" y="1764"/>
                  </a:cubicBezTo>
                  <a:cubicBezTo>
                    <a:pt x="4678" y="1878"/>
                    <a:pt x="4697" y="1924"/>
                    <a:pt x="4704" y="1992"/>
                  </a:cubicBezTo>
                  <a:cubicBezTo>
                    <a:pt x="4711" y="2060"/>
                    <a:pt x="4702" y="2144"/>
                    <a:pt x="4691" y="2171"/>
                  </a:cubicBezTo>
                  <a:cubicBezTo>
                    <a:pt x="4680" y="2198"/>
                    <a:pt x="4653" y="2220"/>
                    <a:pt x="4634" y="2245"/>
                  </a:cubicBezTo>
                  <a:cubicBezTo>
                    <a:pt x="4615" y="2270"/>
                    <a:pt x="4599" y="2288"/>
                    <a:pt x="4577" y="2321"/>
                  </a:cubicBezTo>
                  <a:cubicBezTo>
                    <a:pt x="4555" y="2354"/>
                    <a:pt x="4536" y="2394"/>
                    <a:pt x="4503" y="2441"/>
                  </a:cubicBezTo>
                  <a:cubicBezTo>
                    <a:pt x="4470" y="2488"/>
                    <a:pt x="4420" y="2563"/>
                    <a:pt x="4380" y="2600"/>
                  </a:cubicBezTo>
                  <a:cubicBezTo>
                    <a:pt x="4340" y="2637"/>
                    <a:pt x="4311" y="2647"/>
                    <a:pt x="4260" y="2661"/>
                  </a:cubicBezTo>
                  <a:cubicBezTo>
                    <a:pt x="4209" y="2675"/>
                    <a:pt x="4123" y="2680"/>
                    <a:pt x="4074" y="2682"/>
                  </a:cubicBezTo>
                  <a:cubicBezTo>
                    <a:pt x="4025" y="2684"/>
                    <a:pt x="4031" y="2669"/>
                    <a:pt x="3966" y="2670"/>
                  </a:cubicBezTo>
                  <a:cubicBezTo>
                    <a:pt x="3901" y="2671"/>
                    <a:pt x="3775" y="2687"/>
                    <a:pt x="3686" y="2690"/>
                  </a:cubicBezTo>
                  <a:cubicBezTo>
                    <a:pt x="3597" y="2693"/>
                    <a:pt x="3514" y="2688"/>
                    <a:pt x="3430" y="2690"/>
                  </a:cubicBezTo>
                  <a:cubicBezTo>
                    <a:pt x="3346" y="2692"/>
                    <a:pt x="3251" y="2696"/>
                    <a:pt x="3183" y="2703"/>
                  </a:cubicBezTo>
                  <a:cubicBezTo>
                    <a:pt x="3115" y="2710"/>
                    <a:pt x="3075" y="2718"/>
                    <a:pt x="3023" y="2732"/>
                  </a:cubicBezTo>
                  <a:cubicBezTo>
                    <a:pt x="2971" y="2746"/>
                    <a:pt x="2925" y="2766"/>
                    <a:pt x="2870" y="2787"/>
                  </a:cubicBezTo>
                  <a:cubicBezTo>
                    <a:pt x="2815" y="2808"/>
                    <a:pt x="2747" y="2834"/>
                    <a:pt x="2690" y="2861"/>
                  </a:cubicBezTo>
                  <a:cubicBezTo>
                    <a:pt x="2633" y="2888"/>
                    <a:pt x="2579" y="2919"/>
                    <a:pt x="2526" y="2948"/>
                  </a:cubicBezTo>
                  <a:cubicBezTo>
                    <a:pt x="2473" y="2977"/>
                    <a:pt x="2417" y="3012"/>
                    <a:pt x="2374" y="3035"/>
                  </a:cubicBezTo>
                  <a:cubicBezTo>
                    <a:pt x="2331" y="3058"/>
                    <a:pt x="2318" y="3074"/>
                    <a:pt x="2270" y="3089"/>
                  </a:cubicBezTo>
                  <a:cubicBezTo>
                    <a:pt x="2222" y="3104"/>
                    <a:pt x="2137" y="3109"/>
                    <a:pt x="2047" y="3105"/>
                  </a:cubicBezTo>
                  <a:cubicBezTo>
                    <a:pt x="1957" y="3101"/>
                    <a:pt x="1811" y="3073"/>
                    <a:pt x="1732" y="3065"/>
                  </a:cubicBezTo>
                  <a:cubicBezTo>
                    <a:pt x="1653" y="3057"/>
                    <a:pt x="1635" y="3057"/>
                    <a:pt x="1572" y="3054"/>
                  </a:cubicBezTo>
                  <a:cubicBezTo>
                    <a:pt x="1509" y="3051"/>
                    <a:pt x="1402" y="3046"/>
                    <a:pt x="1344" y="3026"/>
                  </a:cubicBezTo>
                  <a:cubicBezTo>
                    <a:pt x="1286" y="3006"/>
                    <a:pt x="1257" y="2977"/>
                    <a:pt x="1221" y="2931"/>
                  </a:cubicBezTo>
                  <a:cubicBezTo>
                    <a:pt x="1185" y="2885"/>
                    <a:pt x="1147" y="2809"/>
                    <a:pt x="1130" y="2751"/>
                  </a:cubicBezTo>
                  <a:cubicBezTo>
                    <a:pt x="1119" y="2702"/>
                    <a:pt x="1121" y="2632"/>
                    <a:pt x="1119" y="2585"/>
                  </a:cubicBezTo>
                  <a:cubicBezTo>
                    <a:pt x="1117" y="2538"/>
                    <a:pt x="1113" y="2520"/>
                    <a:pt x="1116" y="2471"/>
                  </a:cubicBezTo>
                  <a:cubicBezTo>
                    <a:pt x="1119" y="2422"/>
                    <a:pt x="1197" y="2272"/>
                    <a:pt x="1203" y="2216"/>
                  </a:cubicBezTo>
                  <a:cubicBezTo>
                    <a:pt x="1209" y="2160"/>
                    <a:pt x="1182" y="2176"/>
                    <a:pt x="1152" y="2136"/>
                  </a:cubicBezTo>
                  <a:cubicBezTo>
                    <a:pt x="1122" y="2096"/>
                    <a:pt x="1060" y="2028"/>
                    <a:pt x="1025" y="1975"/>
                  </a:cubicBezTo>
                  <a:cubicBezTo>
                    <a:pt x="990" y="1922"/>
                    <a:pt x="970" y="1870"/>
                    <a:pt x="944" y="1820"/>
                  </a:cubicBezTo>
                  <a:cubicBezTo>
                    <a:pt x="918" y="1770"/>
                    <a:pt x="898" y="1713"/>
                    <a:pt x="867" y="1677"/>
                  </a:cubicBezTo>
                  <a:cubicBezTo>
                    <a:pt x="836" y="1641"/>
                    <a:pt x="807" y="1627"/>
                    <a:pt x="758" y="1605"/>
                  </a:cubicBezTo>
                  <a:cubicBezTo>
                    <a:pt x="709" y="1583"/>
                    <a:pt x="624" y="1562"/>
                    <a:pt x="572" y="1547"/>
                  </a:cubicBezTo>
                  <a:cubicBezTo>
                    <a:pt x="520" y="1532"/>
                    <a:pt x="483" y="1527"/>
                    <a:pt x="444" y="1512"/>
                  </a:cubicBezTo>
                  <a:cubicBezTo>
                    <a:pt x="405" y="1497"/>
                    <a:pt x="384" y="1480"/>
                    <a:pt x="336" y="1455"/>
                  </a:cubicBezTo>
                  <a:cubicBezTo>
                    <a:pt x="288" y="1430"/>
                    <a:pt x="202" y="1390"/>
                    <a:pt x="153" y="1359"/>
                  </a:cubicBezTo>
                  <a:cubicBezTo>
                    <a:pt x="104" y="1328"/>
                    <a:pt x="59" y="1291"/>
                    <a:pt x="44" y="1269"/>
                  </a:cubicBezTo>
                  <a:cubicBezTo>
                    <a:pt x="29" y="1247"/>
                    <a:pt x="29" y="1245"/>
                    <a:pt x="17" y="1226"/>
                  </a:cubicBezTo>
                  <a:cubicBezTo>
                    <a:pt x="5" y="1207"/>
                    <a:pt x="4" y="1186"/>
                    <a:pt x="0" y="1176"/>
                  </a:cubicBezTo>
                  <a:close/>
                </a:path>
              </a:pathLst>
            </a:custGeom>
            <a:gradFill rotWithShape="1">
              <a:gsLst>
                <a:gs pos="0">
                  <a:srgbClr val="EAEAEA"/>
                </a:gs>
                <a:gs pos="100000">
                  <a:srgbClr val="3B3B3B"/>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371" name="Freeform 17"/>
            <p:cNvSpPr>
              <a:spLocks/>
            </p:cNvSpPr>
            <p:nvPr/>
          </p:nvSpPr>
          <p:spPr bwMode="auto">
            <a:xfrm>
              <a:off x="2966" y="3990"/>
              <a:ext cx="199" cy="111"/>
            </a:xfrm>
            <a:custGeom>
              <a:avLst/>
              <a:gdLst>
                <a:gd name="T0" fmla="*/ 0 w 1209"/>
                <a:gd name="T1" fmla="*/ 0 h 770"/>
                <a:gd name="T2" fmla="*/ 0 w 1209"/>
                <a:gd name="T3" fmla="*/ 0 h 770"/>
                <a:gd name="T4" fmla="*/ 0 w 1209"/>
                <a:gd name="T5" fmla="*/ 0 h 770"/>
                <a:gd name="T6" fmla="*/ 0 w 1209"/>
                <a:gd name="T7" fmla="*/ 0 h 770"/>
                <a:gd name="T8" fmla="*/ 0 w 1209"/>
                <a:gd name="T9" fmla="*/ 0 h 770"/>
                <a:gd name="T10" fmla="*/ 0 w 1209"/>
                <a:gd name="T11" fmla="*/ 0 h 770"/>
                <a:gd name="T12" fmla="*/ 0 w 1209"/>
                <a:gd name="T13" fmla="*/ 0 h 770"/>
                <a:gd name="T14" fmla="*/ 0 w 1209"/>
                <a:gd name="T15" fmla="*/ 0 h 770"/>
                <a:gd name="T16" fmla="*/ 0 w 1209"/>
                <a:gd name="T17" fmla="*/ 0 h 770"/>
                <a:gd name="T18" fmla="*/ 0 w 1209"/>
                <a:gd name="T19" fmla="*/ 0 h 770"/>
                <a:gd name="T20" fmla="*/ 0 w 1209"/>
                <a:gd name="T21" fmla="*/ 0 h 770"/>
                <a:gd name="T22" fmla="*/ 0 w 1209"/>
                <a:gd name="T23" fmla="*/ 0 h 770"/>
                <a:gd name="T24" fmla="*/ 0 w 1209"/>
                <a:gd name="T25" fmla="*/ 0 h 770"/>
                <a:gd name="T26" fmla="*/ 0 w 1209"/>
                <a:gd name="T27" fmla="*/ 0 h 770"/>
                <a:gd name="T28" fmla="*/ 0 w 1209"/>
                <a:gd name="T29" fmla="*/ 0 h 7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9"/>
                <a:gd name="T46" fmla="*/ 0 h 770"/>
                <a:gd name="T47" fmla="*/ 1209 w 1209"/>
                <a:gd name="T48" fmla="*/ 770 h 7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9" h="770">
                  <a:moveTo>
                    <a:pt x="0" y="190"/>
                  </a:moveTo>
                  <a:cubicBezTo>
                    <a:pt x="48" y="202"/>
                    <a:pt x="144" y="227"/>
                    <a:pt x="183" y="253"/>
                  </a:cubicBezTo>
                  <a:cubicBezTo>
                    <a:pt x="222" y="279"/>
                    <a:pt x="264" y="320"/>
                    <a:pt x="301" y="357"/>
                  </a:cubicBezTo>
                  <a:cubicBezTo>
                    <a:pt x="338" y="394"/>
                    <a:pt x="364" y="432"/>
                    <a:pt x="408" y="478"/>
                  </a:cubicBezTo>
                  <a:cubicBezTo>
                    <a:pt x="452" y="524"/>
                    <a:pt x="499" y="584"/>
                    <a:pt x="579" y="615"/>
                  </a:cubicBezTo>
                  <a:cubicBezTo>
                    <a:pt x="658" y="645"/>
                    <a:pt x="726" y="678"/>
                    <a:pt x="786" y="705"/>
                  </a:cubicBezTo>
                  <a:cubicBezTo>
                    <a:pt x="846" y="732"/>
                    <a:pt x="912" y="760"/>
                    <a:pt x="963" y="770"/>
                  </a:cubicBezTo>
                  <a:cubicBezTo>
                    <a:pt x="1003" y="747"/>
                    <a:pt x="1034" y="730"/>
                    <a:pt x="1068" y="715"/>
                  </a:cubicBezTo>
                  <a:cubicBezTo>
                    <a:pt x="1102" y="700"/>
                    <a:pt x="1184" y="680"/>
                    <a:pt x="1209" y="673"/>
                  </a:cubicBezTo>
                  <a:cubicBezTo>
                    <a:pt x="1191" y="641"/>
                    <a:pt x="1045" y="572"/>
                    <a:pt x="955" y="525"/>
                  </a:cubicBezTo>
                  <a:cubicBezTo>
                    <a:pt x="865" y="478"/>
                    <a:pt x="840" y="467"/>
                    <a:pt x="789" y="423"/>
                  </a:cubicBezTo>
                  <a:cubicBezTo>
                    <a:pt x="738" y="379"/>
                    <a:pt x="705" y="332"/>
                    <a:pt x="648" y="261"/>
                  </a:cubicBezTo>
                  <a:cubicBezTo>
                    <a:pt x="592" y="192"/>
                    <a:pt x="507" y="51"/>
                    <a:pt x="450" y="0"/>
                  </a:cubicBezTo>
                  <a:cubicBezTo>
                    <a:pt x="410" y="9"/>
                    <a:pt x="328" y="39"/>
                    <a:pt x="262" y="63"/>
                  </a:cubicBezTo>
                  <a:cubicBezTo>
                    <a:pt x="196" y="87"/>
                    <a:pt x="59" y="149"/>
                    <a:pt x="0" y="190"/>
                  </a:cubicBezTo>
                  <a:close/>
                </a:path>
              </a:pathLst>
            </a:custGeom>
            <a:gradFill rotWithShape="1">
              <a:gsLst>
                <a:gs pos="0">
                  <a:srgbClr val="C0C0C0"/>
                </a:gs>
                <a:gs pos="100000">
                  <a:srgbClr val="000000"/>
                </a:gs>
              </a:gsLst>
              <a:lin ang="18900000" scaled="1"/>
            </a:gradFill>
            <a:ln w="9525">
              <a:solidFill>
                <a:schemeClr val="tx1"/>
              </a:solidFill>
              <a:round/>
              <a:headEnd/>
              <a:tailEnd/>
            </a:ln>
          </p:spPr>
          <p:txBody>
            <a:bodyPr/>
            <a:lstStyle/>
            <a:p>
              <a:endParaRPr lang="en-US"/>
            </a:p>
          </p:txBody>
        </p:sp>
        <p:sp>
          <p:nvSpPr>
            <p:cNvPr id="13372" name="Freeform 18"/>
            <p:cNvSpPr>
              <a:spLocks/>
            </p:cNvSpPr>
            <p:nvPr/>
          </p:nvSpPr>
          <p:spPr bwMode="auto">
            <a:xfrm>
              <a:off x="3017" y="3980"/>
              <a:ext cx="202" cy="88"/>
            </a:xfrm>
            <a:custGeom>
              <a:avLst/>
              <a:gdLst>
                <a:gd name="T0" fmla="*/ 0 w 1224"/>
                <a:gd name="T1" fmla="*/ 0 h 615"/>
                <a:gd name="T2" fmla="*/ 0 w 1224"/>
                <a:gd name="T3" fmla="*/ 0 h 615"/>
                <a:gd name="T4" fmla="*/ 0 w 1224"/>
                <a:gd name="T5" fmla="*/ 0 h 615"/>
                <a:gd name="T6" fmla="*/ 0 w 1224"/>
                <a:gd name="T7" fmla="*/ 0 h 615"/>
                <a:gd name="T8" fmla="*/ 0 w 1224"/>
                <a:gd name="T9" fmla="*/ 0 h 615"/>
                <a:gd name="T10" fmla="*/ 0 w 1224"/>
                <a:gd name="T11" fmla="*/ 0 h 615"/>
                <a:gd name="T12" fmla="*/ 0 w 1224"/>
                <a:gd name="T13" fmla="*/ 0 h 615"/>
                <a:gd name="T14" fmla="*/ 0 w 1224"/>
                <a:gd name="T15" fmla="*/ 0 h 615"/>
                <a:gd name="T16" fmla="*/ 0 w 1224"/>
                <a:gd name="T17" fmla="*/ 0 h 615"/>
                <a:gd name="T18" fmla="*/ 0 w 1224"/>
                <a:gd name="T19" fmla="*/ 0 h 615"/>
                <a:gd name="T20" fmla="*/ 0 w 1224"/>
                <a:gd name="T21" fmla="*/ 0 h 615"/>
                <a:gd name="T22" fmla="*/ 0 w 1224"/>
                <a:gd name="T23" fmla="*/ 0 h 615"/>
                <a:gd name="T24" fmla="*/ 0 w 1224"/>
                <a:gd name="T25" fmla="*/ 0 h 615"/>
                <a:gd name="T26" fmla="*/ 0 w 1224"/>
                <a:gd name="T27" fmla="*/ 0 h 6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4"/>
                <a:gd name="T43" fmla="*/ 0 h 615"/>
                <a:gd name="T44" fmla="*/ 1224 w 1224"/>
                <a:gd name="T45" fmla="*/ 615 h 6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4" h="615">
                  <a:moveTo>
                    <a:pt x="12" y="124"/>
                  </a:moveTo>
                  <a:cubicBezTo>
                    <a:pt x="0" y="172"/>
                    <a:pt x="9" y="218"/>
                    <a:pt x="27" y="253"/>
                  </a:cubicBezTo>
                  <a:cubicBezTo>
                    <a:pt x="45" y="288"/>
                    <a:pt x="55" y="312"/>
                    <a:pt x="90" y="343"/>
                  </a:cubicBezTo>
                  <a:cubicBezTo>
                    <a:pt x="127" y="374"/>
                    <a:pt x="195" y="414"/>
                    <a:pt x="248" y="438"/>
                  </a:cubicBezTo>
                  <a:cubicBezTo>
                    <a:pt x="301" y="462"/>
                    <a:pt x="399" y="487"/>
                    <a:pt x="501" y="529"/>
                  </a:cubicBezTo>
                  <a:cubicBezTo>
                    <a:pt x="603" y="571"/>
                    <a:pt x="650" y="599"/>
                    <a:pt x="720" y="607"/>
                  </a:cubicBezTo>
                  <a:cubicBezTo>
                    <a:pt x="790" y="615"/>
                    <a:pt x="869" y="596"/>
                    <a:pt x="924" y="577"/>
                  </a:cubicBezTo>
                  <a:cubicBezTo>
                    <a:pt x="979" y="558"/>
                    <a:pt x="1008" y="529"/>
                    <a:pt x="1047" y="496"/>
                  </a:cubicBezTo>
                  <a:cubicBezTo>
                    <a:pt x="1086" y="463"/>
                    <a:pt x="1146" y="373"/>
                    <a:pt x="1164" y="340"/>
                  </a:cubicBezTo>
                  <a:cubicBezTo>
                    <a:pt x="1182" y="307"/>
                    <a:pt x="1200" y="226"/>
                    <a:pt x="1206" y="184"/>
                  </a:cubicBezTo>
                  <a:cubicBezTo>
                    <a:pt x="1212" y="142"/>
                    <a:pt x="1224" y="52"/>
                    <a:pt x="1212" y="16"/>
                  </a:cubicBezTo>
                  <a:cubicBezTo>
                    <a:pt x="1118" y="0"/>
                    <a:pt x="843" y="22"/>
                    <a:pt x="738" y="22"/>
                  </a:cubicBezTo>
                  <a:cubicBezTo>
                    <a:pt x="633" y="22"/>
                    <a:pt x="409" y="34"/>
                    <a:pt x="330" y="37"/>
                  </a:cubicBezTo>
                  <a:cubicBezTo>
                    <a:pt x="251" y="40"/>
                    <a:pt x="78" y="88"/>
                    <a:pt x="12" y="124"/>
                  </a:cubicBezTo>
                  <a:close/>
                </a:path>
              </a:pathLst>
            </a:custGeom>
            <a:solidFill>
              <a:schemeClr val="bg2"/>
            </a:solidFill>
            <a:ln w="9525">
              <a:solidFill>
                <a:schemeClr val="tx1"/>
              </a:solidFill>
              <a:round/>
              <a:headEnd/>
              <a:tailEnd/>
            </a:ln>
          </p:spPr>
          <p:txBody>
            <a:bodyPr/>
            <a:lstStyle/>
            <a:p>
              <a:endParaRPr lang="en-US"/>
            </a:p>
          </p:txBody>
        </p:sp>
        <p:sp>
          <p:nvSpPr>
            <p:cNvPr id="13373" name="Freeform 19"/>
            <p:cNvSpPr>
              <a:spLocks/>
            </p:cNvSpPr>
            <p:nvPr/>
          </p:nvSpPr>
          <p:spPr bwMode="auto">
            <a:xfrm>
              <a:off x="3041" y="3991"/>
              <a:ext cx="72" cy="61"/>
            </a:xfrm>
            <a:custGeom>
              <a:avLst/>
              <a:gdLst>
                <a:gd name="T0" fmla="*/ 0 w 440"/>
                <a:gd name="T1" fmla="*/ 0 h 427"/>
                <a:gd name="T2" fmla="*/ 0 w 440"/>
                <a:gd name="T3" fmla="*/ 0 h 427"/>
                <a:gd name="T4" fmla="*/ 0 w 440"/>
                <a:gd name="T5" fmla="*/ 0 h 427"/>
                <a:gd name="T6" fmla="*/ 0 w 440"/>
                <a:gd name="T7" fmla="*/ 0 h 427"/>
                <a:gd name="T8" fmla="*/ 0 w 440"/>
                <a:gd name="T9" fmla="*/ 0 h 427"/>
                <a:gd name="T10" fmla="*/ 0 w 440"/>
                <a:gd name="T11" fmla="*/ 0 h 427"/>
                <a:gd name="T12" fmla="*/ 0 w 440"/>
                <a:gd name="T13" fmla="*/ 0 h 427"/>
                <a:gd name="T14" fmla="*/ 0 w 440"/>
                <a:gd name="T15" fmla="*/ 0 h 427"/>
                <a:gd name="T16" fmla="*/ 0 w 440"/>
                <a:gd name="T17" fmla="*/ 0 h 427"/>
                <a:gd name="T18" fmla="*/ 0 w 440"/>
                <a:gd name="T19" fmla="*/ 0 h 427"/>
                <a:gd name="T20" fmla="*/ 0 w 440"/>
                <a:gd name="T21" fmla="*/ 0 h 427"/>
                <a:gd name="T22" fmla="*/ 0 w 440"/>
                <a:gd name="T23" fmla="*/ 0 h 427"/>
                <a:gd name="T24" fmla="*/ 0 w 440"/>
                <a:gd name="T25" fmla="*/ 0 h 427"/>
                <a:gd name="T26" fmla="*/ 0 w 440"/>
                <a:gd name="T27" fmla="*/ 0 h 427"/>
                <a:gd name="T28" fmla="*/ 0 w 440"/>
                <a:gd name="T29" fmla="*/ 0 h 427"/>
                <a:gd name="T30" fmla="*/ 0 w 440"/>
                <a:gd name="T31" fmla="*/ 0 h 4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0"/>
                <a:gd name="T49" fmla="*/ 0 h 427"/>
                <a:gd name="T50" fmla="*/ 440 w 440"/>
                <a:gd name="T51" fmla="*/ 427 h 4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0" h="427">
                  <a:moveTo>
                    <a:pt x="15" y="92"/>
                  </a:moveTo>
                  <a:cubicBezTo>
                    <a:pt x="0" y="126"/>
                    <a:pt x="11" y="158"/>
                    <a:pt x="18" y="182"/>
                  </a:cubicBezTo>
                  <a:cubicBezTo>
                    <a:pt x="24" y="206"/>
                    <a:pt x="43" y="232"/>
                    <a:pt x="59" y="256"/>
                  </a:cubicBezTo>
                  <a:cubicBezTo>
                    <a:pt x="75" y="279"/>
                    <a:pt x="98" y="304"/>
                    <a:pt x="117" y="320"/>
                  </a:cubicBezTo>
                  <a:cubicBezTo>
                    <a:pt x="135" y="337"/>
                    <a:pt x="171" y="367"/>
                    <a:pt x="204" y="384"/>
                  </a:cubicBezTo>
                  <a:cubicBezTo>
                    <a:pt x="237" y="401"/>
                    <a:pt x="262" y="405"/>
                    <a:pt x="287" y="416"/>
                  </a:cubicBezTo>
                  <a:cubicBezTo>
                    <a:pt x="312" y="427"/>
                    <a:pt x="363" y="425"/>
                    <a:pt x="381" y="416"/>
                  </a:cubicBezTo>
                  <a:cubicBezTo>
                    <a:pt x="399" y="407"/>
                    <a:pt x="411" y="388"/>
                    <a:pt x="419" y="374"/>
                  </a:cubicBezTo>
                  <a:cubicBezTo>
                    <a:pt x="428" y="359"/>
                    <a:pt x="431" y="346"/>
                    <a:pt x="434" y="331"/>
                  </a:cubicBezTo>
                  <a:cubicBezTo>
                    <a:pt x="437" y="316"/>
                    <a:pt x="440" y="280"/>
                    <a:pt x="438" y="254"/>
                  </a:cubicBezTo>
                  <a:cubicBezTo>
                    <a:pt x="436" y="228"/>
                    <a:pt x="430" y="210"/>
                    <a:pt x="420" y="173"/>
                  </a:cubicBezTo>
                  <a:cubicBezTo>
                    <a:pt x="410" y="136"/>
                    <a:pt x="389" y="111"/>
                    <a:pt x="374" y="83"/>
                  </a:cubicBezTo>
                  <a:cubicBezTo>
                    <a:pt x="359" y="55"/>
                    <a:pt x="317" y="7"/>
                    <a:pt x="279" y="7"/>
                  </a:cubicBezTo>
                  <a:cubicBezTo>
                    <a:pt x="255" y="0"/>
                    <a:pt x="263" y="14"/>
                    <a:pt x="237" y="16"/>
                  </a:cubicBezTo>
                  <a:cubicBezTo>
                    <a:pt x="211" y="18"/>
                    <a:pt x="162" y="9"/>
                    <a:pt x="125" y="22"/>
                  </a:cubicBezTo>
                  <a:cubicBezTo>
                    <a:pt x="98" y="25"/>
                    <a:pt x="30" y="58"/>
                    <a:pt x="15" y="92"/>
                  </a:cubicBezTo>
                  <a:close/>
                </a:path>
              </a:pathLst>
            </a:custGeom>
            <a:solidFill>
              <a:schemeClr val="bg2"/>
            </a:solidFill>
            <a:ln w="9525">
              <a:solidFill>
                <a:schemeClr val="tx1"/>
              </a:solidFill>
              <a:round/>
              <a:headEnd/>
              <a:tailEnd/>
            </a:ln>
          </p:spPr>
          <p:txBody>
            <a:bodyPr/>
            <a:lstStyle/>
            <a:p>
              <a:endParaRPr lang="en-US"/>
            </a:p>
          </p:txBody>
        </p:sp>
        <p:sp>
          <p:nvSpPr>
            <p:cNvPr id="13374" name="Freeform 20"/>
            <p:cNvSpPr>
              <a:spLocks/>
            </p:cNvSpPr>
            <p:nvPr/>
          </p:nvSpPr>
          <p:spPr bwMode="auto">
            <a:xfrm>
              <a:off x="2684" y="3651"/>
              <a:ext cx="16" cy="28"/>
            </a:xfrm>
            <a:custGeom>
              <a:avLst/>
              <a:gdLst>
                <a:gd name="T0" fmla="*/ 0 w 96"/>
                <a:gd name="T1" fmla="*/ 0 h 192"/>
                <a:gd name="T2" fmla="*/ 0 w 96"/>
                <a:gd name="T3" fmla="*/ 0 h 192"/>
                <a:gd name="T4" fmla="*/ 0 60000 65536"/>
                <a:gd name="T5" fmla="*/ 0 60000 65536"/>
                <a:gd name="T6" fmla="*/ 0 w 96"/>
                <a:gd name="T7" fmla="*/ 0 h 192"/>
                <a:gd name="T8" fmla="*/ 96 w 96"/>
                <a:gd name="T9" fmla="*/ 192 h 192"/>
              </a:gdLst>
              <a:ahLst/>
              <a:cxnLst>
                <a:cxn ang="T4">
                  <a:pos x="T0" y="T1"/>
                </a:cxn>
                <a:cxn ang="T5">
                  <a:pos x="T2" y="T3"/>
                </a:cxn>
              </a:cxnLst>
              <a:rect l="T6" t="T7" r="T8" b="T9"/>
              <a:pathLst>
                <a:path w="96" h="192">
                  <a:moveTo>
                    <a:pt x="0" y="0"/>
                  </a:moveTo>
                  <a:cubicBezTo>
                    <a:pt x="36" y="72"/>
                    <a:pt x="72" y="144"/>
                    <a:pt x="96"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75" name="Freeform 21"/>
            <p:cNvSpPr>
              <a:spLocks/>
            </p:cNvSpPr>
            <p:nvPr/>
          </p:nvSpPr>
          <p:spPr bwMode="auto">
            <a:xfrm>
              <a:off x="2587" y="3706"/>
              <a:ext cx="181" cy="47"/>
            </a:xfrm>
            <a:custGeom>
              <a:avLst/>
              <a:gdLst>
                <a:gd name="T0" fmla="*/ 0 w 1093"/>
                <a:gd name="T1" fmla="*/ 0 h 328"/>
                <a:gd name="T2" fmla="*/ 0 w 1093"/>
                <a:gd name="T3" fmla="*/ 0 h 328"/>
                <a:gd name="T4" fmla="*/ 0 w 1093"/>
                <a:gd name="T5" fmla="*/ 0 h 328"/>
                <a:gd name="T6" fmla="*/ 0 w 1093"/>
                <a:gd name="T7" fmla="*/ 0 h 328"/>
                <a:gd name="T8" fmla="*/ 0 w 1093"/>
                <a:gd name="T9" fmla="*/ 0 h 328"/>
                <a:gd name="T10" fmla="*/ 0 w 1093"/>
                <a:gd name="T11" fmla="*/ 0 h 328"/>
                <a:gd name="T12" fmla="*/ 0 w 1093"/>
                <a:gd name="T13" fmla="*/ 0 h 328"/>
                <a:gd name="T14" fmla="*/ 0 60000 65536"/>
                <a:gd name="T15" fmla="*/ 0 60000 65536"/>
                <a:gd name="T16" fmla="*/ 0 60000 65536"/>
                <a:gd name="T17" fmla="*/ 0 60000 65536"/>
                <a:gd name="T18" fmla="*/ 0 60000 65536"/>
                <a:gd name="T19" fmla="*/ 0 60000 65536"/>
                <a:gd name="T20" fmla="*/ 0 60000 65536"/>
                <a:gd name="T21" fmla="*/ 0 w 1093"/>
                <a:gd name="T22" fmla="*/ 0 h 328"/>
                <a:gd name="T23" fmla="*/ 1093 w 1093"/>
                <a:gd name="T24" fmla="*/ 328 h 3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3" h="328">
                  <a:moveTo>
                    <a:pt x="0" y="24"/>
                  </a:moveTo>
                  <a:cubicBezTo>
                    <a:pt x="29" y="23"/>
                    <a:pt x="113" y="27"/>
                    <a:pt x="174" y="24"/>
                  </a:cubicBezTo>
                  <a:cubicBezTo>
                    <a:pt x="235" y="21"/>
                    <a:pt x="310" y="0"/>
                    <a:pt x="369" y="8"/>
                  </a:cubicBezTo>
                  <a:cubicBezTo>
                    <a:pt x="428" y="16"/>
                    <a:pt x="481" y="44"/>
                    <a:pt x="526" y="74"/>
                  </a:cubicBezTo>
                  <a:cubicBezTo>
                    <a:pt x="571" y="104"/>
                    <a:pt x="581" y="157"/>
                    <a:pt x="638" y="186"/>
                  </a:cubicBezTo>
                  <a:cubicBezTo>
                    <a:pt x="695" y="215"/>
                    <a:pt x="794" y="224"/>
                    <a:pt x="870" y="248"/>
                  </a:cubicBezTo>
                  <a:cubicBezTo>
                    <a:pt x="946" y="272"/>
                    <a:pt x="1047" y="311"/>
                    <a:pt x="1093" y="32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76" name="Freeform 22"/>
            <p:cNvSpPr>
              <a:spLocks/>
            </p:cNvSpPr>
            <p:nvPr/>
          </p:nvSpPr>
          <p:spPr bwMode="auto">
            <a:xfrm>
              <a:off x="2728" y="3623"/>
              <a:ext cx="110" cy="229"/>
            </a:xfrm>
            <a:custGeom>
              <a:avLst/>
              <a:gdLst>
                <a:gd name="T0" fmla="*/ 0 w 668"/>
                <a:gd name="T1" fmla="*/ 0 h 1604"/>
                <a:gd name="T2" fmla="*/ 0 w 668"/>
                <a:gd name="T3" fmla="*/ 0 h 1604"/>
                <a:gd name="T4" fmla="*/ 0 w 668"/>
                <a:gd name="T5" fmla="*/ 0 h 1604"/>
                <a:gd name="T6" fmla="*/ 0 w 668"/>
                <a:gd name="T7" fmla="*/ 0 h 1604"/>
                <a:gd name="T8" fmla="*/ 0 w 668"/>
                <a:gd name="T9" fmla="*/ 0 h 1604"/>
                <a:gd name="T10" fmla="*/ 0 w 668"/>
                <a:gd name="T11" fmla="*/ 0 h 1604"/>
                <a:gd name="T12" fmla="*/ 0 w 668"/>
                <a:gd name="T13" fmla="*/ 0 h 1604"/>
                <a:gd name="T14" fmla="*/ 0 w 668"/>
                <a:gd name="T15" fmla="*/ 0 h 1604"/>
                <a:gd name="T16" fmla="*/ 0 w 668"/>
                <a:gd name="T17" fmla="*/ 0 h 1604"/>
                <a:gd name="T18" fmla="*/ 0 w 668"/>
                <a:gd name="T19" fmla="*/ 0 h 1604"/>
                <a:gd name="T20" fmla="*/ 0 w 668"/>
                <a:gd name="T21" fmla="*/ 0 h 1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8"/>
                <a:gd name="T34" fmla="*/ 0 h 1604"/>
                <a:gd name="T35" fmla="*/ 668 w 668"/>
                <a:gd name="T36" fmla="*/ 1604 h 16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8" h="1604">
                  <a:moveTo>
                    <a:pt x="219" y="0"/>
                  </a:moveTo>
                  <a:cubicBezTo>
                    <a:pt x="222" y="26"/>
                    <a:pt x="233" y="114"/>
                    <a:pt x="240" y="158"/>
                  </a:cubicBezTo>
                  <a:cubicBezTo>
                    <a:pt x="247" y="202"/>
                    <a:pt x="244" y="230"/>
                    <a:pt x="261" y="265"/>
                  </a:cubicBezTo>
                  <a:cubicBezTo>
                    <a:pt x="278" y="300"/>
                    <a:pt x="303" y="339"/>
                    <a:pt x="344" y="367"/>
                  </a:cubicBezTo>
                  <a:cubicBezTo>
                    <a:pt x="385" y="395"/>
                    <a:pt x="452" y="393"/>
                    <a:pt x="505" y="431"/>
                  </a:cubicBezTo>
                  <a:cubicBezTo>
                    <a:pt x="558" y="469"/>
                    <a:pt x="658" y="538"/>
                    <a:pt x="663" y="597"/>
                  </a:cubicBezTo>
                  <a:cubicBezTo>
                    <a:pt x="668" y="656"/>
                    <a:pt x="572" y="706"/>
                    <a:pt x="538" y="783"/>
                  </a:cubicBezTo>
                  <a:cubicBezTo>
                    <a:pt x="504" y="860"/>
                    <a:pt x="499" y="1002"/>
                    <a:pt x="460" y="1061"/>
                  </a:cubicBezTo>
                  <a:cubicBezTo>
                    <a:pt x="421" y="1120"/>
                    <a:pt x="368" y="1089"/>
                    <a:pt x="302" y="1136"/>
                  </a:cubicBezTo>
                  <a:cubicBezTo>
                    <a:pt x="236" y="1183"/>
                    <a:pt x="116" y="1265"/>
                    <a:pt x="66" y="1343"/>
                  </a:cubicBezTo>
                  <a:cubicBezTo>
                    <a:pt x="16" y="1421"/>
                    <a:pt x="14" y="1550"/>
                    <a:pt x="0" y="160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77" name="Freeform 23"/>
            <p:cNvSpPr>
              <a:spLocks/>
            </p:cNvSpPr>
            <p:nvPr/>
          </p:nvSpPr>
          <p:spPr bwMode="auto">
            <a:xfrm>
              <a:off x="2714" y="3708"/>
              <a:ext cx="60" cy="18"/>
            </a:xfrm>
            <a:custGeom>
              <a:avLst/>
              <a:gdLst>
                <a:gd name="T0" fmla="*/ 0 w 364"/>
                <a:gd name="T1" fmla="*/ 0 h 126"/>
                <a:gd name="T2" fmla="*/ 0 w 364"/>
                <a:gd name="T3" fmla="*/ 0 h 126"/>
                <a:gd name="T4" fmla="*/ 0 w 364"/>
                <a:gd name="T5" fmla="*/ 0 h 126"/>
                <a:gd name="T6" fmla="*/ 0 w 364"/>
                <a:gd name="T7" fmla="*/ 0 h 126"/>
                <a:gd name="T8" fmla="*/ 0 60000 65536"/>
                <a:gd name="T9" fmla="*/ 0 60000 65536"/>
                <a:gd name="T10" fmla="*/ 0 60000 65536"/>
                <a:gd name="T11" fmla="*/ 0 60000 65536"/>
                <a:gd name="T12" fmla="*/ 0 w 364"/>
                <a:gd name="T13" fmla="*/ 0 h 126"/>
                <a:gd name="T14" fmla="*/ 364 w 364"/>
                <a:gd name="T15" fmla="*/ 126 h 126"/>
              </a:gdLst>
              <a:ahLst/>
              <a:cxnLst>
                <a:cxn ang="T8">
                  <a:pos x="T0" y="T1"/>
                </a:cxn>
                <a:cxn ang="T9">
                  <a:pos x="T2" y="T3"/>
                </a:cxn>
                <a:cxn ang="T10">
                  <a:pos x="T4" y="T5"/>
                </a:cxn>
                <a:cxn ang="T11">
                  <a:pos x="T6" y="T7"/>
                </a:cxn>
              </a:cxnLst>
              <a:rect l="T12" t="T13" r="T14" b="T15"/>
              <a:pathLst>
                <a:path w="364" h="126">
                  <a:moveTo>
                    <a:pt x="0" y="126"/>
                  </a:moveTo>
                  <a:cubicBezTo>
                    <a:pt x="19" y="111"/>
                    <a:pt x="72" y="55"/>
                    <a:pt x="116" y="35"/>
                  </a:cubicBezTo>
                  <a:cubicBezTo>
                    <a:pt x="160" y="15"/>
                    <a:pt x="221" y="8"/>
                    <a:pt x="262" y="4"/>
                  </a:cubicBezTo>
                  <a:cubicBezTo>
                    <a:pt x="303" y="0"/>
                    <a:pt x="343" y="9"/>
                    <a:pt x="364" y="1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78" name="Freeform 24"/>
            <p:cNvSpPr>
              <a:spLocks/>
            </p:cNvSpPr>
            <p:nvPr/>
          </p:nvSpPr>
          <p:spPr bwMode="auto">
            <a:xfrm>
              <a:off x="2896" y="3606"/>
              <a:ext cx="38" cy="51"/>
            </a:xfrm>
            <a:custGeom>
              <a:avLst/>
              <a:gdLst>
                <a:gd name="T0" fmla="*/ 0 w 228"/>
                <a:gd name="T1" fmla="*/ 0 h 352"/>
                <a:gd name="T2" fmla="*/ 0 w 228"/>
                <a:gd name="T3" fmla="*/ 0 h 352"/>
                <a:gd name="T4" fmla="*/ 0 w 228"/>
                <a:gd name="T5" fmla="*/ 0 h 352"/>
                <a:gd name="T6" fmla="*/ 0 w 228"/>
                <a:gd name="T7" fmla="*/ 0 h 352"/>
                <a:gd name="T8" fmla="*/ 0 60000 65536"/>
                <a:gd name="T9" fmla="*/ 0 60000 65536"/>
                <a:gd name="T10" fmla="*/ 0 60000 65536"/>
                <a:gd name="T11" fmla="*/ 0 60000 65536"/>
                <a:gd name="T12" fmla="*/ 0 w 228"/>
                <a:gd name="T13" fmla="*/ 0 h 352"/>
                <a:gd name="T14" fmla="*/ 228 w 228"/>
                <a:gd name="T15" fmla="*/ 352 h 352"/>
              </a:gdLst>
              <a:ahLst/>
              <a:cxnLst>
                <a:cxn ang="T8">
                  <a:pos x="T0" y="T1"/>
                </a:cxn>
                <a:cxn ang="T9">
                  <a:pos x="T2" y="T3"/>
                </a:cxn>
                <a:cxn ang="T10">
                  <a:pos x="T4" y="T5"/>
                </a:cxn>
                <a:cxn ang="T11">
                  <a:pos x="T6" y="T7"/>
                </a:cxn>
              </a:cxnLst>
              <a:rect l="T12" t="T13" r="T14" b="T15"/>
              <a:pathLst>
                <a:path w="228" h="352">
                  <a:moveTo>
                    <a:pt x="0" y="352"/>
                  </a:moveTo>
                  <a:cubicBezTo>
                    <a:pt x="14" y="331"/>
                    <a:pt x="63" y="265"/>
                    <a:pt x="91" y="224"/>
                  </a:cubicBezTo>
                  <a:cubicBezTo>
                    <a:pt x="119" y="183"/>
                    <a:pt x="143" y="141"/>
                    <a:pt x="166" y="104"/>
                  </a:cubicBezTo>
                  <a:cubicBezTo>
                    <a:pt x="189" y="67"/>
                    <a:pt x="215" y="22"/>
                    <a:pt x="228"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79" name="Freeform 25"/>
            <p:cNvSpPr>
              <a:spLocks/>
            </p:cNvSpPr>
            <p:nvPr/>
          </p:nvSpPr>
          <p:spPr bwMode="auto">
            <a:xfrm>
              <a:off x="2874" y="3603"/>
              <a:ext cx="159" cy="200"/>
            </a:xfrm>
            <a:custGeom>
              <a:avLst/>
              <a:gdLst>
                <a:gd name="T0" fmla="*/ 0 w 964"/>
                <a:gd name="T1" fmla="*/ 0 h 1397"/>
                <a:gd name="T2" fmla="*/ 0 w 964"/>
                <a:gd name="T3" fmla="*/ 0 h 1397"/>
                <a:gd name="T4" fmla="*/ 0 w 964"/>
                <a:gd name="T5" fmla="*/ 0 h 1397"/>
                <a:gd name="T6" fmla="*/ 0 w 964"/>
                <a:gd name="T7" fmla="*/ 0 h 1397"/>
                <a:gd name="T8" fmla="*/ 0 w 964"/>
                <a:gd name="T9" fmla="*/ 0 h 1397"/>
                <a:gd name="T10" fmla="*/ 0 w 964"/>
                <a:gd name="T11" fmla="*/ 0 h 1397"/>
                <a:gd name="T12" fmla="*/ 0 w 964"/>
                <a:gd name="T13" fmla="*/ 0 h 1397"/>
                <a:gd name="T14" fmla="*/ 0 60000 65536"/>
                <a:gd name="T15" fmla="*/ 0 60000 65536"/>
                <a:gd name="T16" fmla="*/ 0 60000 65536"/>
                <a:gd name="T17" fmla="*/ 0 60000 65536"/>
                <a:gd name="T18" fmla="*/ 0 60000 65536"/>
                <a:gd name="T19" fmla="*/ 0 60000 65536"/>
                <a:gd name="T20" fmla="*/ 0 60000 65536"/>
                <a:gd name="T21" fmla="*/ 0 w 964"/>
                <a:gd name="T22" fmla="*/ 0 h 1397"/>
                <a:gd name="T23" fmla="*/ 964 w 964"/>
                <a:gd name="T24" fmla="*/ 1397 h 1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4" h="1397">
                  <a:moveTo>
                    <a:pt x="964" y="0"/>
                  </a:moveTo>
                  <a:cubicBezTo>
                    <a:pt x="933" y="35"/>
                    <a:pt x="833" y="146"/>
                    <a:pt x="777" y="208"/>
                  </a:cubicBezTo>
                  <a:cubicBezTo>
                    <a:pt x="721" y="270"/>
                    <a:pt x="692" y="295"/>
                    <a:pt x="628" y="373"/>
                  </a:cubicBezTo>
                  <a:cubicBezTo>
                    <a:pt x="564" y="451"/>
                    <a:pt x="465" y="596"/>
                    <a:pt x="392" y="676"/>
                  </a:cubicBezTo>
                  <a:cubicBezTo>
                    <a:pt x="319" y="756"/>
                    <a:pt x="251" y="794"/>
                    <a:pt x="189" y="854"/>
                  </a:cubicBezTo>
                  <a:cubicBezTo>
                    <a:pt x="127" y="914"/>
                    <a:pt x="38" y="946"/>
                    <a:pt x="19" y="1036"/>
                  </a:cubicBezTo>
                  <a:cubicBezTo>
                    <a:pt x="0" y="1126"/>
                    <a:pt x="65" y="1322"/>
                    <a:pt x="77" y="139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80" name="Freeform 26"/>
            <p:cNvSpPr>
              <a:spLocks/>
            </p:cNvSpPr>
            <p:nvPr/>
          </p:nvSpPr>
          <p:spPr bwMode="auto">
            <a:xfrm>
              <a:off x="2940" y="3657"/>
              <a:ext cx="255" cy="249"/>
            </a:xfrm>
            <a:custGeom>
              <a:avLst/>
              <a:gdLst>
                <a:gd name="T0" fmla="*/ 0 w 1545"/>
                <a:gd name="T1" fmla="*/ 0 h 1742"/>
                <a:gd name="T2" fmla="*/ 0 w 1545"/>
                <a:gd name="T3" fmla="*/ 0 h 1742"/>
                <a:gd name="T4" fmla="*/ 0 w 1545"/>
                <a:gd name="T5" fmla="*/ 0 h 1742"/>
                <a:gd name="T6" fmla="*/ 0 w 1545"/>
                <a:gd name="T7" fmla="*/ 0 h 1742"/>
                <a:gd name="T8" fmla="*/ 0 w 1545"/>
                <a:gd name="T9" fmla="*/ 0 h 1742"/>
                <a:gd name="T10" fmla="*/ 0 w 1545"/>
                <a:gd name="T11" fmla="*/ 0 h 1742"/>
                <a:gd name="T12" fmla="*/ 0 w 1545"/>
                <a:gd name="T13" fmla="*/ 0 h 1742"/>
                <a:gd name="T14" fmla="*/ 0 w 1545"/>
                <a:gd name="T15" fmla="*/ 0 h 1742"/>
                <a:gd name="T16" fmla="*/ 0 w 1545"/>
                <a:gd name="T17" fmla="*/ 0 h 1742"/>
                <a:gd name="T18" fmla="*/ 0 w 1545"/>
                <a:gd name="T19" fmla="*/ 0 h 1742"/>
                <a:gd name="T20" fmla="*/ 0 w 1545"/>
                <a:gd name="T21" fmla="*/ 0 h 1742"/>
                <a:gd name="T22" fmla="*/ 0 w 1545"/>
                <a:gd name="T23" fmla="*/ 0 h 1742"/>
                <a:gd name="T24" fmla="*/ 0 w 1545"/>
                <a:gd name="T25" fmla="*/ 0 h 1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45"/>
                <a:gd name="T40" fmla="*/ 0 h 1742"/>
                <a:gd name="T41" fmla="*/ 1545 w 1545"/>
                <a:gd name="T42" fmla="*/ 1742 h 17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45" h="1742">
                  <a:moveTo>
                    <a:pt x="0" y="561"/>
                  </a:moveTo>
                  <a:cubicBezTo>
                    <a:pt x="28" y="571"/>
                    <a:pt x="91" y="655"/>
                    <a:pt x="170" y="619"/>
                  </a:cubicBezTo>
                  <a:cubicBezTo>
                    <a:pt x="249" y="583"/>
                    <a:pt x="382" y="423"/>
                    <a:pt x="477" y="345"/>
                  </a:cubicBezTo>
                  <a:cubicBezTo>
                    <a:pt x="572" y="267"/>
                    <a:pt x="642" y="184"/>
                    <a:pt x="742" y="151"/>
                  </a:cubicBezTo>
                  <a:cubicBezTo>
                    <a:pt x="842" y="118"/>
                    <a:pt x="967" y="111"/>
                    <a:pt x="1073" y="93"/>
                  </a:cubicBezTo>
                  <a:cubicBezTo>
                    <a:pt x="1179" y="75"/>
                    <a:pt x="1299" y="0"/>
                    <a:pt x="1376" y="43"/>
                  </a:cubicBezTo>
                  <a:cubicBezTo>
                    <a:pt x="1453" y="86"/>
                    <a:pt x="1527" y="249"/>
                    <a:pt x="1536" y="352"/>
                  </a:cubicBezTo>
                  <a:cubicBezTo>
                    <a:pt x="1545" y="455"/>
                    <a:pt x="1476" y="565"/>
                    <a:pt x="1430" y="664"/>
                  </a:cubicBezTo>
                  <a:cubicBezTo>
                    <a:pt x="1384" y="763"/>
                    <a:pt x="1301" y="867"/>
                    <a:pt x="1263" y="946"/>
                  </a:cubicBezTo>
                  <a:cubicBezTo>
                    <a:pt x="1225" y="1025"/>
                    <a:pt x="1229" y="1077"/>
                    <a:pt x="1202" y="1137"/>
                  </a:cubicBezTo>
                  <a:cubicBezTo>
                    <a:pt x="1175" y="1197"/>
                    <a:pt x="1135" y="1242"/>
                    <a:pt x="1098" y="1307"/>
                  </a:cubicBezTo>
                  <a:cubicBezTo>
                    <a:pt x="1061" y="1372"/>
                    <a:pt x="1008" y="1454"/>
                    <a:pt x="982" y="1526"/>
                  </a:cubicBezTo>
                  <a:cubicBezTo>
                    <a:pt x="956" y="1598"/>
                    <a:pt x="950" y="1697"/>
                    <a:pt x="941" y="174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81" name="Freeform 27"/>
            <p:cNvSpPr>
              <a:spLocks/>
            </p:cNvSpPr>
            <p:nvPr/>
          </p:nvSpPr>
          <p:spPr bwMode="auto">
            <a:xfrm>
              <a:off x="2773" y="3688"/>
              <a:ext cx="371" cy="323"/>
            </a:xfrm>
            <a:custGeom>
              <a:avLst/>
              <a:gdLst>
                <a:gd name="T0" fmla="*/ 0 w 2246"/>
                <a:gd name="T1" fmla="*/ 0 h 2254"/>
                <a:gd name="T2" fmla="*/ 0 w 2246"/>
                <a:gd name="T3" fmla="*/ 0 h 2254"/>
                <a:gd name="T4" fmla="*/ 0 w 2246"/>
                <a:gd name="T5" fmla="*/ 0 h 2254"/>
                <a:gd name="T6" fmla="*/ 0 w 2246"/>
                <a:gd name="T7" fmla="*/ 0 h 2254"/>
                <a:gd name="T8" fmla="*/ 0 w 2246"/>
                <a:gd name="T9" fmla="*/ 0 h 2254"/>
                <a:gd name="T10" fmla="*/ 0 w 2246"/>
                <a:gd name="T11" fmla="*/ 0 h 2254"/>
                <a:gd name="T12" fmla="*/ 0 w 2246"/>
                <a:gd name="T13" fmla="*/ 0 h 2254"/>
                <a:gd name="T14" fmla="*/ 0 w 2246"/>
                <a:gd name="T15" fmla="*/ 0 h 2254"/>
                <a:gd name="T16" fmla="*/ 0 w 2246"/>
                <a:gd name="T17" fmla="*/ 0 h 2254"/>
                <a:gd name="T18" fmla="*/ 0 w 2246"/>
                <a:gd name="T19" fmla="*/ 0 h 2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46"/>
                <a:gd name="T31" fmla="*/ 0 h 2254"/>
                <a:gd name="T32" fmla="*/ 2246 w 2246"/>
                <a:gd name="T33" fmla="*/ 2254 h 2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46" h="2254">
                  <a:moveTo>
                    <a:pt x="2246" y="0"/>
                  </a:moveTo>
                  <a:cubicBezTo>
                    <a:pt x="2219" y="55"/>
                    <a:pt x="2134" y="224"/>
                    <a:pt x="2081" y="333"/>
                  </a:cubicBezTo>
                  <a:cubicBezTo>
                    <a:pt x="2028" y="442"/>
                    <a:pt x="1993" y="557"/>
                    <a:pt x="1927" y="651"/>
                  </a:cubicBezTo>
                  <a:cubicBezTo>
                    <a:pt x="1861" y="745"/>
                    <a:pt x="1759" y="818"/>
                    <a:pt x="1684" y="899"/>
                  </a:cubicBezTo>
                  <a:cubicBezTo>
                    <a:pt x="1609" y="980"/>
                    <a:pt x="1586" y="1068"/>
                    <a:pt x="1534" y="1148"/>
                  </a:cubicBezTo>
                  <a:cubicBezTo>
                    <a:pt x="1482" y="1228"/>
                    <a:pt x="1452" y="1286"/>
                    <a:pt x="1372" y="1380"/>
                  </a:cubicBezTo>
                  <a:cubicBezTo>
                    <a:pt x="1292" y="1474"/>
                    <a:pt x="1177" y="1609"/>
                    <a:pt x="1053" y="1711"/>
                  </a:cubicBezTo>
                  <a:cubicBezTo>
                    <a:pt x="929" y="1813"/>
                    <a:pt x="772" y="1923"/>
                    <a:pt x="630" y="1993"/>
                  </a:cubicBezTo>
                  <a:cubicBezTo>
                    <a:pt x="488" y="2063"/>
                    <a:pt x="304" y="2090"/>
                    <a:pt x="199" y="2134"/>
                  </a:cubicBezTo>
                  <a:cubicBezTo>
                    <a:pt x="94" y="2178"/>
                    <a:pt x="41" y="2229"/>
                    <a:pt x="0" y="225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82" name="Freeform 28"/>
            <p:cNvSpPr>
              <a:spLocks/>
            </p:cNvSpPr>
            <p:nvPr/>
          </p:nvSpPr>
          <p:spPr bwMode="auto">
            <a:xfrm>
              <a:off x="2745" y="3743"/>
              <a:ext cx="332" cy="168"/>
            </a:xfrm>
            <a:custGeom>
              <a:avLst/>
              <a:gdLst>
                <a:gd name="T0" fmla="*/ 0 w 2008"/>
                <a:gd name="T1" fmla="*/ 0 h 1172"/>
                <a:gd name="T2" fmla="*/ 0 w 2008"/>
                <a:gd name="T3" fmla="*/ 0 h 1172"/>
                <a:gd name="T4" fmla="*/ 0 w 2008"/>
                <a:gd name="T5" fmla="*/ 0 h 1172"/>
                <a:gd name="T6" fmla="*/ 0 w 2008"/>
                <a:gd name="T7" fmla="*/ 0 h 1172"/>
                <a:gd name="T8" fmla="*/ 0 w 2008"/>
                <a:gd name="T9" fmla="*/ 0 h 1172"/>
                <a:gd name="T10" fmla="*/ 0 w 2008"/>
                <a:gd name="T11" fmla="*/ 0 h 1172"/>
                <a:gd name="T12" fmla="*/ 0 w 2008"/>
                <a:gd name="T13" fmla="*/ 0 h 1172"/>
                <a:gd name="T14" fmla="*/ 0 w 2008"/>
                <a:gd name="T15" fmla="*/ 0 h 1172"/>
                <a:gd name="T16" fmla="*/ 0 w 2008"/>
                <a:gd name="T17" fmla="*/ 0 h 11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8"/>
                <a:gd name="T28" fmla="*/ 0 h 1172"/>
                <a:gd name="T29" fmla="*/ 2008 w 2008"/>
                <a:gd name="T30" fmla="*/ 1172 h 11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8" h="1172">
                  <a:moveTo>
                    <a:pt x="2008" y="0"/>
                  </a:moveTo>
                  <a:cubicBezTo>
                    <a:pt x="1984" y="9"/>
                    <a:pt x="1926" y="9"/>
                    <a:pt x="1863" y="50"/>
                  </a:cubicBezTo>
                  <a:cubicBezTo>
                    <a:pt x="1800" y="91"/>
                    <a:pt x="1714" y="150"/>
                    <a:pt x="1627" y="245"/>
                  </a:cubicBezTo>
                  <a:cubicBezTo>
                    <a:pt x="1540" y="340"/>
                    <a:pt x="1438" y="511"/>
                    <a:pt x="1343" y="622"/>
                  </a:cubicBezTo>
                  <a:cubicBezTo>
                    <a:pt x="1248" y="733"/>
                    <a:pt x="1152" y="849"/>
                    <a:pt x="1055" y="908"/>
                  </a:cubicBezTo>
                  <a:cubicBezTo>
                    <a:pt x="958" y="967"/>
                    <a:pt x="867" y="961"/>
                    <a:pt x="760" y="976"/>
                  </a:cubicBezTo>
                  <a:cubicBezTo>
                    <a:pt x="653" y="991"/>
                    <a:pt x="519" y="968"/>
                    <a:pt x="413" y="995"/>
                  </a:cubicBezTo>
                  <a:cubicBezTo>
                    <a:pt x="307" y="1022"/>
                    <a:pt x="191" y="1110"/>
                    <a:pt x="122" y="1140"/>
                  </a:cubicBezTo>
                  <a:cubicBezTo>
                    <a:pt x="53" y="1170"/>
                    <a:pt x="25" y="1165"/>
                    <a:pt x="0" y="117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83" name="Freeform 29"/>
            <p:cNvSpPr>
              <a:spLocks/>
            </p:cNvSpPr>
            <p:nvPr/>
          </p:nvSpPr>
          <p:spPr bwMode="auto">
            <a:xfrm>
              <a:off x="3210" y="3845"/>
              <a:ext cx="96" cy="81"/>
            </a:xfrm>
            <a:custGeom>
              <a:avLst/>
              <a:gdLst>
                <a:gd name="T0" fmla="*/ 0 w 583"/>
                <a:gd name="T1" fmla="*/ 0 h 565"/>
                <a:gd name="T2" fmla="*/ 0 w 583"/>
                <a:gd name="T3" fmla="*/ 0 h 565"/>
                <a:gd name="T4" fmla="*/ 0 w 583"/>
                <a:gd name="T5" fmla="*/ 0 h 565"/>
                <a:gd name="T6" fmla="*/ 0 w 583"/>
                <a:gd name="T7" fmla="*/ 0 h 565"/>
                <a:gd name="T8" fmla="*/ 0 w 583"/>
                <a:gd name="T9" fmla="*/ 0 h 565"/>
                <a:gd name="T10" fmla="*/ 0 w 583"/>
                <a:gd name="T11" fmla="*/ 0 h 565"/>
                <a:gd name="T12" fmla="*/ 0 w 583"/>
                <a:gd name="T13" fmla="*/ 0 h 565"/>
                <a:gd name="T14" fmla="*/ 0 60000 65536"/>
                <a:gd name="T15" fmla="*/ 0 60000 65536"/>
                <a:gd name="T16" fmla="*/ 0 60000 65536"/>
                <a:gd name="T17" fmla="*/ 0 60000 65536"/>
                <a:gd name="T18" fmla="*/ 0 60000 65536"/>
                <a:gd name="T19" fmla="*/ 0 60000 65536"/>
                <a:gd name="T20" fmla="*/ 0 60000 65536"/>
                <a:gd name="T21" fmla="*/ 0 w 583"/>
                <a:gd name="T22" fmla="*/ 0 h 565"/>
                <a:gd name="T23" fmla="*/ 583 w 583"/>
                <a:gd name="T24" fmla="*/ 565 h 5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3" h="565">
                  <a:moveTo>
                    <a:pt x="0" y="0"/>
                  </a:moveTo>
                  <a:cubicBezTo>
                    <a:pt x="11" y="17"/>
                    <a:pt x="43" y="83"/>
                    <a:pt x="67" y="100"/>
                  </a:cubicBezTo>
                  <a:cubicBezTo>
                    <a:pt x="91" y="117"/>
                    <a:pt x="122" y="105"/>
                    <a:pt x="144" y="103"/>
                  </a:cubicBezTo>
                  <a:cubicBezTo>
                    <a:pt x="162" y="93"/>
                    <a:pt x="171" y="60"/>
                    <a:pt x="202" y="90"/>
                  </a:cubicBezTo>
                  <a:cubicBezTo>
                    <a:pt x="233" y="119"/>
                    <a:pt x="292" y="229"/>
                    <a:pt x="330" y="276"/>
                  </a:cubicBezTo>
                  <a:cubicBezTo>
                    <a:pt x="368" y="323"/>
                    <a:pt x="388" y="324"/>
                    <a:pt x="430" y="372"/>
                  </a:cubicBezTo>
                  <a:cubicBezTo>
                    <a:pt x="472" y="420"/>
                    <a:pt x="551" y="525"/>
                    <a:pt x="583" y="56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84" name="Freeform 30"/>
            <p:cNvSpPr>
              <a:spLocks/>
            </p:cNvSpPr>
            <p:nvPr/>
          </p:nvSpPr>
          <p:spPr bwMode="auto">
            <a:xfrm>
              <a:off x="3094" y="3914"/>
              <a:ext cx="112" cy="66"/>
            </a:xfrm>
            <a:custGeom>
              <a:avLst/>
              <a:gdLst>
                <a:gd name="T0" fmla="*/ 0 w 676"/>
                <a:gd name="T1" fmla="*/ 0 h 456"/>
                <a:gd name="T2" fmla="*/ 0 w 676"/>
                <a:gd name="T3" fmla="*/ 0 h 456"/>
                <a:gd name="T4" fmla="*/ 0 w 676"/>
                <a:gd name="T5" fmla="*/ 0 h 456"/>
                <a:gd name="T6" fmla="*/ 0 w 676"/>
                <a:gd name="T7" fmla="*/ 0 h 456"/>
                <a:gd name="T8" fmla="*/ 0 w 676"/>
                <a:gd name="T9" fmla="*/ 0 h 456"/>
                <a:gd name="T10" fmla="*/ 0 w 676"/>
                <a:gd name="T11" fmla="*/ 0 h 456"/>
                <a:gd name="T12" fmla="*/ 0 60000 65536"/>
                <a:gd name="T13" fmla="*/ 0 60000 65536"/>
                <a:gd name="T14" fmla="*/ 0 60000 65536"/>
                <a:gd name="T15" fmla="*/ 0 60000 65536"/>
                <a:gd name="T16" fmla="*/ 0 60000 65536"/>
                <a:gd name="T17" fmla="*/ 0 60000 65536"/>
                <a:gd name="T18" fmla="*/ 0 w 676"/>
                <a:gd name="T19" fmla="*/ 0 h 456"/>
                <a:gd name="T20" fmla="*/ 676 w 676"/>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676" h="456">
                  <a:moveTo>
                    <a:pt x="7" y="0"/>
                  </a:moveTo>
                  <a:cubicBezTo>
                    <a:pt x="13" y="18"/>
                    <a:pt x="0" y="74"/>
                    <a:pt x="43" y="107"/>
                  </a:cubicBezTo>
                  <a:cubicBezTo>
                    <a:pt x="86" y="140"/>
                    <a:pt x="204" y="174"/>
                    <a:pt x="267" y="197"/>
                  </a:cubicBezTo>
                  <a:cubicBezTo>
                    <a:pt x="330" y="220"/>
                    <a:pt x="363" y="219"/>
                    <a:pt x="424" y="246"/>
                  </a:cubicBezTo>
                  <a:cubicBezTo>
                    <a:pt x="485" y="273"/>
                    <a:pt x="590" y="323"/>
                    <a:pt x="632" y="358"/>
                  </a:cubicBezTo>
                  <a:cubicBezTo>
                    <a:pt x="674" y="393"/>
                    <a:pt x="667" y="436"/>
                    <a:pt x="676" y="45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85" name="Freeform 31"/>
            <p:cNvSpPr>
              <a:spLocks/>
            </p:cNvSpPr>
            <p:nvPr/>
          </p:nvSpPr>
          <p:spPr bwMode="auto">
            <a:xfrm>
              <a:off x="3022" y="3963"/>
              <a:ext cx="17" cy="27"/>
            </a:xfrm>
            <a:custGeom>
              <a:avLst/>
              <a:gdLst>
                <a:gd name="T0" fmla="*/ 0 w 100"/>
                <a:gd name="T1" fmla="*/ 0 h 189"/>
                <a:gd name="T2" fmla="*/ 0 w 100"/>
                <a:gd name="T3" fmla="*/ 0 h 189"/>
                <a:gd name="T4" fmla="*/ 0 w 100"/>
                <a:gd name="T5" fmla="*/ 0 h 189"/>
                <a:gd name="T6" fmla="*/ 0 w 100"/>
                <a:gd name="T7" fmla="*/ 0 h 189"/>
                <a:gd name="T8" fmla="*/ 0 60000 65536"/>
                <a:gd name="T9" fmla="*/ 0 60000 65536"/>
                <a:gd name="T10" fmla="*/ 0 60000 65536"/>
                <a:gd name="T11" fmla="*/ 0 60000 65536"/>
                <a:gd name="T12" fmla="*/ 0 w 100"/>
                <a:gd name="T13" fmla="*/ 0 h 189"/>
                <a:gd name="T14" fmla="*/ 100 w 100"/>
                <a:gd name="T15" fmla="*/ 189 h 189"/>
              </a:gdLst>
              <a:ahLst/>
              <a:cxnLst>
                <a:cxn ang="T8">
                  <a:pos x="T0" y="T1"/>
                </a:cxn>
                <a:cxn ang="T9">
                  <a:pos x="T2" y="T3"/>
                </a:cxn>
                <a:cxn ang="T10">
                  <a:pos x="T4" y="T5"/>
                </a:cxn>
                <a:cxn ang="T11">
                  <a:pos x="T6" y="T7"/>
                </a:cxn>
              </a:cxnLst>
              <a:rect l="T12" t="T13" r="T14" b="T15"/>
              <a:pathLst>
                <a:path w="100" h="189">
                  <a:moveTo>
                    <a:pt x="0" y="0"/>
                  </a:moveTo>
                  <a:cubicBezTo>
                    <a:pt x="2" y="10"/>
                    <a:pt x="7" y="39"/>
                    <a:pt x="14" y="60"/>
                  </a:cubicBezTo>
                  <a:cubicBezTo>
                    <a:pt x="21" y="81"/>
                    <a:pt x="27" y="104"/>
                    <a:pt x="41" y="125"/>
                  </a:cubicBezTo>
                  <a:cubicBezTo>
                    <a:pt x="55" y="146"/>
                    <a:pt x="88" y="176"/>
                    <a:pt x="100" y="18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86" name="Freeform 32"/>
            <p:cNvSpPr>
              <a:spLocks/>
            </p:cNvSpPr>
            <p:nvPr/>
          </p:nvSpPr>
          <p:spPr bwMode="auto">
            <a:xfrm>
              <a:off x="2992" y="3949"/>
              <a:ext cx="42" cy="15"/>
            </a:xfrm>
            <a:custGeom>
              <a:avLst/>
              <a:gdLst>
                <a:gd name="T0" fmla="*/ 0 w 253"/>
                <a:gd name="T1" fmla="*/ 0 h 102"/>
                <a:gd name="T2" fmla="*/ 0 w 253"/>
                <a:gd name="T3" fmla="*/ 0 h 102"/>
                <a:gd name="T4" fmla="*/ 0 w 253"/>
                <a:gd name="T5" fmla="*/ 0 h 102"/>
                <a:gd name="T6" fmla="*/ 0 w 253"/>
                <a:gd name="T7" fmla="*/ 0 h 102"/>
                <a:gd name="T8" fmla="*/ 0 w 253"/>
                <a:gd name="T9" fmla="*/ 0 h 102"/>
                <a:gd name="T10" fmla="*/ 0 60000 65536"/>
                <a:gd name="T11" fmla="*/ 0 60000 65536"/>
                <a:gd name="T12" fmla="*/ 0 60000 65536"/>
                <a:gd name="T13" fmla="*/ 0 60000 65536"/>
                <a:gd name="T14" fmla="*/ 0 60000 65536"/>
                <a:gd name="T15" fmla="*/ 0 w 253"/>
                <a:gd name="T16" fmla="*/ 0 h 102"/>
                <a:gd name="T17" fmla="*/ 253 w 253"/>
                <a:gd name="T18" fmla="*/ 102 h 102"/>
              </a:gdLst>
              <a:ahLst/>
              <a:cxnLst>
                <a:cxn ang="T10">
                  <a:pos x="T0" y="T1"/>
                </a:cxn>
                <a:cxn ang="T11">
                  <a:pos x="T2" y="T3"/>
                </a:cxn>
                <a:cxn ang="T12">
                  <a:pos x="T4" y="T5"/>
                </a:cxn>
                <a:cxn ang="T13">
                  <a:pos x="T6" y="T7"/>
                </a:cxn>
                <a:cxn ang="T14">
                  <a:pos x="T8" y="T9"/>
                </a:cxn>
              </a:cxnLst>
              <a:rect l="T15" t="T16" r="T17" b="T18"/>
              <a:pathLst>
                <a:path w="253" h="102">
                  <a:moveTo>
                    <a:pt x="0" y="100"/>
                  </a:moveTo>
                  <a:cubicBezTo>
                    <a:pt x="18" y="100"/>
                    <a:pt x="76" y="102"/>
                    <a:pt x="108" y="100"/>
                  </a:cubicBezTo>
                  <a:cubicBezTo>
                    <a:pt x="140" y="98"/>
                    <a:pt x="174" y="95"/>
                    <a:pt x="195" y="87"/>
                  </a:cubicBezTo>
                  <a:cubicBezTo>
                    <a:pt x="216" y="79"/>
                    <a:pt x="226" y="64"/>
                    <a:pt x="236" y="50"/>
                  </a:cubicBezTo>
                  <a:cubicBezTo>
                    <a:pt x="246" y="36"/>
                    <a:pt x="250" y="10"/>
                    <a:pt x="253"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87" name="Freeform 33"/>
            <p:cNvSpPr>
              <a:spLocks/>
            </p:cNvSpPr>
            <p:nvPr/>
          </p:nvSpPr>
          <p:spPr bwMode="auto">
            <a:xfrm>
              <a:off x="3048" y="3909"/>
              <a:ext cx="43" cy="23"/>
            </a:xfrm>
            <a:custGeom>
              <a:avLst/>
              <a:gdLst>
                <a:gd name="T0" fmla="*/ 0 w 261"/>
                <a:gd name="T1" fmla="*/ 0 h 164"/>
                <a:gd name="T2" fmla="*/ 0 w 261"/>
                <a:gd name="T3" fmla="*/ 0 h 164"/>
                <a:gd name="T4" fmla="*/ 0 w 261"/>
                <a:gd name="T5" fmla="*/ 0 h 164"/>
                <a:gd name="T6" fmla="*/ 0 w 261"/>
                <a:gd name="T7" fmla="*/ 0 h 164"/>
                <a:gd name="T8" fmla="*/ 0 w 261"/>
                <a:gd name="T9" fmla="*/ 0 h 164"/>
                <a:gd name="T10" fmla="*/ 0 60000 65536"/>
                <a:gd name="T11" fmla="*/ 0 60000 65536"/>
                <a:gd name="T12" fmla="*/ 0 60000 65536"/>
                <a:gd name="T13" fmla="*/ 0 60000 65536"/>
                <a:gd name="T14" fmla="*/ 0 60000 65536"/>
                <a:gd name="T15" fmla="*/ 0 w 261"/>
                <a:gd name="T16" fmla="*/ 0 h 164"/>
                <a:gd name="T17" fmla="*/ 261 w 261"/>
                <a:gd name="T18" fmla="*/ 164 h 164"/>
              </a:gdLst>
              <a:ahLst/>
              <a:cxnLst>
                <a:cxn ang="T10">
                  <a:pos x="T0" y="T1"/>
                </a:cxn>
                <a:cxn ang="T11">
                  <a:pos x="T2" y="T3"/>
                </a:cxn>
                <a:cxn ang="T12">
                  <a:pos x="T4" y="T5"/>
                </a:cxn>
                <a:cxn ang="T13">
                  <a:pos x="T6" y="T7"/>
                </a:cxn>
                <a:cxn ang="T14">
                  <a:pos x="T8" y="T9"/>
                </a:cxn>
              </a:cxnLst>
              <a:rect l="T15" t="T16" r="T17" b="T18"/>
              <a:pathLst>
                <a:path w="261" h="164">
                  <a:moveTo>
                    <a:pt x="0" y="62"/>
                  </a:moveTo>
                  <a:cubicBezTo>
                    <a:pt x="16" y="68"/>
                    <a:pt x="60" y="82"/>
                    <a:pt x="95" y="99"/>
                  </a:cubicBezTo>
                  <a:cubicBezTo>
                    <a:pt x="130" y="116"/>
                    <a:pt x="182" y="164"/>
                    <a:pt x="208" y="164"/>
                  </a:cubicBezTo>
                  <a:cubicBezTo>
                    <a:pt x="234" y="164"/>
                    <a:pt x="245" y="126"/>
                    <a:pt x="253" y="99"/>
                  </a:cubicBezTo>
                  <a:cubicBezTo>
                    <a:pt x="261" y="72"/>
                    <a:pt x="256" y="21"/>
                    <a:pt x="257"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388" name="Freeform 34"/>
            <p:cNvSpPr>
              <a:spLocks/>
            </p:cNvSpPr>
            <p:nvPr/>
          </p:nvSpPr>
          <p:spPr bwMode="auto">
            <a:xfrm>
              <a:off x="3072" y="3844"/>
              <a:ext cx="22" cy="58"/>
            </a:xfrm>
            <a:custGeom>
              <a:avLst/>
              <a:gdLst>
                <a:gd name="T0" fmla="*/ 0 w 133"/>
                <a:gd name="T1" fmla="*/ 0 h 406"/>
                <a:gd name="T2" fmla="*/ 0 w 133"/>
                <a:gd name="T3" fmla="*/ 0 h 406"/>
                <a:gd name="T4" fmla="*/ 0 w 133"/>
                <a:gd name="T5" fmla="*/ 0 h 406"/>
                <a:gd name="T6" fmla="*/ 0 w 133"/>
                <a:gd name="T7" fmla="*/ 0 h 406"/>
                <a:gd name="T8" fmla="*/ 0 w 133"/>
                <a:gd name="T9" fmla="*/ 0 h 406"/>
                <a:gd name="T10" fmla="*/ 0 60000 65536"/>
                <a:gd name="T11" fmla="*/ 0 60000 65536"/>
                <a:gd name="T12" fmla="*/ 0 60000 65536"/>
                <a:gd name="T13" fmla="*/ 0 60000 65536"/>
                <a:gd name="T14" fmla="*/ 0 60000 65536"/>
                <a:gd name="T15" fmla="*/ 0 w 133"/>
                <a:gd name="T16" fmla="*/ 0 h 406"/>
                <a:gd name="T17" fmla="*/ 133 w 133"/>
                <a:gd name="T18" fmla="*/ 406 h 406"/>
              </a:gdLst>
              <a:ahLst/>
              <a:cxnLst>
                <a:cxn ang="T10">
                  <a:pos x="T0" y="T1"/>
                </a:cxn>
                <a:cxn ang="T11">
                  <a:pos x="T2" y="T3"/>
                </a:cxn>
                <a:cxn ang="T12">
                  <a:pos x="T4" y="T5"/>
                </a:cxn>
                <a:cxn ang="T13">
                  <a:pos x="T6" y="T7"/>
                </a:cxn>
                <a:cxn ang="T14">
                  <a:pos x="T8" y="T9"/>
                </a:cxn>
              </a:cxnLst>
              <a:rect l="T15" t="T16" r="T17" b="T18"/>
              <a:pathLst>
                <a:path w="133" h="406">
                  <a:moveTo>
                    <a:pt x="0" y="0"/>
                  </a:moveTo>
                  <a:cubicBezTo>
                    <a:pt x="4" y="16"/>
                    <a:pt x="17" y="65"/>
                    <a:pt x="25" y="95"/>
                  </a:cubicBezTo>
                  <a:cubicBezTo>
                    <a:pt x="33" y="125"/>
                    <a:pt x="39" y="148"/>
                    <a:pt x="50" y="178"/>
                  </a:cubicBezTo>
                  <a:cubicBezTo>
                    <a:pt x="61" y="208"/>
                    <a:pt x="77" y="235"/>
                    <a:pt x="91" y="273"/>
                  </a:cubicBezTo>
                  <a:cubicBezTo>
                    <a:pt x="105" y="311"/>
                    <a:pt x="124" y="378"/>
                    <a:pt x="133" y="40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5635" name="Freeform 35"/>
            <p:cNvSpPr>
              <a:spLocks/>
            </p:cNvSpPr>
            <p:nvPr/>
          </p:nvSpPr>
          <p:spPr bwMode="auto">
            <a:xfrm>
              <a:off x="2546" y="3768"/>
              <a:ext cx="145" cy="69"/>
            </a:xfrm>
            <a:custGeom>
              <a:avLst/>
              <a:gdLst>
                <a:gd name="T0" fmla="*/ 0 w 874"/>
                <a:gd name="T1" fmla="*/ 0 h 481"/>
                <a:gd name="T2" fmla="*/ 63 w 874"/>
                <a:gd name="T3" fmla="*/ 112 h 481"/>
                <a:gd name="T4" fmla="*/ 201 w 874"/>
                <a:gd name="T5" fmla="*/ 203 h 481"/>
                <a:gd name="T6" fmla="*/ 282 w 874"/>
                <a:gd name="T7" fmla="*/ 237 h 481"/>
                <a:gd name="T8" fmla="*/ 444 w 874"/>
                <a:gd name="T9" fmla="*/ 332 h 481"/>
                <a:gd name="T10" fmla="*/ 655 w 874"/>
                <a:gd name="T11" fmla="*/ 382 h 481"/>
                <a:gd name="T12" fmla="*/ 862 w 874"/>
                <a:gd name="T13" fmla="*/ 481 h 481"/>
                <a:gd name="T14" fmla="*/ 854 w 874"/>
                <a:gd name="T15" fmla="*/ 348 h 481"/>
                <a:gd name="T16" fmla="*/ 755 w 874"/>
                <a:gd name="T17" fmla="*/ 191 h 481"/>
                <a:gd name="T18" fmla="*/ 552 w 874"/>
                <a:gd name="T19" fmla="*/ 133 h 481"/>
                <a:gd name="T20" fmla="*/ 415 w 874"/>
                <a:gd name="T21" fmla="*/ 108 h 481"/>
                <a:gd name="T22" fmla="*/ 274 w 874"/>
                <a:gd name="T23" fmla="*/ 100 h 481"/>
                <a:gd name="T24" fmla="*/ 145 w 874"/>
                <a:gd name="T25" fmla="*/ 58 h 481"/>
                <a:gd name="T26" fmla="*/ 0 w 874"/>
                <a:gd name="T27"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481">
                  <a:moveTo>
                    <a:pt x="0" y="0"/>
                  </a:moveTo>
                  <a:cubicBezTo>
                    <a:pt x="9" y="42"/>
                    <a:pt x="34" y="79"/>
                    <a:pt x="63" y="112"/>
                  </a:cubicBezTo>
                  <a:cubicBezTo>
                    <a:pt x="92" y="145"/>
                    <a:pt x="164" y="182"/>
                    <a:pt x="201" y="203"/>
                  </a:cubicBezTo>
                  <a:cubicBezTo>
                    <a:pt x="238" y="224"/>
                    <a:pt x="242" y="216"/>
                    <a:pt x="282" y="237"/>
                  </a:cubicBezTo>
                  <a:cubicBezTo>
                    <a:pt x="320" y="264"/>
                    <a:pt x="404" y="311"/>
                    <a:pt x="444" y="332"/>
                  </a:cubicBezTo>
                  <a:cubicBezTo>
                    <a:pt x="484" y="353"/>
                    <a:pt x="601" y="361"/>
                    <a:pt x="655" y="382"/>
                  </a:cubicBezTo>
                  <a:cubicBezTo>
                    <a:pt x="709" y="403"/>
                    <a:pt x="816" y="439"/>
                    <a:pt x="862" y="481"/>
                  </a:cubicBezTo>
                  <a:cubicBezTo>
                    <a:pt x="874" y="460"/>
                    <a:pt x="851" y="363"/>
                    <a:pt x="854" y="348"/>
                  </a:cubicBezTo>
                  <a:cubicBezTo>
                    <a:pt x="857" y="333"/>
                    <a:pt x="797" y="216"/>
                    <a:pt x="755" y="191"/>
                  </a:cubicBezTo>
                  <a:cubicBezTo>
                    <a:pt x="713" y="166"/>
                    <a:pt x="624" y="154"/>
                    <a:pt x="552" y="133"/>
                  </a:cubicBezTo>
                  <a:cubicBezTo>
                    <a:pt x="480" y="112"/>
                    <a:pt x="436" y="116"/>
                    <a:pt x="415" y="108"/>
                  </a:cubicBezTo>
                  <a:cubicBezTo>
                    <a:pt x="394" y="100"/>
                    <a:pt x="311" y="107"/>
                    <a:pt x="274" y="100"/>
                  </a:cubicBezTo>
                  <a:cubicBezTo>
                    <a:pt x="237" y="93"/>
                    <a:pt x="188" y="74"/>
                    <a:pt x="145" y="58"/>
                  </a:cubicBezTo>
                  <a:cubicBezTo>
                    <a:pt x="102" y="42"/>
                    <a:pt x="46" y="13"/>
                    <a:pt x="0" y="0"/>
                  </a:cubicBezTo>
                  <a:close/>
                </a:path>
              </a:pathLst>
            </a:custGeom>
            <a:gradFill rotWithShape="1">
              <a:gsLst>
                <a:gs pos="0">
                  <a:schemeClr val="bg2">
                    <a:gamma/>
                    <a:tint val="33725"/>
                    <a:invGamma/>
                  </a:schemeClr>
                </a:gs>
                <a:gs pos="100000">
                  <a:schemeClr val="bg2"/>
                </a:gs>
              </a:gsLst>
              <a:lin ang="18900000" scaled="1"/>
            </a:gradFill>
            <a:ln>
              <a:noFill/>
            </a:ln>
            <a:effectLst/>
            <a:extLst/>
          </p:spPr>
          <p:txBody>
            <a:bodyPr/>
            <a:lstStyle/>
            <a:p>
              <a:pPr>
                <a:defRPr/>
              </a:pPr>
              <a:endParaRPr lang="en-US"/>
            </a:p>
          </p:txBody>
        </p:sp>
        <p:sp>
          <p:nvSpPr>
            <p:cNvPr id="13390" name="Freeform 36"/>
            <p:cNvSpPr>
              <a:spLocks/>
            </p:cNvSpPr>
            <p:nvPr/>
          </p:nvSpPr>
          <p:spPr bwMode="auto">
            <a:xfrm>
              <a:off x="3050" y="3998"/>
              <a:ext cx="47" cy="25"/>
            </a:xfrm>
            <a:custGeom>
              <a:avLst/>
              <a:gdLst>
                <a:gd name="T0" fmla="*/ 0 w 281"/>
                <a:gd name="T1" fmla="*/ 0 h 175"/>
                <a:gd name="T2" fmla="*/ 0 w 281"/>
                <a:gd name="T3" fmla="*/ 0 h 175"/>
                <a:gd name="T4" fmla="*/ 0 w 281"/>
                <a:gd name="T5" fmla="*/ 0 h 175"/>
                <a:gd name="T6" fmla="*/ 0 w 281"/>
                <a:gd name="T7" fmla="*/ 0 h 175"/>
                <a:gd name="T8" fmla="*/ 0 60000 65536"/>
                <a:gd name="T9" fmla="*/ 0 60000 65536"/>
                <a:gd name="T10" fmla="*/ 0 60000 65536"/>
                <a:gd name="T11" fmla="*/ 0 60000 65536"/>
                <a:gd name="T12" fmla="*/ 0 w 281"/>
                <a:gd name="T13" fmla="*/ 0 h 175"/>
                <a:gd name="T14" fmla="*/ 281 w 281"/>
                <a:gd name="T15" fmla="*/ 175 h 175"/>
              </a:gdLst>
              <a:ahLst/>
              <a:cxnLst>
                <a:cxn ang="T8">
                  <a:pos x="T0" y="T1"/>
                </a:cxn>
                <a:cxn ang="T9">
                  <a:pos x="T2" y="T3"/>
                </a:cxn>
                <a:cxn ang="T10">
                  <a:pos x="T4" y="T5"/>
                </a:cxn>
                <a:cxn ang="T11">
                  <a:pos x="T6" y="T7"/>
                </a:cxn>
              </a:cxnLst>
              <a:rect l="T12" t="T13" r="T14" b="T15"/>
              <a:pathLst>
                <a:path w="281" h="175">
                  <a:moveTo>
                    <a:pt x="0" y="175"/>
                  </a:moveTo>
                  <a:cubicBezTo>
                    <a:pt x="15" y="163"/>
                    <a:pt x="59" y="123"/>
                    <a:pt x="90" y="100"/>
                  </a:cubicBezTo>
                  <a:cubicBezTo>
                    <a:pt x="121" y="77"/>
                    <a:pt x="156" y="56"/>
                    <a:pt x="188" y="39"/>
                  </a:cubicBezTo>
                  <a:cubicBezTo>
                    <a:pt x="220" y="22"/>
                    <a:pt x="262" y="8"/>
                    <a:pt x="281" y="0"/>
                  </a:cubicBezTo>
                </a:path>
              </a:pathLst>
            </a:custGeom>
            <a:solidFill>
              <a:schemeClr val="bg2"/>
            </a:solidFill>
            <a:ln w="9525">
              <a:solidFill>
                <a:schemeClr val="tx1"/>
              </a:solidFill>
              <a:round/>
              <a:headEnd/>
              <a:tailEnd/>
            </a:ln>
          </p:spPr>
          <p:txBody>
            <a:bodyPr/>
            <a:lstStyle/>
            <a:p>
              <a:endParaRPr lang="en-US"/>
            </a:p>
          </p:txBody>
        </p:sp>
        <p:sp>
          <p:nvSpPr>
            <p:cNvPr id="13391" name="Freeform 37"/>
            <p:cNvSpPr>
              <a:spLocks/>
            </p:cNvSpPr>
            <p:nvPr/>
          </p:nvSpPr>
          <p:spPr bwMode="auto">
            <a:xfrm>
              <a:off x="3051" y="4009"/>
              <a:ext cx="55" cy="18"/>
            </a:xfrm>
            <a:custGeom>
              <a:avLst/>
              <a:gdLst>
                <a:gd name="T0" fmla="*/ 0 w 333"/>
                <a:gd name="T1" fmla="*/ 0 h 124"/>
                <a:gd name="T2" fmla="*/ 0 w 333"/>
                <a:gd name="T3" fmla="*/ 0 h 124"/>
                <a:gd name="T4" fmla="*/ 0 w 333"/>
                <a:gd name="T5" fmla="*/ 0 h 124"/>
                <a:gd name="T6" fmla="*/ 0 w 333"/>
                <a:gd name="T7" fmla="*/ 0 h 124"/>
                <a:gd name="T8" fmla="*/ 0 w 333"/>
                <a:gd name="T9" fmla="*/ 0 h 124"/>
                <a:gd name="T10" fmla="*/ 0 60000 65536"/>
                <a:gd name="T11" fmla="*/ 0 60000 65536"/>
                <a:gd name="T12" fmla="*/ 0 60000 65536"/>
                <a:gd name="T13" fmla="*/ 0 60000 65536"/>
                <a:gd name="T14" fmla="*/ 0 60000 65536"/>
                <a:gd name="T15" fmla="*/ 0 w 333"/>
                <a:gd name="T16" fmla="*/ 0 h 124"/>
                <a:gd name="T17" fmla="*/ 333 w 333"/>
                <a:gd name="T18" fmla="*/ 124 h 124"/>
              </a:gdLst>
              <a:ahLst/>
              <a:cxnLst>
                <a:cxn ang="T10">
                  <a:pos x="T0" y="T1"/>
                </a:cxn>
                <a:cxn ang="T11">
                  <a:pos x="T2" y="T3"/>
                </a:cxn>
                <a:cxn ang="T12">
                  <a:pos x="T4" y="T5"/>
                </a:cxn>
                <a:cxn ang="T13">
                  <a:pos x="T6" y="T7"/>
                </a:cxn>
                <a:cxn ang="T14">
                  <a:pos x="T8" y="T9"/>
                </a:cxn>
              </a:cxnLst>
              <a:rect l="T15" t="T16" r="T17" b="T18"/>
              <a:pathLst>
                <a:path w="333" h="124">
                  <a:moveTo>
                    <a:pt x="0" y="117"/>
                  </a:moveTo>
                  <a:cubicBezTo>
                    <a:pt x="28" y="116"/>
                    <a:pt x="125" y="124"/>
                    <a:pt x="168" y="114"/>
                  </a:cubicBezTo>
                  <a:cubicBezTo>
                    <a:pt x="211" y="104"/>
                    <a:pt x="236" y="70"/>
                    <a:pt x="257" y="55"/>
                  </a:cubicBezTo>
                  <a:cubicBezTo>
                    <a:pt x="278" y="40"/>
                    <a:pt x="281" y="30"/>
                    <a:pt x="294" y="21"/>
                  </a:cubicBezTo>
                  <a:cubicBezTo>
                    <a:pt x="307" y="12"/>
                    <a:pt x="325" y="4"/>
                    <a:pt x="333" y="0"/>
                  </a:cubicBezTo>
                </a:path>
              </a:pathLst>
            </a:custGeom>
            <a:solidFill>
              <a:schemeClr val="bg2"/>
            </a:solidFill>
            <a:ln w="9525">
              <a:solidFill>
                <a:schemeClr val="tx1"/>
              </a:solidFill>
              <a:round/>
              <a:headEnd/>
              <a:tailEnd/>
            </a:ln>
          </p:spPr>
          <p:txBody>
            <a:bodyPr/>
            <a:lstStyle/>
            <a:p>
              <a:endParaRPr lang="en-US"/>
            </a:p>
          </p:txBody>
        </p:sp>
        <p:sp>
          <p:nvSpPr>
            <p:cNvPr id="13392" name="Freeform 38"/>
            <p:cNvSpPr>
              <a:spLocks/>
            </p:cNvSpPr>
            <p:nvPr/>
          </p:nvSpPr>
          <p:spPr bwMode="auto">
            <a:xfrm>
              <a:off x="3063" y="4022"/>
              <a:ext cx="48" cy="15"/>
            </a:xfrm>
            <a:custGeom>
              <a:avLst/>
              <a:gdLst>
                <a:gd name="T0" fmla="*/ 0 w 285"/>
                <a:gd name="T1" fmla="*/ 0 h 108"/>
                <a:gd name="T2" fmla="*/ 0 w 285"/>
                <a:gd name="T3" fmla="*/ 0 h 108"/>
                <a:gd name="T4" fmla="*/ 0 w 285"/>
                <a:gd name="T5" fmla="*/ 0 h 108"/>
                <a:gd name="T6" fmla="*/ 0 w 285"/>
                <a:gd name="T7" fmla="*/ 0 h 108"/>
                <a:gd name="T8" fmla="*/ 0 60000 65536"/>
                <a:gd name="T9" fmla="*/ 0 60000 65536"/>
                <a:gd name="T10" fmla="*/ 0 60000 65536"/>
                <a:gd name="T11" fmla="*/ 0 60000 65536"/>
                <a:gd name="T12" fmla="*/ 0 w 285"/>
                <a:gd name="T13" fmla="*/ 0 h 108"/>
                <a:gd name="T14" fmla="*/ 285 w 285"/>
                <a:gd name="T15" fmla="*/ 108 h 108"/>
              </a:gdLst>
              <a:ahLst/>
              <a:cxnLst>
                <a:cxn ang="T8">
                  <a:pos x="T0" y="T1"/>
                </a:cxn>
                <a:cxn ang="T9">
                  <a:pos x="T2" y="T3"/>
                </a:cxn>
                <a:cxn ang="T10">
                  <a:pos x="T4" y="T5"/>
                </a:cxn>
                <a:cxn ang="T11">
                  <a:pos x="T6" y="T7"/>
                </a:cxn>
              </a:cxnLst>
              <a:rect l="T12" t="T13" r="T14" b="T15"/>
              <a:pathLst>
                <a:path w="285" h="108">
                  <a:moveTo>
                    <a:pt x="0" y="108"/>
                  </a:moveTo>
                  <a:cubicBezTo>
                    <a:pt x="16" y="106"/>
                    <a:pt x="61" y="104"/>
                    <a:pt x="99" y="93"/>
                  </a:cubicBezTo>
                  <a:cubicBezTo>
                    <a:pt x="137" y="82"/>
                    <a:pt x="200" y="57"/>
                    <a:pt x="231" y="42"/>
                  </a:cubicBezTo>
                  <a:cubicBezTo>
                    <a:pt x="262" y="27"/>
                    <a:pt x="274" y="9"/>
                    <a:pt x="285" y="0"/>
                  </a:cubicBezTo>
                </a:path>
              </a:pathLst>
            </a:custGeom>
            <a:solidFill>
              <a:schemeClr val="bg2"/>
            </a:solidFill>
            <a:ln w="9525">
              <a:solidFill>
                <a:schemeClr val="tx1"/>
              </a:solidFill>
              <a:round/>
              <a:headEnd/>
              <a:tailEnd/>
            </a:ln>
          </p:spPr>
          <p:txBody>
            <a:bodyPr/>
            <a:lstStyle/>
            <a:p>
              <a:endParaRPr lang="en-US"/>
            </a:p>
          </p:txBody>
        </p:sp>
        <p:sp>
          <p:nvSpPr>
            <p:cNvPr id="13393" name="Freeform 39"/>
            <p:cNvSpPr>
              <a:spLocks/>
            </p:cNvSpPr>
            <p:nvPr/>
          </p:nvSpPr>
          <p:spPr bwMode="auto">
            <a:xfrm>
              <a:off x="3076" y="4036"/>
              <a:ext cx="36" cy="10"/>
            </a:xfrm>
            <a:custGeom>
              <a:avLst/>
              <a:gdLst>
                <a:gd name="T0" fmla="*/ 0 w 219"/>
                <a:gd name="T1" fmla="*/ 0 h 68"/>
                <a:gd name="T2" fmla="*/ 0 w 219"/>
                <a:gd name="T3" fmla="*/ 0 h 68"/>
                <a:gd name="T4" fmla="*/ 0 w 219"/>
                <a:gd name="T5" fmla="*/ 0 h 68"/>
                <a:gd name="T6" fmla="*/ 0 w 219"/>
                <a:gd name="T7" fmla="*/ 0 h 68"/>
                <a:gd name="T8" fmla="*/ 0 60000 65536"/>
                <a:gd name="T9" fmla="*/ 0 60000 65536"/>
                <a:gd name="T10" fmla="*/ 0 60000 65536"/>
                <a:gd name="T11" fmla="*/ 0 60000 65536"/>
                <a:gd name="T12" fmla="*/ 0 w 219"/>
                <a:gd name="T13" fmla="*/ 0 h 68"/>
                <a:gd name="T14" fmla="*/ 219 w 219"/>
                <a:gd name="T15" fmla="*/ 68 h 68"/>
              </a:gdLst>
              <a:ahLst/>
              <a:cxnLst>
                <a:cxn ang="T8">
                  <a:pos x="T0" y="T1"/>
                </a:cxn>
                <a:cxn ang="T9">
                  <a:pos x="T2" y="T3"/>
                </a:cxn>
                <a:cxn ang="T10">
                  <a:pos x="T4" y="T5"/>
                </a:cxn>
                <a:cxn ang="T11">
                  <a:pos x="T6" y="T7"/>
                </a:cxn>
              </a:cxnLst>
              <a:rect l="T12" t="T13" r="T14" b="T15"/>
              <a:pathLst>
                <a:path w="219" h="68">
                  <a:moveTo>
                    <a:pt x="0" y="65"/>
                  </a:moveTo>
                  <a:cubicBezTo>
                    <a:pt x="19" y="64"/>
                    <a:pt x="81" y="68"/>
                    <a:pt x="112" y="62"/>
                  </a:cubicBezTo>
                  <a:cubicBezTo>
                    <a:pt x="143" y="56"/>
                    <a:pt x="171" y="37"/>
                    <a:pt x="189" y="27"/>
                  </a:cubicBezTo>
                  <a:cubicBezTo>
                    <a:pt x="207" y="17"/>
                    <a:pt x="213" y="6"/>
                    <a:pt x="219" y="0"/>
                  </a:cubicBezTo>
                </a:path>
              </a:pathLst>
            </a:custGeom>
            <a:solidFill>
              <a:schemeClr val="bg2"/>
            </a:solidFill>
            <a:ln w="9525">
              <a:solidFill>
                <a:schemeClr val="tx1"/>
              </a:solidFill>
              <a:round/>
              <a:headEnd/>
              <a:tailEnd/>
            </a:ln>
          </p:spPr>
          <p:txBody>
            <a:bodyPr/>
            <a:lstStyle/>
            <a:p>
              <a:endParaRPr lang="en-US"/>
            </a:p>
          </p:txBody>
        </p:sp>
        <p:sp>
          <p:nvSpPr>
            <p:cNvPr id="13394" name="Freeform 40"/>
            <p:cNvSpPr>
              <a:spLocks/>
            </p:cNvSpPr>
            <p:nvPr/>
          </p:nvSpPr>
          <p:spPr bwMode="auto">
            <a:xfrm>
              <a:off x="3109" y="3983"/>
              <a:ext cx="103" cy="80"/>
            </a:xfrm>
            <a:custGeom>
              <a:avLst/>
              <a:gdLst>
                <a:gd name="T0" fmla="*/ 0 w 623"/>
                <a:gd name="T1" fmla="*/ 0 h 559"/>
                <a:gd name="T2" fmla="*/ 0 w 623"/>
                <a:gd name="T3" fmla="*/ 0 h 559"/>
                <a:gd name="T4" fmla="*/ 0 w 623"/>
                <a:gd name="T5" fmla="*/ 0 h 559"/>
                <a:gd name="T6" fmla="*/ 0 w 623"/>
                <a:gd name="T7" fmla="*/ 0 h 559"/>
                <a:gd name="T8" fmla="*/ 0 w 623"/>
                <a:gd name="T9" fmla="*/ 0 h 559"/>
                <a:gd name="T10" fmla="*/ 0 w 623"/>
                <a:gd name="T11" fmla="*/ 0 h 559"/>
                <a:gd name="T12" fmla="*/ 0 w 623"/>
                <a:gd name="T13" fmla="*/ 0 h 559"/>
                <a:gd name="T14" fmla="*/ 0 w 623"/>
                <a:gd name="T15" fmla="*/ 0 h 559"/>
                <a:gd name="T16" fmla="*/ 0 60000 65536"/>
                <a:gd name="T17" fmla="*/ 0 60000 65536"/>
                <a:gd name="T18" fmla="*/ 0 60000 65536"/>
                <a:gd name="T19" fmla="*/ 0 60000 65536"/>
                <a:gd name="T20" fmla="*/ 0 60000 65536"/>
                <a:gd name="T21" fmla="*/ 0 60000 65536"/>
                <a:gd name="T22" fmla="*/ 0 60000 65536"/>
                <a:gd name="T23" fmla="*/ 0 60000 65536"/>
                <a:gd name="T24" fmla="*/ 0 w 623"/>
                <a:gd name="T25" fmla="*/ 0 h 559"/>
                <a:gd name="T26" fmla="*/ 623 w 623"/>
                <a:gd name="T27" fmla="*/ 559 h 5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3" h="559">
                  <a:moveTo>
                    <a:pt x="0" y="447"/>
                  </a:moveTo>
                  <a:cubicBezTo>
                    <a:pt x="20" y="458"/>
                    <a:pt x="87" y="497"/>
                    <a:pt x="122" y="515"/>
                  </a:cubicBezTo>
                  <a:cubicBezTo>
                    <a:pt x="157" y="533"/>
                    <a:pt x="173" y="551"/>
                    <a:pt x="207" y="555"/>
                  </a:cubicBezTo>
                  <a:cubicBezTo>
                    <a:pt x="241" y="559"/>
                    <a:pt x="279" y="559"/>
                    <a:pt x="324" y="540"/>
                  </a:cubicBezTo>
                  <a:cubicBezTo>
                    <a:pt x="369" y="521"/>
                    <a:pt x="441" y="473"/>
                    <a:pt x="479" y="440"/>
                  </a:cubicBezTo>
                  <a:cubicBezTo>
                    <a:pt x="517" y="407"/>
                    <a:pt x="537" y="373"/>
                    <a:pt x="554" y="341"/>
                  </a:cubicBezTo>
                  <a:cubicBezTo>
                    <a:pt x="571" y="309"/>
                    <a:pt x="573" y="306"/>
                    <a:pt x="584" y="249"/>
                  </a:cubicBezTo>
                  <a:cubicBezTo>
                    <a:pt x="595" y="192"/>
                    <a:pt x="615" y="52"/>
                    <a:pt x="623" y="0"/>
                  </a:cubicBezTo>
                </a:path>
              </a:pathLst>
            </a:custGeom>
            <a:solidFill>
              <a:schemeClr val="bg2"/>
            </a:solidFill>
            <a:ln w="9525">
              <a:solidFill>
                <a:schemeClr val="tx1"/>
              </a:solidFill>
              <a:round/>
              <a:headEnd/>
              <a:tailEnd/>
            </a:ln>
          </p:spPr>
          <p:txBody>
            <a:bodyPr/>
            <a:lstStyle/>
            <a:p>
              <a:endParaRPr lang="en-US"/>
            </a:p>
          </p:txBody>
        </p:sp>
        <p:sp>
          <p:nvSpPr>
            <p:cNvPr id="13395" name="Freeform 41"/>
            <p:cNvSpPr>
              <a:spLocks/>
            </p:cNvSpPr>
            <p:nvPr/>
          </p:nvSpPr>
          <p:spPr bwMode="auto">
            <a:xfrm>
              <a:off x="3123" y="4027"/>
              <a:ext cx="80" cy="25"/>
            </a:xfrm>
            <a:custGeom>
              <a:avLst/>
              <a:gdLst>
                <a:gd name="T0" fmla="*/ 0 w 480"/>
                <a:gd name="T1" fmla="*/ 0 h 177"/>
                <a:gd name="T2" fmla="*/ 0 w 480"/>
                <a:gd name="T3" fmla="*/ 0 h 177"/>
                <a:gd name="T4" fmla="*/ 0 w 480"/>
                <a:gd name="T5" fmla="*/ 0 h 177"/>
                <a:gd name="T6" fmla="*/ 0 w 480"/>
                <a:gd name="T7" fmla="*/ 0 h 177"/>
                <a:gd name="T8" fmla="*/ 0 w 480"/>
                <a:gd name="T9" fmla="*/ 0 h 177"/>
                <a:gd name="T10" fmla="*/ 0 w 480"/>
                <a:gd name="T11" fmla="*/ 0 h 177"/>
                <a:gd name="T12" fmla="*/ 0 w 480"/>
                <a:gd name="T13" fmla="*/ 0 h 177"/>
                <a:gd name="T14" fmla="*/ 0 60000 65536"/>
                <a:gd name="T15" fmla="*/ 0 60000 65536"/>
                <a:gd name="T16" fmla="*/ 0 60000 65536"/>
                <a:gd name="T17" fmla="*/ 0 60000 65536"/>
                <a:gd name="T18" fmla="*/ 0 60000 65536"/>
                <a:gd name="T19" fmla="*/ 0 60000 65536"/>
                <a:gd name="T20" fmla="*/ 0 60000 65536"/>
                <a:gd name="T21" fmla="*/ 0 w 480"/>
                <a:gd name="T22" fmla="*/ 0 h 177"/>
                <a:gd name="T23" fmla="*/ 480 w 480"/>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0" h="177">
                  <a:moveTo>
                    <a:pt x="0" y="123"/>
                  </a:moveTo>
                  <a:cubicBezTo>
                    <a:pt x="6" y="129"/>
                    <a:pt x="14" y="148"/>
                    <a:pt x="33" y="157"/>
                  </a:cubicBezTo>
                  <a:cubicBezTo>
                    <a:pt x="52" y="166"/>
                    <a:pt x="85" y="177"/>
                    <a:pt x="114" y="176"/>
                  </a:cubicBezTo>
                  <a:cubicBezTo>
                    <a:pt x="143" y="175"/>
                    <a:pt x="182" y="157"/>
                    <a:pt x="208" y="149"/>
                  </a:cubicBezTo>
                  <a:cubicBezTo>
                    <a:pt x="234" y="141"/>
                    <a:pt x="238" y="139"/>
                    <a:pt x="268" y="125"/>
                  </a:cubicBezTo>
                  <a:cubicBezTo>
                    <a:pt x="298" y="111"/>
                    <a:pt x="352" y="83"/>
                    <a:pt x="387" y="62"/>
                  </a:cubicBezTo>
                  <a:cubicBezTo>
                    <a:pt x="422" y="41"/>
                    <a:pt x="461" y="13"/>
                    <a:pt x="480" y="0"/>
                  </a:cubicBezTo>
                </a:path>
              </a:pathLst>
            </a:custGeom>
            <a:solidFill>
              <a:schemeClr val="bg2"/>
            </a:solidFill>
            <a:ln w="9525">
              <a:solidFill>
                <a:schemeClr val="tx1"/>
              </a:solidFill>
              <a:round/>
              <a:headEnd/>
              <a:tailEnd/>
            </a:ln>
          </p:spPr>
          <p:txBody>
            <a:bodyPr/>
            <a:lstStyle/>
            <a:p>
              <a:endParaRPr lang="en-US"/>
            </a:p>
          </p:txBody>
        </p:sp>
        <p:sp>
          <p:nvSpPr>
            <p:cNvPr id="13396" name="Freeform 42"/>
            <p:cNvSpPr>
              <a:spLocks/>
            </p:cNvSpPr>
            <p:nvPr/>
          </p:nvSpPr>
          <p:spPr bwMode="auto">
            <a:xfrm>
              <a:off x="3115" y="4003"/>
              <a:ext cx="94" cy="41"/>
            </a:xfrm>
            <a:custGeom>
              <a:avLst/>
              <a:gdLst>
                <a:gd name="T0" fmla="*/ 0 w 573"/>
                <a:gd name="T1" fmla="*/ 0 h 287"/>
                <a:gd name="T2" fmla="*/ 0 w 573"/>
                <a:gd name="T3" fmla="*/ 0 h 287"/>
                <a:gd name="T4" fmla="*/ 0 w 573"/>
                <a:gd name="T5" fmla="*/ 0 h 287"/>
                <a:gd name="T6" fmla="*/ 0 w 573"/>
                <a:gd name="T7" fmla="*/ 0 h 287"/>
                <a:gd name="T8" fmla="*/ 0 w 573"/>
                <a:gd name="T9" fmla="*/ 0 h 287"/>
                <a:gd name="T10" fmla="*/ 0 w 573"/>
                <a:gd name="T11" fmla="*/ 0 h 287"/>
                <a:gd name="T12" fmla="*/ 0 w 573"/>
                <a:gd name="T13" fmla="*/ 0 h 287"/>
                <a:gd name="T14" fmla="*/ 0 w 573"/>
                <a:gd name="T15" fmla="*/ 0 h 287"/>
                <a:gd name="T16" fmla="*/ 0 w 573"/>
                <a:gd name="T17" fmla="*/ 0 h 2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3"/>
                <a:gd name="T28" fmla="*/ 0 h 287"/>
                <a:gd name="T29" fmla="*/ 573 w 573"/>
                <a:gd name="T30" fmla="*/ 287 h 2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3" h="287">
                  <a:moveTo>
                    <a:pt x="0" y="233"/>
                  </a:moveTo>
                  <a:cubicBezTo>
                    <a:pt x="5" y="239"/>
                    <a:pt x="13" y="261"/>
                    <a:pt x="32" y="270"/>
                  </a:cubicBezTo>
                  <a:cubicBezTo>
                    <a:pt x="51" y="279"/>
                    <a:pt x="84" y="285"/>
                    <a:pt x="114" y="286"/>
                  </a:cubicBezTo>
                  <a:cubicBezTo>
                    <a:pt x="144" y="287"/>
                    <a:pt x="180" y="281"/>
                    <a:pt x="212" y="276"/>
                  </a:cubicBezTo>
                  <a:cubicBezTo>
                    <a:pt x="244" y="271"/>
                    <a:pt x="280" y="262"/>
                    <a:pt x="306" y="256"/>
                  </a:cubicBezTo>
                  <a:cubicBezTo>
                    <a:pt x="332" y="250"/>
                    <a:pt x="350" y="249"/>
                    <a:pt x="369" y="241"/>
                  </a:cubicBezTo>
                  <a:cubicBezTo>
                    <a:pt x="388" y="233"/>
                    <a:pt x="400" y="226"/>
                    <a:pt x="420" y="208"/>
                  </a:cubicBezTo>
                  <a:cubicBezTo>
                    <a:pt x="440" y="190"/>
                    <a:pt x="466" y="170"/>
                    <a:pt x="492" y="135"/>
                  </a:cubicBezTo>
                  <a:cubicBezTo>
                    <a:pt x="518" y="100"/>
                    <a:pt x="556" y="28"/>
                    <a:pt x="573" y="0"/>
                  </a:cubicBezTo>
                </a:path>
              </a:pathLst>
            </a:custGeom>
            <a:solidFill>
              <a:schemeClr val="bg2"/>
            </a:solidFill>
            <a:ln w="9525">
              <a:solidFill>
                <a:schemeClr val="tx1"/>
              </a:solidFill>
              <a:round/>
              <a:headEnd/>
              <a:tailEnd/>
            </a:ln>
          </p:spPr>
          <p:txBody>
            <a:bodyPr/>
            <a:lstStyle/>
            <a:p>
              <a:endParaRPr lang="en-US"/>
            </a:p>
          </p:txBody>
        </p:sp>
        <p:sp>
          <p:nvSpPr>
            <p:cNvPr id="13397" name="Freeform 43"/>
            <p:cNvSpPr>
              <a:spLocks/>
            </p:cNvSpPr>
            <p:nvPr/>
          </p:nvSpPr>
          <p:spPr bwMode="auto">
            <a:xfrm>
              <a:off x="3114" y="3983"/>
              <a:ext cx="96" cy="46"/>
            </a:xfrm>
            <a:custGeom>
              <a:avLst/>
              <a:gdLst>
                <a:gd name="T0" fmla="*/ 0 w 584"/>
                <a:gd name="T1" fmla="*/ 0 h 320"/>
                <a:gd name="T2" fmla="*/ 0 w 584"/>
                <a:gd name="T3" fmla="*/ 0 h 320"/>
                <a:gd name="T4" fmla="*/ 0 w 584"/>
                <a:gd name="T5" fmla="*/ 0 h 320"/>
                <a:gd name="T6" fmla="*/ 0 w 584"/>
                <a:gd name="T7" fmla="*/ 0 h 320"/>
                <a:gd name="T8" fmla="*/ 0 w 584"/>
                <a:gd name="T9" fmla="*/ 0 h 320"/>
                <a:gd name="T10" fmla="*/ 0 w 584"/>
                <a:gd name="T11" fmla="*/ 0 h 320"/>
                <a:gd name="T12" fmla="*/ 0 w 584"/>
                <a:gd name="T13" fmla="*/ 0 h 320"/>
                <a:gd name="T14" fmla="*/ 0 w 584"/>
                <a:gd name="T15" fmla="*/ 0 h 320"/>
                <a:gd name="T16" fmla="*/ 0 w 584"/>
                <a:gd name="T17" fmla="*/ 0 h 3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4"/>
                <a:gd name="T28" fmla="*/ 0 h 320"/>
                <a:gd name="T29" fmla="*/ 584 w 584"/>
                <a:gd name="T30" fmla="*/ 320 h 3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4" h="320">
                  <a:moveTo>
                    <a:pt x="0" y="264"/>
                  </a:moveTo>
                  <a:cubicBezTo>
                    <a:pt x="9" y="267"/>
                    <a:pt x="32" y="275"/>
                    <a:pt x="54" y="281"/>
                  </a:cubicBezTo>
                  <a:cubicBezTo>
                    <a:pt x="76" y="287"/>
                    <a:pt x="102" y="297"/>
                    <a:pt x="132" y="303"/>
                  </a:cubicBezTo>
                  <a:cubicBezTo>
                    <a:pt x="162" y="309"/>
                    <a:pt x="206" y="320"/>
                    <a:pt x="234" y="317"/>
                  </a:cubicBezTo>
                  <a:cubicBezTo>
                    <a:pt x="262" y="314"/>
                    <a:pt x="276" y="303"/>
                    <a:pt x="297" y="287"/>
                  </a:cubicBezTo>
                  <a:cubicBezTo>
                    <a:pt x="318" y="271"/>
                    <a:pt x="339" y="241"/>
                    <a:pt x="360" y="221"/>
                  </a:cubicBezTo>
                  <a:cubicBezTo>
                    <a:pt x="381" y="201"/>
                    <a:pt x="401" y="185"/>
                    <a:pt x="422" y="164"/>
                  </a:cubicBezTo>
                  <a:cubicBezTo>
                    <a:pt x="443" y="143"/>
                    <a:pt x="462" y="120"/>
                    <a:pt x="489" y="93"/>
                  </a:cubicBezTo>
                  <a:cubicBezTo>
                    <a:pt x="516" y="66"/>
                    <a:pt x="564" y="19"/>
                    <a:pt x="584" y="0"/>
                  </a:cubicBezTo>
                </a:path>
              </a:pathLst>
            </a:custGeom>
            <a:solidFill>
              <a:schemeClr val="bg2"/>
            </a:solidFill>
            <a:ln w="9525">
              <a:solidFill>
                <a:schemeClr val="tx1"/>
              </a:solidFill>
              <a:round/>
              <a:headEnd/>
              <a:tailEnd/>
            </a:ln>
          </p:spPr>
          <p:txBody>
            <a:bodyPr/>
            <a:lstStyle/>
            <a:p>
              <a:endParaRPr lang="en-US"/>
            </a:p>
          </p:txBody>
        </p:sp>
        <p:sp>
          <p:nvSpPr>
            <p:cNvPr id="13398" name="Freeform 44"/>
            <p:cNvSpPr>
              <a:spLocks/>
            </p:cNvSpPr>
            <p:nvPr/>
          </p:nvSpPr>
          <p:spPr bwMode="auto">
            <a:xfrm>
              <a:off x="3108" y="3982"/>
              <a:ext cx="74" cy="26"/>
            </a:xfrm>
            <a:custGeom>
              <a:avLst/>
              <a:gdLst>
                <a:gd name="T0" fmla="*/ 0 w 450"/>
                <a:gd name="T1" fmla="*/ 0 h 177"/>
                <a:gd name="T2" fmla="*/ 0 w 450"/>
                <a:gd name="T3" fmla="*/ 0 h 177"/>
                <a:gd name="T4" fmla="*/ 0 w 450"/>
                <a:gd name="T5" fmla="*/ 0 h 177"/>
                <a:gd name="T6" fmla="*/ 0 w 450"/>
                <a:gd name="T7" fmla="*/ 0 h 177"/>
                <a:gd name="T8" fmla="*/ 0 w 450"/>
                <a:gd name="T9" fmla="*/ 0 h 177"/>
                <a:gd name="T10" fmla="*/ 0 w 450"/>
                <a:gd name="T11" fmla="*/ 0 h 177"/>
                <a:gd name="T12" fmla="*/ 0 w 450"/>
                <a:gd name="T13" fmla="*/ 0 h 177"/>
                <a:gd name="T14" fmla="*/ 0 60000 65536"/>
                <a:gd name="T15" fmla="*/ 0 60000 65536"/>
                <a:gd name="T16" fmla="*/ 0 60000 65536"/>
                <a:gd name="T17" fmla="*/ 0 60000 65536"/>
                <a:gd name="T18" fmla="*/ 0 60000 65536"/>
                <a:gd name="T19" fmla="*/ 0 60000 65536"/>
                <a:gd name="T20" fmla="*/ 0 60000 65536"/>
                <a:gd name="T21" fmla="*/ 0 w 450"/>
                <a:gd name="T22" fmla="*/ 0 h 177"/>
                <a:gd name="T23" fmla="*/ 450 w 450"/>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0" h="177">
                  <a:moveTo>
                    <a:pt x="0" y="171"/>
                  </a:moveTo>
                  <a:cubicBezTo>
                    <a:pt x="11" y="172"/>
                    <a:pt x="40" y="175"/>
                    <a:pt x="64" y="175"/>
                  </a:cubicBezTo>
                  <a:cubicBezTo>
                    <a:pt x="88" y="175"/>
                    <a:pt x="117" y="177"/>
                    <a:pt x="145" y="171"/>
                  </a:cubicBezTo>
                  <a:cubicBezTo>
                    <a:pt x="173" y="165"/>
                    <a:pt x="209" y="151"/>
                    <a:pt x="234" y="141"/>
                  </a:cubicBezTo>
                  <a:cubicBezTo>
                    <a:pt x="259" y="131"/>
                    <a:pt x="275" y="121"/>
                    <a:pt x="297" y="108"/>
                  </a:cubicBezTo>
                  <a:cubicBezTo>
                    <a:pt x="319" y="95"/>
                    <a:pt x="342" y="81"/>
                    <a:pt x="367" y="63"/>
                  </a:cubicBezTo>
                  <a:cubicBezTo>
                    <a:pt x="392" y="45"/>
                    <a:pt x="433" y="13"/>
                    <a:pt x="450" y="0"/>
                  </a:cubicBezTo>
                </a:path>
              </a:pathLst>
            </a:custGeom>
            <a:solidFill>
              <a:schemeClr val="bg2"/>
            </a:solidFill>
            <a:ln w="9525">
              <a:solidFill>
                <a:schemeClr val="tx1"/>
              </a:solidFill>
              <a:round/>
              <a:headEnd/>
              <a:tailEnd/>
            </a:ln>
          </p:spPr>
          <p:txBody>
            <a:bodyPr/>
            <a:lstStyle/>
            <a:p>
              <a:endParaRPr lang="en-US"/>
            </a:p>
          </p:txBody>
        </p:sp>
        <p:sp>
          <p:nvSpPr>
            <p:cNvPr id="13399" name="Freeform 45"/>
            <p:cNvSpPr>
              <a:spLocks/>
            </p:cNvSpPr>
            <p:nvPr/>
          </p:nvSpPr>
          <p:spPr bwMode="auto">
            <a:xfrm>
              <a:off x="3091" y="3984"/>
              <a:ext cx="60" cy="9"/>
            </a:xfrm>
            <a:custGeom>
              <a:avLst/>
              <a:gdLst>
                <a:gd name="T0" fmla="*/ 0 w 362"/>
                <a:gd name="T1" fmla="*/ 0 h 63"/>
                <a:gd name="T2" fmla="*/ 0 w 362"/>
                <a:gd name="T3" fmla="*/ 0 h 63"/>
                <a:gd name="T4" fmla="*/ 0 w 362"/>
                <a:gd name="T5" fmla="*/ 0 h 63"/>
                <a:gd name="T6" fmla="*/ 0 w 362"/>
                <a:gd name="T7" fmla="*/ 0 h 63"/>
                <a:gd name="T8" fmla="*/ 0 w 362"/>
                <a:gd name="T9" fmla="*/ 0 h 63"/>
                <a:gd name="T10" fmla="*/ 0 60000 65536"/>
                <a:gd name="T11" fmla="*/ 0 60000 65536"/>
                <a:gd name="T12" fmla="*/ 0 60000 65536"/>
                <a:gd name="T13" fmla="*/ 0 60000 65536"/>
                <a:gd name="T14" fmla="*/ 0 60000 65536"/>
                <a:gd name="T15" fmla="*/ 0 w 362"/>
                <a:gd name="T16" fmla="*/ 0 h 63"/>
                <a:gd name="T17" fmla="*/ 362 w 362"/>
                <a:gd name="T18" fmla="*/ 63 h 63"/>
              </a:gdLst>
              <a:ahLst/>
              <a:cxnLst>
                <a:cxn ang="T10">
                  <a:pos x="T0" y="T1"/>
                </a:cxn>
                <a:cxn ang="T11">
                  <a:pos x="T2" y="T3"/>
                </a:cxn>
                <a:cxn ang="T12">
                  <a:pos x="T4" y="T5"/>
                </a:cxn>
                <a:cxn ang="T13">
                  <a:pos x="T6" y="T7"/>
                </a:cxn>
                <a:cxn ang="T14">
                  <a:pos x="T8" y="T9"/>
                </a:cxn>
              </a:cxnLst>
              <a:rect l="T15" t="T16" r="T17" b="T18"/>
              <a:pathLst>
                <a:path w="362" h="63">
                  <a:moveTo>
                    <a:pt x="0" y="56"/>
                  </a:moveTo>
                  <a:cubicBezTo>
                    <a:pt x="11" y="57"/>
                    <a:pt x="39" y="63"/>
                    <a:pt x="64" y="60"/>
                  </a:cubicBezTo>
                  <a:cubicBezTo>
                    <a:pt x="89" y="57"/>
                    <a:pt x="114" y="45"/>
                    <a:pt x="150" y="39"/>
                  </a:cubicBezTo>
                  <a:cubicBezTo>
                    <a:pt x="186" y="33"/>
                    <a:pt x="246" y="30"/>
                    <a:pt x="281" y="24"/>
                  </a:cubicBezTo>
                  <a:cubicBezTo>
                    <a:pt x="316" y="18"/>
                    <a:pt x="345" y="5"/>
                    <a:pt x="362" y="0"/>
                  </a:cubicBezTo>
                </a:path>
              </a:pathLst>
            </a:custGeom>
            <a:solidFill>
              <a:schemeClr val="bg2"/>
            </a:solidFill>
            <a:ln w="9525">
              <a:solidFill>
                <a:schemeClr val="tx1"/>
              </a:solidFill>
              <a:round/>
              <a:headEnd/>
              <a:tailEnd/>
            </a:ln>
          </p:spPr>
          <p:txBody>
            <a:bodyPr/>
            <a:lstStyle/>
            <a:p>
              <a:endParaRPr lang="en-US"/>
            </a:p>
          </p:txBody>
        </p:sp>
        <p:sp>
          <p:nvSpPr>
            <p:cNvPr id="13400" name="Freeform 46"/>
            <p:cNvSpPr>
              <a:spLocks/>
            </p:cNvSpPr>
            <p:nvPr/>
          </p:nvSpPr>
          <p:spPr bwMode="auto">
            <a:xfrm>
              <a:off x="3173" y="3983"/>
              <a:ext cx="38" cy="33"/>
            </a:xfrm>
            <a:custGeom>
              <a:avLst/>
              <a:gdLst>
                <a:gd name="T0" fmla="*/ 0 w 234"/>
                <a:gd name="T1" fmla="*/ 0 h 232"/>
                <a:gd name="T2" fmla="*/ 0 w 234"/>
                <a:gd name="T3" fmla="*/ 0 h 232"/>
                <a:gd name="T4" fmla="*/ 0 w 234"/>
                <a:gd name="T5" fmla="*/ 0 h 232"/>
                <a:gd name="T6" fmla="*/ 0 w 234"/>
                <a:gd name="T7" fmla="*/ 0 h 232"/>
                <a:gd name="T8" fmla="*/ 0 w 234"/>
                <a:gd name="T9" fmla="*/ 0 h 232"/>
                <a:gd name="T10" fmla="*/ 0 w 234"/>
                <a:gd name="T11" fmla="*/ 0 h 232"/>
                <a:gd name="T12" fmla="*/ 0 60000 65536"/>
                <a:gd name="T13" fmla="*/ 0 60000 65536"/>
                <a:gd name="T14" fmla="*/ 0 60000 65536"/>
                <a:gd name="T15" fmla="*/ 0 60000 65536"/>
                <a:gd name="T16" fmla="*/ 0 60000 65536"/>
                <a:gd name="T17" fmla="*/ 0 60000 65536"/>
                <a:gd name="T18" fmla="*/ 0 w 234"/>
                <a:gd name="T19" fmla="*/ 0 h 232"/>
                <a:gd name="T20" fmla="*/ 234 w 234"/>
                <a:gd name="T21" fmla="*/ 232 h 232"/>
              </a:gdLst>
              <a:ahLst/>
              <a:cxnLst>
                <a:cxn ang="T12">
                  <a:pos x="T0" y="T1"/>
                </a:cxn>
                <a:cxn ang="T13">
                  <a:pos x="T2" y="T3"/>
                </a:cxn>
                <a:cxn ang="T14">
                  <a:pos x="T4" y="T5"/>
                </a:cxn>
                <a:cxn ang="T15">
                  <a:pos x="T6" y="T7"/>
                </a:cxn>
                <a:cxn ang="T16">
                  <a:pos x="T8" y="T9"/>
                </a:cxn>
                <a:cxn ang="T17">
                  <a:pos x="T10" y="T11"/>
                </a:cxn>
              </a:cxnLst>
              <a:rect l="T18" t="T19" r="T20" b="T21"/>
              <a:pathLst>
                <a:path w="234" h="232">
                  <a:moveTo>
                    <a:pt x="0" y="232"/>
                  </a:moveTo>
                  <a:cubicBezTo>
                    <a:pt x="11" y="227"/>
                    <a:pt x="45" y="213"/>
                    <a:pt x="66" y="199"/>
                  </a:cubicBezTo>
                  <a:cubicBezTo>
                    <a:pt x="87" y="185"/>
                    <a:pt x="109" y="163"/>
                    <a:pt x="128" y="145"/>
                  </a:cubicBezTo>
                  <a:cubicBezTo>
                    <a:pt x="147" y="127"/>
                    <a:pt x="167" y="105"/>
                    <a:pt x="183" y="88"/>
                  </a:cubicBezTo>
                  <a:cubicBezTo>
                    <a:pt x="199" y="71"/>
                    <a:pt x="214" y="55"/>
                    <a:pt x="222" y="40"/>
                  </a:cubicBezTo>
                  <a:cubicBezTo>
                    <a:pt x="230" y="25"/>
                    <a:pt x="231" y="8"/>
                    <a:pt x="234" y="0"/>
                  </a:cubicBezTo>
                </a:path>
              </a:pathLst>
            </a:custGeom>
            <a:solidFill>
              <a:schemeClr val="bg2"/>
            </a:solidFill>
            <a:ln w="9525">
              <a:solidFill>
                <a:schemeClr val="tx1"/>
              </a:solidFill>
              <a:round/>
              <a:headEnd/>
              <a:tailEnd/>
            </a:ln>
          </p:spPr>
          <p:txBody>
            <a:bodyPr/>
            <a:lstStyle/>
            <a:p>
              <a:endParaRPr lang="en-US"/>
            </a:p>
          </p:txBody>
        </p:sp>
        <p:sp>
          <p:nvSpPr>
            <p:cNvPr id="13401" name="Freeform 47"/>
            <p:cNvSpPr>
              <a:spLocks/>
            </p:cNvSpPr>
            <p:nvPr/>
          </p:nvSpPr>
          <p:spPr bwMode="auto">
            <a:xfrm>
              <a:off x="3018" y="4008"/>
              <a:ext cx="25" cy="12"/>
            </a:xfrm>
            <a:custGeom>
              <a:avLst/>
              <a:gdLst>
                <a:gd name="T0" fmla="*/ 0 w 147"/>
                <a:gd name="T1" fmla="*/ 0 h 79"/>
                <a:gd name="T2" fmla="*/ 0 w 147"/>
                <a:gd name="T3" fmla="*/ 0 h 79"/>
                <a:gd name="T4" fmla="*/ 0 w 147"/>
                <a:gd name="T5" fmla="*/ 0 h 79"/>
                <a:gd name="T6" fmla="*/ 0 w 147"/>
                <a:gd name="T7" fmla="*/ 0 h 79"/>
                <a:gd name="T8" fmla="*/ 0 w 147"/>
                <a:gd name="T9" fmla="*/ 0 h 79"/>
                <a:gd name="T10" fmla="*/ 0 60000 65536"/>
                <a:gd name="T11" fmla="*/ 0 60000 65536"/>
                <a:gd name="T12" fmla="*/ 0 60000 65536"/>
                <a:gd name="T13" fmla="*/ 0 60000 65536"/>
                <a:gd name="T14" fmla="*/ 0 60000 65536"/>
                <a:gd name="T15" fmla="*/ 0 w 147"/>
                <a:gd name="T16" fmla="*/ 0 h 79"/>
                <a:gd name="T17" fmla="*/ 147 w 147"/>
                <a:gd name="T18" fmla="*/ 79 h 79"/>
              </a:gdLst>
              <a:ahLst/>
              <a:cxnLst>
                <a:cxn ang="T10">
                  <a:pos x="T0" y="T1"/>
                </a:cxn>
                <a:cxn ang="T11">
                  <a:pos x="T2" y="T3"/>
                </a:cxn>
                <a:cxn ang="T12">
                  <a:pos x="T4" y="T5"/>
                </a:cxn>
                <a:cxn ang="T13">
                  <a:pos x="T6" y="T7"/>
                </a:cxn>
                <a:cxn ang="T14">
                  <a:pos x="T8" y="T9"/>
                </a:cxn>
              </a:cxnLst>
              <a:rect l="T15" t="T16" r="T17" b="T18"/>
              <a:pathLst>
                <a:path w="147" h="79">
                  <a:moveTo>
                    <a:pt x="0" y="0"/>
                  </a:moveTo>
                  <a:cubicBezTo>
                    <a:pt x="4" y="7"/>
                    <a:pt x="14" y="31"/>
                    <a:pt x="24" y="43"/>
                  </a:cubicBezTo>
                  <a:cubicBezTo>
                    <a:pt x="34" y="55"/>
                    <a:pt x="49" y="64"/>
                    <a:pt x="63" y="70"/>
                  </a:cubicBezTo>
                  <a:cubicBezTo>
                    <a:pt x="77" y="76"/>
                    <a:pt x="97" y="77"/>
                    <a:pt x="111" y="78"/>
                  </a:cubicBezTo>
                  <a:cubicBezTo>
                    <a:pt x="125" y="79"/>
                    <a:pt x="140" y="76"/>
                    <a:pt x="147" y="75"/>
                  </a:cubicBezTo>
                </a:path>
              </a:pathLst>
            </a:custGeom>
            <a:solidFill>
              <a:schemeClr val="bg2"/>
            </a:solidFill>
            <a:ln w="9525">
              <a:solidFill>
                <a:schemeClr val="tx1"/>
              </a:solidFill>
              <a:round/>
              <a:headEnd/>
              <a:tailEnd/>
            </a:ln>
          </p:spPr>
          <p:txBody>
            <a:bodyPr/>
            <a:lstStyle/>
            <a:p>
              <a:endParaRPr lang="en-US"/>
            </a:p>
          </p:txBody>
        </p:sp>
        <p:sp>
          <p:nvSpPr>
            <p:cNvPr id="13402" name="Freeform 48"/>
            <p:cNvSpPr>
              <a:spLocks/>
            </p:cNvSpPr>
            <p:nvPr/>
          </p:nvSpPr>
          <p:spPr bwMode="auto">
            <a:xfrm>
              <a:off x="3031" y="4028"/>
              <a:ext cx="22" cy="3"/>
            </a:xfrm>
            <a:custGeom>
              <a:avLst/>
              <a:gdLst>
                <a:gd name="T0" fmla="*/ 0 w 135"/>
                <a:gd name="T1" fmla="*/ 0 h 24"/>
                <a:gd name="T2" fmla="*/ 0 w 135"/>
                <a:gd name="T3" fmla="*/ 0 h 24"/>
                <a:gd name="T4" fmla="*/ 0 w 135"/>
                <a:gd name="T5" fmla="*/ 0 h 24"/>
                <a:gd name="T6" fmla="*/ 0 w 135"/>
                <a:gd name="T7" fmla="*/ 0 h 24"/>
                <a:gd name="T8" fmla="*/ 0 60000 65536"/>
                <a:gd name="T9" fmla="*/ 0 60000 65536"/>
                <a:gd name="T10" fmla="*/ 0 60000 65536"/>
                <a:gd name="T11" fmla="*/ 0 60000 65536"/>
                <a:gd name="T12" fmla="*/ 0 w 135"/>
                <a:gd name="T13" fmla="*/ 0 h 24"/>
                <a:gd name="T14" fmla="*/ 135 w 135"/>
                <a:gd name="T15" fmla="*/ 24 h 24"/>
              </a:gdLst>
              <a:ahLst/>
              <a:cxnLst>
                <a:cxn ang="T8">
                  <a:pos x="T0" y="T1"/>
                </a:cxn>
                <a:cxn ang="T9">
                  <a:pos x="T2" y="T3"/>
                </a:cxn>
                <a:cxn ang="T10">
                  <a:pos x="T4" y="T5"/>
                </a:cxn>
                <a:cxn ang="T11">
                  <a:pos x="T6" y="T7"/>
                </a:cxn>
              </a:cxnLst>
              <a:rect l="T12" t="T13" r="T14" b="T15"/>
              <a:pathLst>
                <a:path w="135" h="24">
                  <a:moveTo>
                    <a:pt x="0" y="0"/>
                  </a:moveTo>
                  <a:cubicBezTo>
                    <a:pt x="10" y="3"/>
                    <a:pt x="47" y="14"/>
                    <a:pt x="64" y="18"/>
                  </a:cubicBezTo>
                  <a:cubicBezTo>
                    <a:pt x="81" y="22"/>
                    <a:pt x="93" y="22"/>
                    <a:pt x="105" y="23"/>
                  </a:cubicBezTo>
                  <a:cubicBezTo>
                    <a:pt x="117" y="24"/>
                    <a:pt x="129" y="23"/>
                    <a:pt x="135" y="23"/>
                  </a:cubicBezTo>
                </a:path>
              </a:pathLst>
            </a:custGeom>
            <a:solidFill>
              <a:schemeClr val="bg2"/>
            </a:solidFill>
            <a:ln w="9525">
              <a:solidFill>
                <a:schemeClr val="tx1"/>
              </a:solidFill>
              <a:round/>
              <a:headEnd/>
              <a:tailEnd/>
            </a:ln>
          </p:spPr>
          <p:txBody>
            <a:bodyPr/>
            <a:lstStyle/>
            <a:p>
              <a:endParaRPr lang="en-US"/>
            </a:p>
          </p:txBody>
        </p:sp>
        <p:sp>
          <p:nvSpPr>
            <p:cNvPr id="13403" name="Freeform 49"/>
            <p:cNvSpPr>
              <a:spLocks/>
            </p:cNvSpPr>
            <p:nvPr/>
          </p:nvSpPr>
          <p:spPr bwMode="auto">
            <a:xfrm>
              <a:off x="3056" y="3931"/>
              <a:ext cx="43" cy="50"/>
            </a:xfrm>
            <a:custGeom>
              <a:avLst/>
              <a:gdLst>
                <a:gd name="T0" fmla="*/ 0 w 265"/>
                <a:gd name="T1" fmla="*/ 0 h 351"/>
                <a:gd name="T2" fmla="*/ 0 w 265"/>
                <a:gd name="T3" fmla="*/ 0 h 351"/>
                <a:gd name="T4" fmla="*/ 0 w 265"/>
                <a:gd name="T5" fmla="*/ 0 h 351"/>
                <a:gd name="T6" fmla="*/ 0 w 265"/>
                <a:gd name="T7" fmla="*/ 0 h 351"/>
                <a:gd name="T8" fmla="*/ 0 w 265"/>
                <a:gd name="T9" fmla="*/ 0 h 351"/>
                <a:gd name="T10" fmla="*/ 0 w 265"/>
                <a:gd name="T11" fmla="*/ 0 h 351"/>
                <a:gd name="T12" fmla="*/ 0 60000 65536"/>
                <a:gd name="T13" fmla="*/ 0 60000 65536"/>
                <a:gd name="T14" fmla="*/ 0 60000 65536"/>
                <a:gd name="T15" fmla="*/ 0 60000 65536"/>
                <a:gd name="T16" fmla="*/ 0 60000 65536"/>
                <a:gd name="T17" fmla="*/ 0 60000 65536"/>
                <a:gd name="T18" fmla="*/ 0 w 265"/>
                <a:gd name="T19" fmla="*/ 0 h 351"/>
                <a:gd name="T20" fmla="*/ 265 w 265"/>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265" h="351">
                  <a:moveTo>
                    <a:pt x="0" y="0"/>
                  </a:moveTo>
                  <a:cubicBezTo>
                    <a:pt x="18" y="2"/>
                    <a:pt x="76" y="2"/>
                    <a:pt x="110" y="11"/>
                  </a:cubicBezTo>
                  <a:cubicBezTo>
                    <a:pt x="144" y="20"/>
                    <a:pt x="182" y="36"/>
                    <a:pt x="206" y="53"/>
                  </a:cubicBezTo>
                  <a:cubicBezTo>
                    <a:pt x="230" y="70"/>
                    <a:pt x="243" y="85"/>
                    <a:pt x="252" y="111"/>
                  </a:cubicBezTo>
                  <a:cubicBezTo>
                    <a:pt x="261" y="137"/>
                    <a:pt x="261" y="172"/>
                    <a:pt x="263" y="212"/>
                  </a:cubicBezTo>
                  <a:cubicBezTo>
                    <a:pt x="265" y="252"/>
                    <a:pt x="261" y="322"/>
                    <a:pt x="261" y="35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3404" name="Freeform 50"/>
            <p:cNvSpPr>
              <a:spLocks/>
            </p:cNvSpPr>
            <p:nvPr/>
          </p:nvSpPr>
          <p:spPr bwMode="auto">
            <a:xfrm>
              <a:off x="2588" y="3890"/>
              <a:ext cx="133" cy="46"/>
            </a:xfrm>
            <a:custGeom>
              <a:avLst/>
              <a:gdLst>
                <a:gd name="T0" fmla="*/ 0 w 805"/>
                <a:gd name="T1" fmla="*/ 0 h 322"/>
                <a:gd name="T2" fmla="*/ 0 w 805"/>
                <a:gd name="T3" fmla="*/ 0 h 322"/>
                <a:gd name="T4" fmla="*/ 0 w 805"/>
                <a:gd name="T5" fmla="*/ 0 h 322"/>
                <a:gd name="T6" fmla="*/ 0 w 805"/>
                <a:gd name="T7" fmla="*/ 0 h 322"/>
                <a:gd name="T8" fmla="*/ 0 w 805"/>
                <a:gd name="T9" fmla="*/ 0 h 322"/>
                <a:gd name="T10" fmla="*/ 0 w 805"/>
                <a:gd name="T11" fmla="*/ 0 h 322"/>
                <a:gd name="T12" fmla="*/ 0 w 805"/>
                <a:gd name="T13" fmla="*/ 0 h 322"/>
                <a:gd name="T14" fmla="*/ 0 w 805"/>
                <a:gd name="T15" fmla="*/ 0 h 322"/>
                <a:gd name="T16" fmla="*/ 0 w 805"/>
                <a:gd name="T17" fmla="*/ 0 h 322"/>
                <a:gd name="T18" fmla="*/ 0 w 805"/>
                <a:gd name="T19" fmla="*/ 0 h 322"/>
                <a:gd name="T20" fmla="*/ 0 w 805"/>
                <a:gd name="T21" fmla="*/ 0 h 322"/>
                <a:gd name="T22" fmla="*/ 0 w 805"/>
                <a:gd name="T23" fmla="*/ 0 h 3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05"/>
                <a:gd name="T37" fmla="*/ 0 h 322"/>
                <a:gd name="T38" fmla="*/ 805 w 805"/>
                <a:gd name="T39" fmla="*/ 322 h 3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05" h="322">
                  <a:moveTo>
                    <a:pt x="0" y="22"/>
                  </a:moveTo>
                  <a:cubicBezTo>
                    <a:pt x="4" y="76"/>
                    <a:pt x="12" y="116"/>
                    <a:pt x="10" y="156"/>
                  </a:cubicBezTo>
                  <a:cubicBezTo>
                    <a:pt x="8" y="196"/>
                    <a:pt x="8" y="264"/>
                    <a:pt x="0" y="292"/>
                  </a:cubicBezTo>
                  <a:cubicBezTo>
                    <a:pt x="42" y="314"/>
                    <a:pt x="206" y="310"/>
                    <a:pt x="264" y="314"/>
                  </a:cubicBezTo>
                  <a:cubicBezTo>
                    <a:pt x="322" y="318"/>
                    <a:pt x="380" y="322"/>
                    <a:pt x="456" y="320"/>
                  </a:cubicBezTo>
                  <a:cubicBezTo>
                    <a:pt x="532" y="318"/>
                    <a:pt x="630" y="304"/>
                    <a:pt x="664" y="302"/>
                  </a:cubicBezTo>
                  <a:cubicBezTo>
                    <a:pt x="698" y="300"/>
                    <a:pt x="782" y="272"/>
                    <a:pt x="802" y="250"/>
                  </a:cubicBezTo>
                  <a:cubicBezTo>
                    <a:pt x="805" y="235"/>
                    <a:pt x="802" y="168"/>
                    <a:pt x="800" y="142"/>
                  </a:cubicBezTo>
                  <a:cubicBezTo>
                    <a:pt x="798" y="116"/>
                    <a:pt x="780" y="51"/>
                    <a:pt x="770" y="14"/>
                  </a:cubicBezTo>
                  <a:cubicBezTo>
                    <a:pt x="742" y="0"/>
                    <a:pt x="577" y="10"/>
                    <a:pt x="484" y="8"/>
                  </a:cubicBezTo>
                  <a:cubicBezTo>
                    <a:pt x="391" y="6"/>
                    <a:pt x="303" y="12"/>
                    <a:pt x="224" y="16"/>
                  </a:cubicBezTo>
                  <a:cubicBezTo>
                    <a:pt x="143" y="18"/>
                    <a:pt x="45" y="19"/>
                    <a:pt x="0" y="22"/>
                  </a:cubicBezTo>
                  <a:close/>
                </a:path>
              </a:pathLst>
            </a:custGeom>
            <a:solidFill>
              <a:srgbClr val="5B0D0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3405" name="Line 51"/>
            <p:cNvSpPr>
              <a:spLocks noChangeShapeType="1"/>
            </p:cNvSpPr>
            <p:nvPr/>
          </p:nvSpPr>
          <p:spPr bwMode="auto">
            <a:xfrm rot="10800000">
              <a:off x="1920" y="3658"/>
              <a:ext cx="0" cy="51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406" name="Oval 52"/>
            <p:cNvSpPr>
              <a:spLocks noChangeArrowheads="1"/>
            </p:cNvSpPr>
            <p:nvPr/>
          </p:nvSpPr>
          <p:spPr bwMode="auto">
            <a:xfrm rot="10800000">
              <a:off x="2007" y="3984"/>
              <a:ext cx="8" cy="11"/>
            </a:xfrm>
            <a:prstGeom prst="ellipse">
              <a:avLst/>
            </a:prstGeom>
            <a:solidFill>
              <a:srgbClr val="00A2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3407" name="Oval 53"/>
            <p:cNvSpPr>
              <a:spLocks noChangeArrowheads="1"/>
            </p:cNvSpPr>
            <p:nvPr/>
          </p:nvSpPr>
          <p:spPr bwMode="auto">
            <a:xfrm rot="10800000">
              <a:off x="2008" y="3827"/>
              <a:ext cx="7" cy="11"/>
            </a:xfrm>
            <a:prstGeom prst="ellipse">
              <a:avLst/>
            </a:prstGeom>
            <a:solidFill>
              <a:srgbClr val="E9DA17"/>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3408" name="Oval 54"/>
            <p:cNvSpPr>
              <a:spLocks noChangeArrowheads="1"/>
            </p:cNvSpPr>
            <p:nvPr/>
          </p:nvSpPr>
          <p:spPr bwMode="auto">
            <a:xfrm rot="10800000">
              <a:off x="2079" y="3970"/>
              <a:ext cx="7" cy="11"/>
            </a:xfrm>
            <a:prstGeom prst="ellipse">
              <a:avLst/>
            </a:prstGeom>
            <a:solidFill>
              <a:srgbClr val="4E90FC"/>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3409" name="Oval 55"/>
            <p:cNvSpPr>
              <a:spLocks noChangeArrowheads="1"/>
            </p:cNvSpPr>
            <p:nvPr/>
          </p:nvSpPr>
          <p:spPr bwMode="auto">
            <a:xfrm rot="10800000">
              <a:off x="2007" y="3984"/>
              <a:ext cx="8"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3410" name="Oval 56"/>
            <p:cNvSpPr>
              <a:spLocks noChangeArrowheads="1"/>
            </p:cNvSpPr>
            <p:nvPr/>
          </p:nvSpPr>
          <p:spPr bwMode="auto">
            <a:xfrm rot="10800000">
              <a:off x="2007" y="3826"/>
              <a:ext cx="8" cy="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3411" name="Oval 57"/>
            <p:cNvSpPr>
              <a:spLocks noChangeArrowheads="1"/>
            </p:cNvSpPr>
            <p:nvPr/>
          </p:nvSpPr>
          <p:spPr bwMode="auto">
            <a:xfrm rot="10800000">
              <a:off x="2079" y="3970"/>
              <a:ext cx="7"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3412" name="Line 58"/>
            <p:cNvSpPr>
              <a:spLocks noChangeShapeType="1"/>
            </p:cNvSpPr>
            <p:nvPr/>
          </p:nvSpPr>
          <p:spPr bwMode="auto">
            <a:xfrm flipH="1" flipV="1">
              <a:off x="2062" y="3849"/>
              <a:ext cx="480" cy="60"/>
            </a:xfrm>
            <a:prstGeom prst="line">
              <a:avLst/>
            </a:prstGeom>
            <a:noFill/>
            <a:ln w="952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413" name="Line 59"/>
            <p:cNvSpPr>
              <a:spLocks noChangeShapeType="1"/>
            </p:cNvSpPr>
            <p:nvPr/>
          </p:nvSpPr>
          <p:spPr bwMode="auto">
            <a:xfrm flipH="1">
              <a:off x="2087" y="3909"/>
              <a:ext cx="455" cy="60"/>
            </a:xfrm>
            <a:prstGeom prst="line">
              <a:avLst/>
            </a:prstGeom>
            <a:noFill/>
            <a:ln w="952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3414" name="Oval 60"/>
            <p:cNvSpPr>
              <a:spLocks noChangeArrowheads="1"/>
            </p:cNvSpPr>
            <p:nvPr/>
          </p:nvSpPr>
          <p:spPr bwMode="auto">
            <a:xfrm rot="10800000">
              <a:off x="2077" y="3837"/>
              <a:ext cx="8"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sp>
        <p:nvSpPr>
          <p:cNvPr id="13346" name="Text Box 65"/>
          <p:cNvSpPr txBox="1">
            <a:spLocks noChangeArrowheads="1"/>
          </p:cNvSpPr>
          <p:nvPr/>
        </p:nvSpPr>
        <p:spPr bwMode="auto">
          <a:xfrm>
            <a:off x="4911725" y="12420600"/>
            <a:ext cx="2286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13347" name="Text Box 71"/>
          <p:cNvSpPr txBox="1">
            <a:spLocks noChangeArrowheads="1"/>
          </p:cNvSpPr>
          <p:nvPr/>
        </p:nvSpPr>
        <p:spPr bwMode="auto">
          <a:xfrm>
            <a:off x="7575550" y="9829800"/>
            <a:ext cx="1219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Amp / Filter</a:t>
            </a:r>
          </a:p>
        </p:txBody>
      </p:sp>
      <p:sp>
        <p:nvSpPr>
          <p:cNvPr id="13348" name="Rectangle 83"/>
          <p:cNvSpPr>
            <a:spLocks noChangeArrowheads="1"/>
          </p:cNvSpPr>
          <p:nvPr/>
        </p:nvSpPr>
        <p:spPr bwMode="auto">
          <a:xfrm>
            <a:off x="7921625" y="11353800"/>
            <a:ext cx="457200" cy="152400"/>
          </a:xfrm>
          <a:prstGeom prst="rect">
            <a:avLst/>
          </a:prstGeom>
          <a:solidFill>
            <a:srgbClr val="D6C070"/>
          </a:solidFill>
          <a:ln w="9525">
            <a:solidFill>
              <a:schemeClr val="tx1"/>
            </a:solidFill>
            <a:miter lim="800000"/>
            <a:headEnd/>
            <a:tailEnd/>
          </a:ln>
        </p:spPr>
        <p:txBody>
          <a:bodyPr wrap="none" anchor="ctr"/>
          <a:lstStyle/>
          <a:p>
            <a:endParaRPr lang="en-US"/>
          </a:p>
        </p:txBody>
      </p:sp>
      <p:sp>
        <p:nvSpPr>
          <p:cNvPr id="13349" name="Text Box 86"/>
          <p:cNvSpPr txBox="1">
            <a:spLocks noChangeArrowheads="1"/>
          </p:cNvSpPr>
          <p:nvPr/>
        </p:nvSpPr>
        <p:spPr bwMode="auto">
          <a:xfrm>
            <a:off x="6388100" y="13182600"/>
            <a:ext cx="609600" cy="285750"/>
          </a:xfrm>
          <a:prstGeom prst="rect">
            <a:avLst/>
          </a:prstGeom>
          <a:noFill/>
          <a:ln w="9525">
            <a:solidFill>
              <a:srgbClr val="0066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Juice</a:t>
            </a:r>
          </a:p>
        </p:txBody>
      </p:sp>
      <p:cxnSp>
        <p:nvCxnSpPr>
          <p:cNvPr id="13350" name="AutoShape 87"/>
          <p:cNvCxnSpPr>
            <a:cxnSpLocks noChangeShapeType="1"/>
            <a:endCxn id="13349" idx="3"/>
          </p:cNvCxnSpPr>
          <p:nvPr/>
        </p:nvCxnSpPr>
        <p:spPr bwMode="auto">
          <a:xfrm flipH="1">
            <a:off x="6997700" y="13325475"/>
            <a:ext cx="4979988" cy="0"/>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3351" name="Rectangle 89"/>
          <p:cNvSpPr>
            <a:spLocks noChangeArrowheads="1"/>
          </p:cNvSpPr>
          <p:nvPr/>
        </p:nvSpPr>
        <p:spPr bwMode="auto">
          <a:xfrm rot="2166390">
            <a:off x="8540750" y="11620500"/>
            <a:ext cx="457200" cy="152400"/>
          </a:xfrm>
          <a:prstGeom prst="rect">
            <a:avLst/>
          </a:prstGeom>
          <a:solidFill>
            <a:srgbClr val="D6C070"/>
          </a:solidFill>
          <a:ln w="9525">
            <a:solidFill>
              <a:schemeClr val="tx1"/>
            </a:solidFill>
            <a:miter lim="800000"/>
            <a:headEnd/>
            <a:tailEnd/>
          </a:ln>
        </p:spPr>
        <p:txBody>
          <a:bodyPr wrap="none" anchor="ctr"/>
          <a:lstStyle/>
          <a:p>
            <a:endParaRPr lang="en-US"/>
          </a:p>
        </p:txBody>
      </p:sp>
      <p:cxnSp>
        <p:nvCxnSpPr>
          <p:cNvPr id="13352" name="AutoShape 87"/>
          <p:cNvCxnSpPr>
            <a:cxnSpLocks noChangeShapeType="1"/>
            <a:stCxn id="13348" idx="0"/>
            <a:endCxn id="13316" idx="2"/>
          </p:cNvCxnSpPr>
          <p:nvPr/>
        </p:nvCxnSpPr>
        <p:spPr bwMode="auto">
          <a:xfrm flipV="1">
            <a:off x="8150225" y="10125075"/>
            <a:ext cx="4763" cy="1228725"/>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3353" name="AutoShape 87"/>
          <p:cNvCxnSpPr>
            <a:cxnSpLocks noChangeShapeType="1"/>
            <a:stCxn id="13317" idx="2"/>
            <a:endCxn id="13351" idx="0"/>
          </p:cNvCxnSpPr>
          <p:nvPr/>
        </p:nvCxnSpPr>
        <p:spPr bwMode="auto">
          <a:xfrm flipH="1">
            <a:off x="8813800" y="10125075"/>
            <a:ext cx="1322388" cy="1509713"/>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3354" name="AutoShape 87"/>
          <p:cNvCxnSpPr>
            <a:cxnSpLocks noChangeShapeType="1"/>
            <a:endCxn id="13318" idx="2"/>
          </p:cNvCxnSpPr>
          <p:nvPr/>
        </p:nvCxnSpPr>
        <p:spPr bwMode="auto">
          <a:xfrm flipH="1" flipV="1">
            <a:off x="6915150" y="10120313"/>
            <a:ext cx="19050" cy="1462087"/>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3355" name="Text Box 33"/>
          <p:cNvSpPr txBox="1">
            <a:spLocks noChangeArrowheads="1"/>
          </p:cNvSpPr>
          <p:nvPr/>
        </p:nvSpPr>
        <p:spPr bwMode="auto">
          <a:xfrm>
            <a:off x="2819400" y="2835275"/>
            <a:ext cx="2209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t>Computer</a:t>
            </a:r>
          </a:p>
        </p:txBody>
      </p:sp>
      <p:cxnSp>
        <p:nvCxnSpPr>
          <p:cNvPr id="13356" name="AutoShape 87"/>
          <p:cNvCxnSpPr>
            <a:cxnSpLocks noChangeShapeType="1"/>
            <a:stCxn id="13314" idx="3"/>
            <a:endCxn id="13346" idx="3"/>
          </p:cNvCxnSpPr>
          <p:nvPr/>
        </p:nvCxnSpPr>
        <p:spPr bwMode="auto">
          <a:xfrm>
            <a:off x="1392238" y="12487275"/>
            <a:ext cx="3748087" cy="9525"/>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3357" name="AutoShape 87"/>
          <p:cNvCxnSpPr>
            <a:cxnSpLocks noChangeShapeType="1"/>
            <a:endCxn id="13314" idx="0"/>
          </p:cNvCxnSpPr>
          <p:nvPr/>
        </p:nvCxnSpPr>
        <p:spPr bwMode="auto">
          <a:xfrm rot="16200000" flipH="1">
            <a:off x="-3144838" y="8212138"/>
            <a:ext cx="8081963" cy="192088"/>
          </a:xfrm>
          <a:prstGeom prst="bentConnector3">
            <a:avLst>
              <a:gd name="adj1" fmla="val 50000"/>
            </a:avLst>
          </a:prstGeom>
          <a:noFill/>
          <a:ln w="9525">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13358" name="AutoShape 2"/>
          <p:cNvSpPr>
            <a:spLocks noChangeArrowheads="1"/>
          </p:cNvSpPr>
          <p:nvPr/>
        </p:nvSpPr>
        <p:spPr bwMode="auto">
          <a:xfrm rot="10800000">
            <a:off x="2667000" y="1066800"/>
            <a:ext cx="2590800" cy="1752600"/>
          </a:xfrm>
          <a:prstGeom prst="bevel">
            <a:avLst>
              <a:gd name="adj" fmla="val 4722"/>
            </a:avLst>
          </a:prstGeom>
          <a:solidFill>
            <a:srgbClr val="EAEAEA"/>
          </a:solidFill>
          <a:ln w="9525">
            <a:solidFill>
              <a:schemeClr val="tx1"/>
            </a:solidFill>
            <a:miter lim="800000"/>
            <a:headEnd/>
            <a:tailEnd/>
          </a:ln>
        </p:spPr>
        <p:txBody>
          <a:bodyPr rot="10800000" wrap="none" anchor="ctr"/>
          <a:lstStyle/>
          <a:p>
            <a:endParaRPr lang="en-US"/>
          </a:p>
        </p:txBody>
      </p:sp>
      <p:sp>
        <p:nvSpPr>
          <p:cNvPr id="13359" name="AutoShape 2"/>
          <p:cNvSpPr>
            <a:spLocks noChangeArrowheads="1"/>
          </p:cNvSpPr>
          <p:nvPr/>
        </p:nvSpPr>
        <p:spPr bwMode="auto">
          <a:xfrm rot="10800000">
            <a:off x="1524000" y="1447800"/>
            <a:ext cx="1066800" cy="990600"/>
          </a:xfrm>
          <a:prstGeom prst="bevel">
            <a:avLst>
              <a:gd name="adj" fmla="val 4722"/>
            </a:avLst>
          </a:prstGeom>
          <a:solidFill>
            <a:srgbClr val="EAEAEA"/>
          </a:solidFill>
          <a:ln w="9525">
            <a:solidFill>
              <a:schemeClr val="tx1"/>
            </a:solidFill>
            <a:miter lim="800000"/>
            <a:headEnd/>
            <a:tailEnd/>
          </a:ln>
        </p:spPr>
        <p:txBody>
          <a:bodyPr rot="10800000" wrap="none" anchor="ctr"/>
          <a:lstStyle/>
          <a:p>
            <a:endParaRPr lang="en-US"/>
          </a:p>
        </p:txBody>
      </p:sp>
      <p:cxnSp>
        <p:nvCxnSpPr>
          <p:cNvPr id="13360" name="AutoShape 87"/>
          <p:cNvCxnSpPr>
            <a:cxnSpLocks noChangeShapeType="1"/>
            <a:endCxn id="13359" idx="0"/>
          </p:cNvCxnSpPr>
          <p:nvPr/>
        </p:nvCxnSpPr>
        <p:spPr bwMode="auto">
          <a:xfrm rot="5400000" flipH="1" flipV="1">
            <a:off x="237331" y="2505869"/>
            <a:ext cx="1849438" cy="723900"/>
          </a:xfrm>
          <a:prstGeom prst="bentConnector2">
            <a:avLst/>
          </a:prstGeom>
          <a:noFill/>
          <a:ln w="9525">
            <a:solidFill>
              <a:srgbClr val="0066FF"/>
            </a:solidFill>
            <a:miter lim="800000"/>
            <a:headEnd/>
            <a:tailEnd type="triangle" w="med" len="med"/>
          </a:ln>
          <a:extLst>
            <a:ext uri="{909E8E84-426E-40DD-AFC4-6F175D3DCCD1}">
              <a14:hiddenFill xmlns:a14="http://schemas.microsoft.com/office/drawing/2010/main">
                <a:noFill/>
              </a14:hiddenFill>
            </a:ext>
          </a:extLst>
        </p:spPr>
      </p:cxnSp>
      <p:pic>
        <p:nvPicPr>
          <p:cNvPr id="13361" name="Picture 1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925" y="3124200"/>
            <a:ext cx="1022350"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3362" name="Rectangle 118"/>
          <p:cNvSpPr>
            <a:spLocks noChangeArrowheads="1"/>
          </p:cNvSpPr>
          <p:nvPr/>
        </p:nvSpPr>
        <p:spPr bwMode="auto">
          <a:xfrm>
            <a:off x="76200" y="3657600"/>
            <a:ext cx="1676400"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1000"/>
              <a:t>VGA Video Splitter, 2-Channel, </a:t>
            </a:r>
          </a:p>
          <a:p>
            <a:r>
              <a:rPr lang="en-US" sz="1000"/>
              <a:t>by Black Box  </a:t>
            </a:r>
          </a:p>
        </p:txBody>
      </p:sp>
      <p:cxnSp>
        <p:nvCxnSpPr>
          <p:cNvPr id="13363" name="AutoShape 87"/>
          <p:cNvCxnSpPr>
            <a:cxnSpLocks noChangeShapeType="1"/>
            <a:endCxn id="13315" idx="1"/>
          </p:cNvCxnSpPr>
          <p:nvPr/>
        </p:nvCxnSpPr>
        <p:spPr bwMode="auto">
          <a:xfrm>
            <a:off x="1311275" y="3360738"/>
            <a:ext cx="441325" cy="68262"/>
          </a:xfrm>
          <a:prstGeom prst="bentConnector3">
            <a:avLst>
              <a:gd name="adj1" fmla="val 50000"/>
            </a:avLst>
          </a:prstGeom>
          <a:noFill/>
          <a:ln w="9525">
            <a:solidFill>
              <a:srgbClr val="0066FF"/>
            </a:solidFill>
            <a:miter lim="800000"/>
            <a:headEnd type="triangle" w="med" len="med"/>
            <a:tailEnd/>
          </a:ln>
          <a:extLst>
            <a:ext uri="{909E8E84-426E-40DD-AFC4-6F175D3DCCD1}">
              <a14:hiddenFill xmlns:a14="http://schemas.microsoft.com/office/drawing/2010/main">
                <a:noFill/>
              </a14:hiddenFill>
            </a:ext>
          </a:extLst>
        </p:spPr>
      </p:cxnSp>
      <p:sp>
        <p:nvSpPr>
          <p:cNvPr id="13364" name="Text Box 39"/>
          <p:cNvSpPr txBox="1">
            <a:spLocks noChangeArrowheads="1"/>
          </p:cNvSpPr>
          <p:nvPr/>
        </p:nvSpPr>
        <p:spPr bwMode="auto">
          <a:xfrm>
            <a:off x="11049000" y="12877800"/>
            <a:ext cx="1371600" cy="584200"/>
          </a:xfrm>
          <a:prstGeom prst="rect">
            <a:avLst/>
          </a:prstGeom>
          <a:solidFill>
            <a:srgbClr val="EBF0AE"/>
          </a:solidFill>
          <a:ln w="9525" algn="ctr">
            <a:solidFill>
              <a:schemeClr val="tx1"/>
            </a:solidFill>
            <a:miter lim="800000"/>
            <a:headEnd/>
            <a:tailEnd/>
          </a:ln>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a:t>Juice dispenser</a:t>
            </a:r>
          </a:p>
        </p:txBody>
      </p:sp>
      <p:sp>
        <p:nvSpPr>
          <p:cNvPr id="13365" name="Rectangle 118"/>
          <p:cNvSpPr>
            <a:spLocks noChangeArrowheads="1"/>
          </p:cNvSpPr>
          <p:nvPr/>
        </p:nvSpPr>
        <p:spPr bwMode="auto">
          <a:xfrm>
            <a:off x="9220200" y="10444163"/>
            <a:ext cx="911225" cy="276225"/>
          </a:xfrm>
          <a:prstGeom prst="rect">
            <a:avLst/>
          </a:prstGeom>
          <a:solidFill>
            <a:srgbClr val="DDDDDD"/>
          </a:solidFill>
          <a:ln w="9525" algn="ctr">
            <a:solidFill>
              <a:schemeClr val="bg2"/>
            </a:solidFill>
            <a:miter lim="800000"/>
            <a:headEnd/>
            <a:tailEnd/>
          </a:ln>
        </p:spPr>
        <p:txBody>
          <a:bodyPr anchor="ctr">
            <a:spAutoFit/>
          </a:bodyPr>
          <a:lstStyle/>
          <a:p>
            <a:r>
              <a:rPr lang="en-US"/>
              <a:t>Isolator</a:t>
            </a:r>
          </a:p>
        </p:txBody>
      </p:sp>
      <p:sp>
        <p:nvSpPr>
          <p:cNvPr id="2" name="Rectangle 1"/>
          <p:cNvSpPr/>
          <p:nvPr/>
        </p:nvSpPr>
        <p:spPr>
          <a:xfrm>
            <a:off x="1517822" y="4047004"/>
            <a:ext cx="3775393" cy="276999"/>
          </a:xfrm>
          <a:prstGeom prst="rect">
            <a:avLst/>
          </a:prstGeom>
        </p:spPr>
        <p:txBody>
          <a:bodyPr wrap="none">
            <a:spAutoFit/>
          </a:bodyPr>
          <a:lstStyle/>
          <a:p>
            <a:r>
              <a:rPr lang="en-US">
                <a:hlinkClick r:id="rId8"/>
              </a:rPr>
              <a:t>http://sine.ni.com/nips/cds/view/p/lang/en/nid/207410</a:t>
            </a:r>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60" descr="Universal screw-terminal board, 50-pi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25500" y="6502400"/>
            <a:ext cx="46482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69"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1447800"/>
            <a:ext cx="10013950" cy="1143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6"/>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NI SCB-68 (connector block) Pinout &amp; an example of connections</a:t>
            </a:r>
          </a:p>
        </p:txBody>
      </p:sp>
      <p:pic>
        <p:nvPicPr>
          <p:cNvPr id="14341"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 y="1371600"/>
            <a:ext cx="29083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Line 12"/>
          <p:cNvSpPr>
            <a:spLocks noChangeShapeType="1"/>
          </p:cNvSpPr>
          <p:nvPr/>
        </p:nvSpPr>
        <p:spPr bwMode="auto">
          <a:xfrm flipV="1">
            <a:off x="2362200" y="3962400"/>
            <a:ext cx="3962400" cy="12192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43" name="Line 13"/>
          <p:cNvSpPr>
            <a:spLocks noChangeShapeType="1"/>
          </p:cNvSpPr>
          <p:nvPr/>
        </p:nvSpPr>
        <p:spPr bwMode="auto">
          <a:xfrm>
            <a:off x="5410200" y="4267200"/>
            <a:ext cx="914400" cy="45720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44" name="Line 14"/>
          <p:cNvSpPr>
            <a:spLocks noChangeShapeType="1"/>
          </p:cNvSpPr>
          <p:nvPr/>
        </p:nvSpPr>
        <p:spPr bwMode="auto">
          <a:xfrm flipV="1">
            <a:off x="2381250" y="5105400"/>
            <a:ext cx="3943350" cy="11684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square" anchor="ctr">
            <a:spAutoFit/>
          </a:bodyPr>
          <a:lstStyle/>
          <a:p>
            <a:endParaRPr lang="en-US"/>
          </a:p>
        </p:txBody>
      </p:sp>
      <p:sp>
        <p:nvSpPr>
          <p:cNvPr id="14345" name="Line 15"/>
          <p:cNvSpPr>
            <a:spLocks noChangeShapeType="1"/>
          </p:cNvSpPr>
          <p:nvPr/>
        </p:nvSpPr>
        <p:spPr bwMode="auto">
          <a:xfrm>
            <a:off x="5562600" y="5334000"/>
            <a:ext cx="762000" cy="53340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46" name="Text Box 16"/>
          <p:cNvSpPr txBox="1">
            <a:spLocks noChangeArrowheads="1"/>
          </p:cNvSpPr>
          <p:nvPr/>
        </p:nvSpPr>
        <p:spPr bwMode="auto">
          <a:xfrm>
            <a:off x="381000" y="5029200"/>
            <a:ext cx="1981200" cy="2857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dirty="0" smtClean="0"/>
              <a:t>Neuronal </a:t>
            </a:r>
            <a:r>
              <a:rPr lang="en-US" dirty="0"/>
              <a:t>signal 1</a:t>
            </a:r>
          </a:p>
        </p:txBody>
      </p:sp>
      <p:sp>
        <p:nvSpPr>
          <p:cNvPr id="14347" name="Text Box 17"/>
          <p:cNvSpPr txBox="1">
            <a:spLocks noChangeArrowheads="1"/>
          </p:cNvSpPr>
          <p:nvPr/>
        </p:nvSpPr>
        <p:spPr bwMode="auto">
          <a:xfrm>
            <a:off x="390525" y="6172200"/>
            <a:ext cx="1981200" cy="2857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dirty="0" smtClean="0"/>
              <a:t>Neuronal </a:t>
            </a:r>
            <a:r>
              <a:rPr lang="en-US" dirty="0"/>
              <a:t>signal 2</a:t>
            </a:r>
          </a:p>
        </p:txBody>
      </p:sp>
      <p:sp>
        <p:nvSpPr>
          <p:cNvPr id="14348" name="Text Box 18"/>
          <p:cNvSpPr txBox="1">
            <a:spLocks noChangeArrowheads="1"/>
          </p:cNvSpPr>
          <p:nvPr/>
        </p:nvSpPr>
        <p:spPr bwMode="auto">
          <a:xfrm>
            <a:off x="381000" y="8382000"/>
            <a:ext cx="1981200" cy="2857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dirty="0"/>
              <a:t>Eye </a:t>
            </a:r>
            <a:r>
              <a:rPr lang="en-US" dirty="0" smtClean="0"/>
              <a:t>vertical</a:t>
            </a:r>
            <a:endParaRPr lang="en-US" dirty="0"/>
          </a:p>
        </p:txBody>
      </p:sp>
      <p:sp>
        <p:nvSpPr>
          <p:cNvPr id="14349" name="Text Box 19"/>
          <p:cNvSpPr txBox="1">
            <a:spLocks noChangeArrowheads="1"/>
          </p:cNvSpPr>
          <p:nvPr/>
        </p:nvSpPr>
        <p:spPr bwMode="auto">
          <a:xfrm>
            <a:off x="381000" y="7315200"/>
            <a:ext cx="1981200" cy="2857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Eye horizontal</a:t>
            </a:r>
          </a:p>
        </p:txBody>
      </p:sp>
      <p:sp>
        <p:nvSpPr>
          <p:cNvPr id="14350" name="Line 20"/>
          <p:cNvSpPr>
            <a:spLocks noChangeShapeType="1"/>
          </p:cNvSpPr>
          <p:nvPr/>
        </p:nvSpPr>
        <p:spPr bwMode="auto">
          <a:xfrm flipV="1">
            <a:off x="2362200" y="6257925"/>
            <a:ext cx="3962400" cy="12192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51" name="Line 21"/>
          <p:cNvSpPr>
            <a:spLocks noChangeShapeType="1"/>
          </p:cNvSpPr>
          <p:nvPr/>
        </p:nvSpPr>
        <p:spPr bwMode="auto">
          <a:xfrm>
            <a:off x="5410200" y="6562725"/>
            <a:ext cx="914400" cy="45720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52" name="Line 22"/>
          <p:cNvSpPr>
            <a:spLocks noChangeShapeType="1"/>
          </p:cNvSpPr>
          <p:nvPr/>
        </p:nvSpPr>
        <p:spPr bwMode="auto">
          <a:xfrm flipV="1">
            <a:off x="9677400" y="6759575"/>
            <a:ext cx="4648200" cy="2841625"/>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53" name="Line 26"/>
          <p:cNvSpPr>
            <a:spLocks noChangeShapeType="1"/>
          </p:cNvSpPr>
          <p:nvPr/>
        </p:nvSpPr>
        <p:spPr bwMode="auto">
          <a:xfrm flipV="1">
            <a:off x="9677400" y="7162800"/>
            <a:ext cx="4648200" cy="1295400"/>
          </a:xfrm>
          <a:prstGeom prst="line">
            <a:avLst/>
          </a:prstGeom>
          <a:noFill/>
          <a:ln w="38100">
            <a:solidFill>
              <a:srgbClr val="FFC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54" name="Line 27"/>
          <p:cNvSpPr>
            <a:spLocks noChangeShapeType="1"/>
          </p:cNvSpPr>
          <p:nvPr/>
        </p:nvSpPr>
        <p:spPr bwMode="auto">
          <a:xfrm>
            <a:off x="9677400" y="7391400"/>
            <a:ext cx="4572000" cy="263525"/>
          </a:xfrm>
          <a:prstGeom prst="line">
            <a:avLst/>
          </a:prstGeom>
          <a:noFill/>
          <a:ln w="38100">
            <a:solidFill>
              <a:srgbClr val="CCCC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55" name="Line 28"/>
          <p:cNvSpPr>
            <a:spLocks noChangeShapeType="1"/>
          </p:cNvSpPr>
          <p:nvPr/>
        </p:nvSpPr>
        <p:spPr bwMode="auto">
          <a:xfrm flipV="1">
            <a:off x="12268200" y="11811000"/>
            <a:ext cx="1828800" cy="5334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56" name="Text Box 29"/>
          <p:cNvSpPr txBox="1">
            <a:spLocks noChangeArrowheads="1"/>
          </p:cNvSpPr>
          <p:nvPr/>
        </p:nvSpPr>
        <p:spPr bwMode="auto">
          <a:xfrm>
            <a:off x="14097000" y="11658600"/>
            <a:ext cx="1981200" cy="2857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Stimulator</a:t>
            </a:r>
          </a:p>
        </p:txBody>
      </p:sp>
      <p:sp>
        <p:nvSpPr>
          <p:cNvPr id="14357" name="Line 33"/>
          <p:cNvSpPr>
            <a:spLocks noChangeShapeType="1"/>
          </p:cNvSpPr>
          <p:nvPr/>
        </p:nvSpPr>
        <p:spPr bwMode="auto">
          <a:xfrm flipV="1">
            <a:off x="2352675" y="7350125"/>
            <a:ext cx="3962400" cy="12192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58" name="Line 34"/>
          <p:cNvSpPr>
            <a:spLocks noChangeShapeType="1"/>
          </p:cNvSpPr>
          <p:nvPr/>
        </p:nvSpPr>
        <p:spPr bwMode="auto">
          <a:xfrm>
            <a:off x="5400675" y="7654925"/>
            <a:ext cx="914400" cy="45720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59" name="Rectangle 24"/>
          <p:cNvSpPr>
            <a:spLocks noChangeArrowheads="1"/>
          </p:cNvSpPr>
          <p:nvPr/>
        </p:nvSpPr>
        <p:spPr bwMode="auto">
          <a:xfrm>
            <a:off x="14401800" y="5943600"/>
            <a:ext cx="3886200" cy="488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5582" bIns="45582"/>
          <a:lstStyle/>
          <a:p>
            <a:pPr algn="l"/>
            <a:r>
              <a:rPr lang="en-US" b="1">
                <a:solidFill>
                  <a:srgbClr val="000080"/>
                </a:solidFill>
              </a:rPr>
              <a:t>Team-Solutions.com</a:t>
            </a:r>
          </a:p>
          <a:p>
            <a:pPr algn="l"/>
            <a:r>
              <a:rPr lang="en-US" b="1">
                <a:solidFill>
                  <a:srgbClr val="000080"/>
                </a:solidFill>
              </a:rPr>
              <a:t>CIO-Mini50 (</a:t>
            </a:r>
            <a:r>
              <a:rPr lang="en-US" sz="1400" b="1">
                <a:solidFill>
                  <a:srgbClr val="000000"/>
                </a:solidFill>
                <a:latin typeface="Times New Roman" pitchFamily="18" charset="0"/>
                <a:cs typeface="Times New Roman" pitchFamily="18" charset="0"/>
              </a:rPr>
              <a:t>50 Pin Universal Screw Terminal)</a:t>
            </a:r>
          </a:p>
        </p:txBody>
      </p:sp>
      <p:sp>
        <p:nvSpPr>
          <p:cNvPr id="14360" name="Text Box 54"/>
          <p:cNvSpPr txBox="1">
            <a:spLocks noChangeArrowheads="1"/>
          </p:cNvSpPr>
          <p:nvPr/>
        </p:nvSpPr>
        <p:spPr bwMode="auto">
          <a:xfrm>
            <a:off x="14681200" y="6616700"/>
            <a:ext cx="1981200" cy="285750"/>
          </a:xfrm>
          <a:prstGeom prst="rect">
            <a:avLst/>
          </a:prstGeom>
          <a:solidFill>
            <a:schemeClr val="bg1"/>
          </a:solidFill>
          <a:ln w="9525" algn="ctr">
            <a:solidFill>
              <a:schemeClr val="tx1"/>
            </a:solidFill>
            <a:miter lim="800000"/>
            <a:headEnd/>
            <a:tailEnd/>
          </a:ln>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Relay 0: Juice</a:t>
            </a:r>
          </a:p>
        </p:txBody>
      </p:sp>
      <p:sp>
        <p:nvSpPr>
          <p:cNvPr id="14361" name="Text Box 55"/>
          <p:cNvSpPr txBox="1">
            <a:spLocks noChangeArrowheads="1"/>
          </p:cNvSpPr>
          <p:nvPr/>
        </p:nvSpPr>
        <p:spPr bwMode="auto">
          <a:xfrm>
            <a:off x="14681200" y="7099300"/>
            <a:ext cx="1981200" cy="285750"/>
          </a:xfrm>
          <a:prstGeom prst="rect">
            <a:avLst/>
          </a:prstGeom>
          <a:solidFill>
            <a:schemeClr val="bg1"/>
          </a:solidFill>
          <a:ln w="9525" algn="ctr">
            <a:solidFill>
              <a:schemeClr val="tx1"/>
            </a:solidFill>
            <a:miter lim="800000"/>
            <a:headEnd/>
            <a:tailEnd/>
          </a:ln>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Relay 1: Correct tone</a:t>
            </a:r>
          </a:p>
        </p:txBody>
      </p:sp>
      <p:sp>
        <p:nvSpPr>
          <p:cNvPr id="14362" name="Text Box 56"/>
          <p:cNvSpPr txBox="1">
            <a:spLocks noChangeArrowheads="1"/>
          </p:cNvSpPr>
          <p:nvPr/>
        </p:nvSpPr>
        <p:spPr bwMode="auto">
          <a:xfrm>
            <a:off x="14681200" y="7518400"/>
            <a:ext cx="1981200" cy="285750"/>
          </a:xfrm>
          <a:prstGeom prst="rect">
            <a:avLst/>
          </a:prstGeom>
          <a:solidFill>
            <a:schemeClr val="bg1"/>
          </a:solidFill>
          <a:ln w="9525" algn="ctr">
            <a:solidFill>
              <a:schemeClr val="tx1"/>
            </a:solidFill>
            <a:miter lim="800000"/>
            <a:headEnd/>
            <a:tailEnd/>
          </a:ln>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Relay 2: Wrong beep</a:t>
            </a:r>
          </a:p>
        </p:txBody>
      </p:sp>
      <p:sp>
        <p:nvSpPr>
          <p:cNvPr id="14363" name="Line 70"/>
          <p:cNvSpPr>
            <a:spLocks noChangeShapeType="1"/>
          </p:cNvSpPr>
          <p:nvPr/>
        </p:nvSpPr>
        <p:spPr bwMode="auto">
          <a:xfrm flipV="1">
            <a:off x="9702800" y="6902450"/>
            <a:ext cx="4622800" cy="2346325"/>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64" name="Line 72"/>
          <p:cNvSpPr>
            <a:spLocks noChangeShapeType="1"/>
          </p:cNvSpPr>
          <p:nvPr/>
        </p:nvSpPr>
        <p:spPr bwMode="auto">
          <a:xfrm flipV="1">
            <a:off x="12192000" y="8534400"/>
            <a:ext cx="1828800" cy="3048000"/>
          </a:xfrm>
          <a:prstGeom prst="line">
            <a:avLst/>
          </a:prstGeom>
          <a:noFill/>
          <a:ln w="38100">
            <a:solidFill>
              <a:srgbClr val="FF99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65" name="Line 73"/>
          <p:cNvSpPr>
            <a:spLocks noChangeShapeType="1"/>
          </p:cNvSpPr>
          <p:nvPr/>
        </p:nvSpPr>
        <p:spPr bwMode="auto">
          <a:xfrm flipV="1">
            <a:off x="12268200" y="8991600"/>
            <a:ext cx="1752600" cy="2133600"/>
          </a:xfrm>
          <a:prstGeom prst="line">
            <a:avLst/>
          </a:prstGeom>
          <a:noFill/>
          <a:ln w="38100">
            <a:solidFill>
              <a:srgbClr val="FF66CC"/>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66" name="Line 74"/>
          <p:cNvSpPr>
            <a:spLocks noChangeShapeType="1"/>
          </p:cNvSpPr>
          <p:nvPr/>
        </p:nvSpPr>
        <p:spPr bwMode="auto">
          <a:xfrm flipV="1">
            <a:off x="12192000" y="9448800"/>
            <a:ext cx="1905000" cy="990600"/>
          </a:xfrm>
          <a:prstGeom prst="line">
            <a:avLst/>
          </a:prstGeom>
          <a:noFill/>
          <a:ln w="38100">
            <a:solidFill>
              <a:srgbClr val="996633"/>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4367" name="Text Box 29"/>
          <p:cNvSpPr txBox="1">
            <a:spLocks noChangeArrowheads="1"/>
          </p:cNvSpPr>
          <p:nvPr/>
        </p:nvSpPr>
        <p:spPr bwMode="auto">
          <a:xfrm>
            <a:off x="12617450" y="9775825"/>
            <a:ext cx="1479550" cy="28257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3 gating signals</a:t>
            </a:r>
          </a:p>
        </p:txBody>
      </p:sp>
      <p:sp>
        <p:nvSpPr>
          <p:cNvPr id="14368" name="Rectangle 24"/>
          <p:cNvSpPr>
            <a:spLocks noChangeArrowheads="1"/>
          </p:cNvSpPr>
          <p:nvPr/>
        </p:nvSpPr>
        <p:spPr bwMode="auto">
          <a:xfrm>
            <a:off x="3657600" y="13260388"/>
            <a:ext cx="9829800" cy="381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5582" bIns="45582"/>
          <a:lstStyle/>
          <a:p>
            <a:pPr algn="l"/>
            <a:r>
              <a:rPr lang="en-US" b="1">
                <a:solidFill>
                  <a:srgbClr val="000080"/>
                </a:solidFill>
              </a:rPr>
              <a:t>* While the SCP-68 pinout label above is for the M series, it also applies to the X series which includes the PCIe/USB-6353.</a:t>
            </a:r>
            <a:endParaRPr lang="en-US" sz="1400" b="1">
              <a:solidFill>
                <a:srgbClr val="00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3"/>
          <p:cNvSpPr>
            <a:spLocks noChangeArrowheads="1"/>
          </p:cNvSpPr>
          <p:nvPr/>
        </p:nvSpPr>
        <p:spPr bwMode="auto">
          <a:xfrm>
            <a:off x="914400" y="10217150"/>
            <a:ext cx="835025" cy="647700"/>
          </a:xfrm>
          <a:prstGeom prst="rect">
            <a:avLst/>
          </a:prstGeom>
          <a:solidFill>
            <a:schemeClr val="accent1"/>
          </a:solidFill>
          <a:ln w="9525" algn="ctr">
            <a:solidFill>
              <a:schemeClr val="tx1"/>
            </a:solidFill>
            <a:miter lim="800000"/>
            <a:headEnd/>
            <a:tailEnd/>
          </a:ln>
        </p:spPr>
        <p:txBody>
          <a:bodyPr anchor="ctr">
            <a:spAutoFit/>
          </a:bodyPr>
          <a:lstStyle/>
          <a:p>
            <a:endParaRPr lang="en-US" dirty="0"/>
          </a:p>
          <a:p>
            <a:r>
              <a:rPr lang="en-US" dirty="0"/>
              <a:t>NI</a:t>
            </a:r>
          </a:p>
          <a:p>
            <a:endParaRPr lang="en-US" dirty="0"/>
          </a:p>
        </p:txBody>
      </p:sp>
      <p:sp>
        <p:nvSpPr>
          <p:cNvPr id="15363"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Relay Circuit: NI input acts as a voltage sink to trigger the relay</a:t>
            </a:r>
          </a:p>
        </p:txBody>
      </p:sp>
      <p:pic>
        <p:nvPicPr>
          <p:cNvPr id="15364" name="Picture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5235575"/>
            <a:ext cx="14478000" cy="703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Freeform 18"/>
          <p:cNvSpPr>
            <a:spLocks/>
          </p:cNvSpPr>
          <p:nvPr/>
        </p:nvSpPr>
        <p:spPr bwMode="auto">
          <a:xfrm>
            <a:off x="4314825" y="6772275"/>
            <a:ext cx="11341100" cy="4572000"/>
          </a:xfrm>
          <a:custGeom>
            <a:avLst/>
            <a:gdLst>
              <a:gd name="T0" fmla="*/ 0 w 7144"/>
              <a:gd name="T1" fmla="*/ 0 h 2880"/>
              <a:gd name="T2" fmla="*/ 2147483647 w 7144"/>
              <a:gd name="T3" fmla="*/ 0 h 2880"/>
              <a:gd name="T4" fmla="*/ 2147483647 w 7144"/>
              <a:gd name="T5" fmla="*/ 2147483647 h 2880"/>
              <a:gd name="T6" fmla="*/ 2147483647 w 7144"/>
              <a:gd name="T7" fmla="*/ 2147483647 h 2880"/>
              <a:gd name="T8" fmla="*/ 2147483647 w 7144"/>
              <a:gd name="T9" fmla="*/ 2147483647 h 2880"/>
              <a:gd name="T10" fmla="*/ 2147483647 w 7144"/>
              <a:gd name="T11" fmla="*/ 2147483647 h 2880"/>
              <a:gd name="T12" fmla="*/ 0 60000 65536"/>
              <a:gd name="T13" fmla="*/ 0 60000 65536"/>
              <a:gd name="T14" fmla="*/ 0 60000 65536"/>
              <a:gd name="T15" fmla="*/ 0 60000 65536"/>
              <a:gd name="T16" fmla="*/ 0 60000 65536"/>
              <a:gd name="T17" fmla="*/ 0 60000 65536"/>
              <a:gd name="T18" fmla="*/ 0 w 7144"/>
              <a:gd name="T19" fmla="*/ 0 h 2880"/>
              <a:gd name="T20" fmla="*/ 7144 w 7144"/>
              <a:gd name="T21" fmla="*/ 2880 h 2880"/>
            </a:gdLst>
            <a:ahLst/>
            <a:cxnLst>
              <a:cxn ang="T12">
                <a:pos x="T0" y="T1"/>
              </a:cxn>
              <a:cxn ang="T13">
                <a:pos x="T2" y="T3"/>
              </a:cxn>
              <a:cxn ang="T14">
                <a:pos x="T4" y="T5"/>
              </a:cxn>
              <a:cxn ang="T15">
                <a:pos x="T6" y="T7"/>
              </a:cxn>
              <a:cxn ang="T16">
                <a:pos x="T8" y="T9"/>
              </a:cxn>
              <a:cxn ang="T17">
                <a:pos x="T10" y="T11"/>
              </a:cxn>
            </a:cxnLst>
            <a:rect l="T18" t="T19" r="T20" b="T21"/>
            <a:pathLst>
              <a:path w="7144" h="2880">
                <a:moveTo>
                  <a:pt x="0" y="0"/>
                </a:moveTo>
                <a:lnTo>
                  <a:pt x="347" y="0"/>
                </a:lnTo>
                <a:lnTo>
                  <a:pt x="347" y="2880"/>
                </a:lnTo>
                <a:lnTo>
                  <a:pt x="7144" y="2880"/>
                </a:lnTo>
                <a:lnTo>
                  <a:pt x="7144" y="528"/>
                </a:lnTo>
                <a:lnTo>
                  <a:pt x="7096" y="528"/>
                </a:lnTo>
              </a:path>
            </a:pathLst>
          </a:custGeom>
          <a:noFill/>
          <a:ln w="28575" cap="flat" cmpd="sng">
            <a:solidFill>
              <a:srgbClr val="CC0000"/>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5366" name="Freeform 19"/>
          <p:cNvSpPr>
            <a:spLocks/>
          </p:cNvSpPr>
          <p:nvPr/>
        </p:nvSpPr>
        <p:spPr bwMode="auto">
          <a:xfrm>
            <a:off x="4267200" y="7791450"/>
            <a:ext cx="11201400" cy="2590800"/>
          </a:xfrm>
          <a:custGeom>
            <a:avLst/>
            <a:gdLst>
              <a:gd name="T0" fmla="*/ 0 w 7056"/>
              <a:gd name="T1" fmla="*/ 2147483647 h 1632"/>
              <a:gd name="T2" fmla="*/ 2147483647 w 7056"/>
              <a:gd name="T3" fmla="*/ 2147483647 h 1632"/>
              <a:gd name="T4" fmla="*/ 2147483647 w 7056"/>
              <a:gd name="T5" fmla="*/ 0 h 1632"/>
              <a:gd name="T6" fmla="*/ 2147483647 w 7056"/>
              <a:gd name="T7" fmla="*/ 0 h 1632"/>
              <a:gd name="T8" fmla="*/ 0 60000 65536"/>
              <a:gd name="T9" fmla="*/ 0 60000 65536"/>
              <a:gd name="T10" fmla="*/ 0 60000 65536"/>
              <a:gd name="T11" fmla="*/ 0 60000 65536"/>
              <a:gd name="T12" fmla="*/ 0 w 7056"/>
              <a:gd name="T13" fmla="*/ 0 h 1632"/>
              <a:gd name="T14" fmla="*/ 7056 w 7056"/>
              <a:gd name="T15" fmla="*/ 1632 h 1632"/>
            </a:gdLst>
            <a:ahLst/>
            <a:cxnLst>
              <a:cxn ang="T8">
                <a:pos x="T0" y="T1"/>
              </a:cxn>
              <a:cxn ang="T9">
                <a:pos x="T2" y="T3"/>
              </a:cxn>
              <a:cxn ang="T10">
                <a:pos x="T4" y="T5"/>
              </a:cxn>
              <a:cxn ang="T11">
                <a:pos x="T6" y="T7"/>
              </a:cxn>
            </a:cxnLst>
            <a:rect l="T12" t="T13" r="T14" b="T15"/>
            <a:pathLst>
              <a:path w="7056" h="1632">
                <a:moveTo>
                  <a:pt x="0" y="1632"/>
                </a:moveTo>
                <a:lnTo>
                  <a:pt x="7008" y="1632"/>
                </a:lnTo>
                <a:lnTo>
                  <a:pt x="7008" y="0"/>
                </a:lnTo>
                <a:lnTo>
                  <a:pt x="7056" y="0"/>
                </a:lnTo>
              </a:path>
            </a:pathLst>
          </a:custGeom>
          <a:noFill/>
          <a:ln w="28575" cap="flat" cmpd="sng">
            <a:solidFill>
              <a:srgbClr val="FF3399"/>
            </a:solidFill>
            <a:prstDash val="solid"/>
            <a:round/>
            <a:headEnd type="none" w="med" len="med"/>
            <a:tailEnd type="triangle" w="med" len="me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5367" name="Freeform 20"/>
          <p:cNvSpPr>
            <a:spLocks/>
          </p:cNvSpPr>
          <p:nvPr/>
        </p:nvSpPr>
        <p:spPr bwMode="auto">
          <a:xfrm>
            <a:off x="4010025" y="6534150"/>
            <a:ext cx="1225550" cy="3863975"/>
          </a:xfrm>
          <a:custGeom>
            <a:avLst/>
            <a:gdLst>
              <a:gd name="T0" fmla="*/ 2147483647 w 773"/>
              <a:gd name="T1" fmla="*/ 0 h 2434"/>
              <a:gd name="T2" fmla="*/ 2147483647 w 773"/>
              <a:gd name="T3" fmla="*/ 0 h 2434"/>
              <a:gd name="T4" fmla="*/ 2147483647 w 773"/>
              <a:gd name="T5" fmla="*/ 2147483647 h 2434"/>
              <a:gd name="T6" fmla="*/ 0 w 773"/>
              <a:gd name="T7" fmla="*/ 2147483647 h 2434"/>
              <a:gd name="T8" fmla="*/ 0 w 773"/>
              <a:gd name="T9" fmla="*/ 2147483647 h 2434"/>
              <a:gd name="T10" fmla="*/ 0 60000 65536"/>
              <a:gd name="T11" fmla="*/ 0 60000 65536"/>
              <a:gd name="T12" fmla="*/ 0 60000 65536"/>
              <a:gd name="T13" fmla="*/ 0 60000 65536"/>
              <a:gd name="T14" fmla="*/ 0 60000 65536"/>
              <a:gd name="T15" fmla="*/ 0 w 773"/>
              <a:gd name="T16" fmla="*/ 0 h 2434"/>
              <a:gd name="T17" fmla="*/ 773 w 773"/>
              <a:gd name="T18" fmla="*/ 2434 h 2434"/>
            </a:gdLst>
            <a:ahLst/>
            <a:cxnLst>
              <a:cxn ang="T10">
                <a:pos x="T0" y="T1"/>
              </a:cxn>
              <a:cxn ang="T11">
                <a:pos x="T2" y="T3"/>
              </a:cxn>
              <a:cxn ang="T12">
                <a:pos x="T4" y="T5"/>
              </a:cxn>
              <a:cxn ang="T13">
                <a:pos x="T6" y="T7"/>
              </a:cxn>
              <a:cxn ang="T14">
                <a:pos x="T8" y="T9"/>
              </a:cxn>
            </a:cxnLst>
            <a:rect l="T15" t="T16" r="T17" b="T18"/>
            <a:pathLst>
              <a:path w="773" h="2434">
                <a:moveTo>
                  <a:pt x="196" y="0"/>
                </a:moveTo>
                <a:lnTo>
                  <a:pt x="772" y="0"/>
                </a:lnTo>
                <a:lnTo>
                  <a:pt x="773" y="720"/>
                </a:lnTo>
                <a:lnTo>
                  <a:pt x="0" y="720"/>
                </a:lnTo>
                <a:lnTo>
                  <a:pt x="0" y="2434"/>
                </a:lnTo>
              </a:path>
            </a:pathLst>
          </a:custGeom>
          <a:noFill/>
          <a:ln w="28575" cap="flat" cmpd="sng">
            <a:solidFill>
              <a:srgbClr val="0066FF"/>
            </a:solidFill>
            <a:prstDash val="solid"/>
            <a:round/>
            <a:headEnd type="triangle" w="med" len="med"/>
            <a:tailEnd type="non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5368" name="Line 21"/>
          <p:cNvSpPr>
            <a:spLocks noChangeShapeType="1"/>
          </p:cNvSpPr>
          <p:nvPr/>
        </p:nvSpPr>
        <p:spPr bwMode="auto">
          <a:xfrm>
            <a:off x="1597025" y="10391775"/>
            <a:ext cx="2209800" cy="0"/>
          </a:xfrm>
          <a:prstGeom prst="line">
            <a:avLst/>
          </a:prstGeom>
          <a:noFill/>
          <a:ln w="28575">
            <a:solidFill>
              <a:schemeClr val="folHlink"/>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5369" name="Freeform 22"/>
          <p:cNvSpPr>
            <a:spLocks/>
          </p:cNvSpPr>
          <p:nvPr/>
        </p:nvSpPr>
        <p:spPr bwMode="auto">
          <a:xfrm>
            <a:off x="1593850" y="10439400"/>
            <a:ext cx="2616200" cy="298450"/>
          </a:xfrm>
          <a:custGeom>
            <a:avLst/>
            <a:gdLst>
              <a:gd name="T0" fmla="*/ 0 w 1648"/>
              <a:gd name="T1" fmla="*/ 2147483647 h 187"/>
              <a:gd name="T2" fmla="*/ 2147483647 w 1648"/>
              <a:gd name="T3" fmla="*/ 2147483647 h 187"/>
              <a:gd name="T4" fmla="*/ 2147483647 w 1648"/>
              <a:gd name="T5" fmla="*/ 0 h 187"/>
              <a:gd name="T6" fmla="*/ 0 60000 65536"/>
              <a:gd name="T7" fmla="*/ 0 60000 65536"/>
              <a:gd name="T8" fmla="*/ 0 60000 65536"/>
              <a:gd name="T9" fmla="*/ 0 w 1648"/>
              <a:gd name="T10" fmla="*/ 0 h 187"/>
              <a:gd name="T11" fmla="*/ 1648 w 1648"/>
              <a:gd name="T12" fmla="*/ 187 h 187"/>
            </a:gdLst>
            <a:ahLst/>
            <a:cxnLst>
              <a:cxn ang="T6">
                <a:pos x="T0" y="T1"/>
              </a:cxn>
              <a:cxn ang="T7">
                <a:pos x="T2" y="T3"/>
              </a:cxn>
              <a:cxn ang="T8">
                <a:pos x="T4" y="T5"/>
              </a:cxn>
            </a:cxnLst>
            <a:rect l="T9" t="T10" r="T11" b="T12"/>
            <a:pathLst>
              <a:path w="1648" h="187">
                <a:moveTo>
                  <a:pt x="0" y="185"/>
                </a:moveTo>
                <a:lnTo>
                  <a:pt x="1648" y="187"/>
                </a:lnTo>
                <a:lnTo>
                  <a:pt x="1648" y="0"/>
                </a:lnTo>
              </a:path>
            </a:pathLst>
          </a:custGeom>
          <a:noFill/>
          <a:ln w="28575" cap="flat" cmpd="sng">
            <a:solidFill>
              <a:srgbClr val="FF3399"/>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wrap="none" anchor="ctr">
            <a:spAutoFit/>
          </a:bodyPr>
          <a:lstStyle/>
          <a:p>
            <a:endParaRPr lang="en-US"/>
          </a:p>
        </p:txBody>
      </p:sp>
      <p:sp>
        <p:nvSpPr>
          <p:cNvPr id="15370" name="Freeform 24"/>
          <p:cNvSpPr>
            <a:spLocks/>
          </p:cNvSpPr>
          <p:nvPr/>
        </p:nvSpPr>
        <p:spPr bwMode="auto">
          <a:xfrm>
            <a:off x="1584325" y="10417175"/>
            <a:ext cx="76200" cy="304800"/>
          </a:xfrm>
          <a:custGeom>
            <a:avLst/>
            <a:gdLst>
              <a:gd name="T0" fmla="*/ 2147483647 w 144"/>
              <a:gd name="T1" fmla="*/ 0 h 768"/>
              <a:gd name="T2" fmla="*/ 2147483647 w 144"/>
              <a:gd name="T3" fmla="*/ 2147483647 h 768"/>
              <a:gd name="T4" fmla="*/ 0 w 144"/>
              <a:gd name="T5" fmla="*/ 2147483647 h 768"/>
              <a:gd name="T6" fmla="*/ 2147483647 w 144"/>
              <a:gd name="T7" fmla="*/ 2147483647 h 768"/>
              <a:gd name="T8" fmla="*/ 0 w 144"/>
              <a:gd name="T9" fmla="*/ 2147483647 h 768"/>
              <a:gd name="T10" fmla="*/ 2147483647 w 144"/>
              <a:gd name="T11" fmla="*/ 2147483647 h 768"/>
              <a:gd name="T12" fmla="*/ 0 w 144"/>
              <a:gd name="T13" fmla="*/ 2147483647 h 768"/>
              <a:gd name="T14" fmla="*/ 2147483647 w 144"/>
              <a:gd name="T15" fmla="*/ 2147483647 h 768"/>
              <a:gd name="T16" fmla="*/ 0 w 144"/>
              <a:gd name="T17" fmla="*/ 2147483647 h 768"/>
              <a:gd name="T18" fmla="*/ 2147483647 w 144"/>
              <a:gd name="T19" fmla="*/ 2147483647 h 768"/>
              <a:gd name="T20" fmla="*/ 2147483647 w 144"/>
              <a:gd name="T21" fmla="*/ 2147483647 h 768"/>
              <a:gd name="T22" fmla="*/ 2147483647 w 144"/>
              <a:gd name="T23" fmla="*/ 2147483647 h 76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4"/>
              <a:gd name="T37" fmla="*/ 0 h 768"/>
              <a:gd name="T38" fmla="*/ 144 w 144"/>
              <a:gd name="T39" fmla="*/ 768 h 76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4" h="768">
                <a:moveTo>
                  <a:pt x="96" y="0"/>
                </a:moveTo>
                <a:lnTo>
                  <a:pt x="96" y="192"/>
                </a:lnTo>
                <a:lnTo>
                  <a:pt x="0" y="240"/>
                </a:lnTo>
                <a:lnTo>
                  <a:pt x="144" y="288"/>
                </a:lnTo>
                <a:lnTo>
                  <a:pt x="0" y="336"/>
                </a:lnTo>
                <a:lnTo>
                  <a:pt x="144" y="384"/>
                </a:lnTo>
                <a:lnTo>
                  <a:pt x="0" y="432"/>
                </a:lnTo>
                <a:lnTo>
                  <a:pt x="144" y="480"/>
                </a:lnTo>
                <a:lnTo>
                  <a:pt x="0" y="528"/>
                </a:lnTo>
                <a:lnTo>
                  <a:pt x="144" y="576"/>
                </a:lnTo>
                <a:lnTo>
                  <a:pt x="48" y="624"/>
                </a:lnTo>
                <a:lnTo>
                  <a:pt x="48" y="768"/>
                </a:lnTo>
              </a:path>
            </a:pathLst>
          </a:custGeom>
          <a:noFill/>
          <a:ln w="9525" cap="flat" cmpd="sng">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pic>
        <p:nvPicPr>
          <p:cNvPr id="15371" name="Picture 2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34200" y="1295400"/>
            <a:ext cx="5562600" cy="287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2" name="Line 26"/>
          <p:cNvSpPr>
            <a:spLocks noChangeShapeType="1"/>
          </p:cNvSpPr>
          <p:nvPr/>
        </p:nvSpPr>
        <p:spPr bwMode="auto">
          <a:xfrm flipH="1" flipV="1">
            <a:off x="8369300" y="3568700"/>
            <a:ext cx="469900" cy="3937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5373" name="Line 27"/>
          <p:cNvSpPr>
            <a:spLocks noChangeShapeType="1"/>
          </p:cNvSpPr>
          <p:nvPr/>
        </p:nvSpPr>
        <p:spPr bwMode="auto">
          <a:xfrm flipH="1" flipV="1">
            <a:off x="8267700" y="3619500"/>
            <a:ext cx="495300" cy="419100"/>
          </a:xfrm>
          <a:prstGeom prst="line">
            <a:avLst/>
          </a:prstGeom>
          <a:noFill/>
          <a:ln w="38100">
            <a:solidFill>
              <a:srgbClr val="0066FF"/>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5374" name="Line 28"/>
          <p:cNvSpPr>
            <a:spLocks noChangeShapeType="1"/>
          </p:cNvSpPr>
          <p:nvPr/>
        </p:nvSpPr>
        <p:spPr bwMode="auto">
          <a:xfrm flipH="1" flipV="1">
            <a:off x="10591800" y="2819400"/>
            <a:ext cx="508000" cy="342900"/>
          </a:xfrm>
          <a:prstGeom prst="line">
            <a:avLst/>
          </a:prstGeom>
          <a:noFill/>
          <a:ln w="38100">
            <a:solidFill>
              <a:srgbClr val="FF66CC"/>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5375" name="Line 29"/>
          <p:cNvSpPr>
            <a:spLocks noChangeShapeType="1"/>
          </p:cNvSpPr>
          <p:nvPr/>
        </p:nvSpPr>
        <p:spPr bwMode="auto">
          <a:xfrm flipH="1" flipV="1">
            <a:off x="10515600" y="2870200"/>
            <a:ext cx="495300" cy="330200"/>
          </a:xfrm>
          <a:prstGeom prst="line">
            <a:avLst/>
          </a:prstGeom>
          <a:noFill/>
          <a:ln w="38100">
            <a:solidFill>
              <a:schemeClr val="folHlink"/>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5376" name="Text Box 30"/>
          <p:cNvSpPr txBox="1">
            <a:spLocks noChangeArrowheads="1"/>
          </p:cNvSpPr>
          <p:nvPr/>
        </p:nvSpPr>
        <p:spPr bwMode="auto">
          <a:xfrm>
            <a:off x="8610600" y="3962400"/>
            <a:ext cx="838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5V</a:t>
            </a:r>
          </a:p>
        </p:txBody>
      </p:sp>
      <p:sp>
        <p:nvSpPr>
          <p:cNvPr id="15377" name="Text Box 31"/>
          <p:cNvSpPr txBox="1">
            <a:spLocks noChangeArrowheads="1"/>
          </p:cNvSpPr>
          <p:nvPr/>
        </p:nvSpPr>
        <p:spPr bwMode="auto">
          <a:xfrm>
            <a:off x="10820400" y="3111500"/>
            <a:ext cx="2057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a:r>
              <a:rPr lang="en-US" sz="2400">
                <a:solidFill>
                  <a:srgbClr val="CC0000"/>
                </a:solidFill>
              </a:rPr>
              <a:t>5V </a:t>
            </a:r>
            <a:r>
              <a:rPr lang="en-US">
                <a:solidFill>
                  <a:srgbClr val="CC0000"/>
                </a:solidFill>
              </a:rPr>
              <a:t>from NI </a:t>
            </a:r>
            <a:r>
              <a:rPr lang="en-US" b="1">
                <a:solidFill>
                  <a:srgbClr val="CC0000"/>
                </a:solidFill>
              </a:rPr>
              <a:t>PCIe-6353</a:t>
            </a:r>
            <a:endParaRPr lang="en-US" sz="3600">
              <a:solidFill>
                <a:srgbClr val="CC0000"/>
              </a:solidFill>
            </a:endParaRPr>
          </a:p>
        </p:txBody>
      </p:sp>
      <p:cxnSp>
        <p:nvCxnSpPr>
          <p:cNvPr id="3" name="Straight Connector 2"/>
          <p:cNvCxnSpPr/>
          <p:nvPr/>
        </p:nvCxnSpPr>
        <p:spPr bwMode="auto">
          <a:xfrm>
            <a:off x="5235575" y="7924800"/>
            <a:ext cx="10233025" cy="0"/>
          </a:xfrm>
          <a:prstGeom prst="line">
            <a:avLst/>
          </a:prstGeom>
          <a:noFill/>
          <a:ln w="28575" cap="flat" cmpd="sng">
            <a:solidFill>
              <a:srgbClr val="0066FF"/>
            </a:solidFill>
            <a:prstDash val="solid"/>
            <a:round/>
            <a:headEnd type="none" w="med" len="med"/>
            <a:tailEnd type="none" w="med" len="med"/>
          </a:ln>
          <a:extLst/>
        </p:spPr>
      </p:cxnSp>
      <p:cxnSp>
        <p:nvCxnSpPr>
          <p:cNvPr id="20" name="Straight Connector 19"/>
          <p:cNvCxnSpPr/>
          <p:nvPr/>
        </p:nvCxnSpPr>
        <p:spPr bwMode="auto">
          <a:xfrm>
            <a:off x="5235575" y="7696200"/>
            <a:ext cx="0" cy="228600"/>
          </a:xfrm>
          <a:prstGeom prst="line">
            <a:avLst/>
          </a:prstGeom>
          <a:noFill/>
          <a:ln w="28575" cap="flat" cmpd="sng">
            <a:solidFill>
              <a:srgbClr val="0066FF"/>
            </a:solidFill>
            <a:prstDash val="solid"/>
            <a:round/>
            <a:headEnd type="none" w="med" len="med"/>
            <a:tailEnd type="none" w="med" len="med"/>
          </a:ln>
          <a:extLst/>
        </p:spPr>
      </p:cxnSp>
      <p:sp>
        <p:nvSpPr>
          <p:cNvPr id="21" name="Rectangle 23"/>
          <p:cNvSpPr>
            <a:spLocks noChangeArrowheads="1"/>
          </p:cNvSpPr>
          <p:nvPr/>
        </p:nvSpPr>
        <p:spPr bwMode="auto">
          <a:xfrm>
            <a:off x="3370263" y="6493544"/>
            <a:ext cx="546100" cy="276999"/>
          </a:xfrm>
          <a:prstGeom prst="rect">
            <a:avLst/>
          </a:prstGeom>
          <a:noFill/>
          <a:ln w="9525" algn="ctr">
            <a:noFill/>
            <a:miter lim="800000"/>
            <a:headEnd/>
            <a:tailEnd/>
          </a:ln>
        </p:spPr>
        <p:txBody>
          <a:bodyPr wrap="square" anchor="ctr">
            <a:spAutoFit/>
          </a:bodyPr>
          <a:lstStyle/>
          <a:p>
            <a:r>
              <a:rPr lang="en-US" dirty="0" smtClean="0">
                <a:solidFill>
                  <a:srgbClr val="FF0000"/>
                </a:solidFill>
              </a:rPr>
              <a:t>5V</a:t>
            </a:r>
            <a:endParaRPr lang="en-US" dirty="0">
              <a:solidFill>
                <a:srgbClr val="FF00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4648200"/>
            <a:ext cx="18294350" cy="48006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pPr>
            <a:r>
              <a:rPr lang="en-US" sz="23900" b="1" dirty="0" smtClean="0">
                <a:solidFill>
                  <a:srgbClr val="FF0000"/>
                </a:solidFill>
                <a:effectLst>
                  <a:outerShdw blurRad="38100" dist="38100" dir="2700000" algn="tl">
                    <a:srgbClr val="C0C0C0"/>
                  </a:outerShdw>
                </a:effectLst>
              </a:rPr>
              <a:t>DAS</a:t>
            </a:r>
            <a:r>
              <a:rPr lang="en-US" sz="8800" b="1" dirty="0" smtClean="0">
                <a:solidFill>
                  <a:srgbClr val="FF0000"/>
                </a:solidFill>
                <a:effectLst>
                  <a:outerShdw blurRad="38100" dist="38100" dir="2700000" algn="tl">
                    <a:srgbClr val="C0C0C0"/>
                  </a:outerShdw>
                </a:effectLst>
              </a:rPr>
              <a:t>-</a:t>
            </a:r>
            <a:r>
              <a:rPr lang="en-US" sz="8800" b="1" dirty="0" err="1" smtClean="0">
                <a:solidFill>
                  <a:srgbClr val="FF0000"/>
                </a:solidFill>
                <a:effectLst>
                  <a:outerShdw blurRad="38100" dist="38100" dir="2700000" algn="tl">
                    <a:srgbClr val="C0C0C0"/>
                  </a:outerShdw>
                </a:effectLst>
              </a:rPr>
              <a:t>sv</a:t>
            </a:r>
            <a:r>
              <a:rPr lang="en-US" sz="23900" b="1" dirty="0" smtClean="0">
                <a:solidFill>
                  <a:srgbClr val="FF0000"/>
                </a:solidFill>
                <a:effectLst>
                  <a:outerShdw blurRad="38100" dist="38100" dir="2700000" algn="tl">
                    <a:srgbClr val="C0C0C0"/>
                  </a:outerShdw>
                </a:effectLst>
              </a:rPr>
              <a:t> </a:t>
            </a:r>
            <a:endParaRPr lang="en-US" sz="23900" b="1" dirty="0">
              <a:solidFill>
                <a:srgbClr val="FF0000"/>
              </a:solidFill>
              <a:effectLst>
                <a:outerShdw blurRad="38100" dist="38100" dir="2700000" algn="tl">
                  <a:srgbClr val="C0C0C0"/>
                </a:outerShdw>
              </a:effectLst>
            </a:endParaRPr>
          </a:p>
          <a:p>
            <a:pPr algn="ctr" eaLnBrk="1" hangingPunct="1">
              <a:spcBef>
                <a:spcPct val="20000"/>
              </a:spcBef>
            </a:pPr>
            <a:r>
              <a:rPr lang="en-US" sz="4000" b="1" dirty="0" smtClean="0">
                <a:solidFill>
                  <a:srgbClr val="FF0000"/>
                </a:solidFill>
                <a:effectLst>
                  <a:outerShdw blurRad="38100" dist="38100" dir="2700000" algn="tl">
                    <a:srgbClr val="C0C0C0"/>
                  </a:outerShdw>
                </a:effectLst>
              </a:rPr>
              <a:t>(Data acquisition System-server)</a:t>
            </a:r>
            <a:endParaRPr lang="en-US" sz="40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42300823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6" name="Group 2"/>
          <p:cNvGrpSpPr>
            <a:grpSpLocks/>
          </p:cNvGrpSpPr>
          <p:nvPr/>
        </p:nvGrpSpPr>
        <p:grpSpPr bwMode="auto">
          <a:xfrm>
            <a:off x="0" y="2819400"/>
            <a:ext cx="7369175" cy="8162925"/>
            <a:chOff x="0" y="2160"/>
            <a:chExt cx="4642" cy="4438"/>
          </a:xfrm>
        </p:grpSpPr>
        <p:sp>
          <p:nvSpPr>
            <p:cNvPr id="16392" name="AutoShape 3"/>
            <p:cNvSpPr>
              <a:spLocks noChangeArrowheads="1"/>
            </p:cNvSpPr>
            <p:nvPr/>
          </p:nvSpPr>
          <p:spPr bwMode="auto">
            <a:xfrm rot="10800000">
              <a:off x="1104" y="2160"/>
              <a:ext cx="3538" cy="1263"/>
            </a:xfrm>
            <a:prstGeom prst="bevel">
              <a:avLst>
                <a:gd name="adj" fmla="val 4722"/>
              </a:avLst>
            </a:prstGeom>
            <a:solidFill>
              <a:srgbClr val="EAEAEA"/>
            </a:solidFill>
            <a:ln w="9525">
              <a:solidFill>
                <a:schemeClr val="tx1"/>
              </a:solidFill>
              <a:miter lim="800000"/>
              <a:headEnd/>
              <a:tailEnd/>
            </a:ln>
          </p:spPr>
          <p:txBody>
            <a:bodyPr rot="10800000" wrap="none" anchor="ctr"/>
            <a:lstStyle/>
            <a:p>
              <a:endParaRPr lang="en-US"/>
            </a:p>
          </p:txBody>
        </p:sp>
        <p:sp>
          <p:nvSpPr>
            <p:cNvPr id="16393" name="Freeform 4"/>
            <p:cNvSpPr>
              <a:spLocks/>
            </p:cNvSpPr>
            <p:nvPr/>
          </p:nvSpPr>
          <p:spPr bwMode="auto">
            <a:xfrm>
              <a:off x="2566" y="2874"/>
              <a:ext cx="805" cy="473"/>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gradFill rotWithShape="1">
              <a:gsLst>
                <a:gs pos="0">
                  <a:srgbClr val="B1C5D8"/>
                </a:gs>
                <a:gs pos="100000">
                  <a:srgbClr val="D1E8FF"/>
                </a:gs>
              </a:gsLst>
              <a:lin ang="5400000" scaled="1"/>
            </a:gradFill>
            <a:ln w="28575" cap="flat" cmpd="sng">
              <a:solidFill>
                <a:schemeClr val="tx1"/>
              </a:solidFill>
              <a:prstDash val="solid"/>
              <a:round/>
              <a:headEnd type="none" w="med" len="med"/>
              <a:tailEnd type="none" w="sm" len="med"/>
            </a:ln>
          </p:spPr>
          <p:txBody>
            <a:bodyPr wrap="none" anchor="ctr"/>
            <a:lstStyle/>
            <a:p>
              <a:endParaRPr lang="en-US"/>
            </a:p>
          </p:txBody>
        </p:sp>
        <p:sp>
          <p:nvSpPr>
            <p:cNvPr id="16394" name="Freeform 5"/>
            <p:cNvSpPr>
              <a:spLocks/>
            </p:cNvSpPr>
            <p:nvPr/>
          </p:nvSpPr>
          <p:spPr bwMode="auto">
            <a:xfrm>
              <a:off x="1419" y="4100"/>
              <a:ext cx="3147" cy="578"/>
            </a:xfrm>
            <a:custGeom>
              <a:avLst/>
              <a:gdLst>
                <a:gd name="T0" fmla="*/ 2147483647 w 2307"/>
                <a:gd name="T1" fmla="*/ 0 h 2305"/>
                <a:gd name="T2" fmla="*/ 2147483647 w 2307"/>
                <a:gd name="T3" fmla="*/ 0 h 2305"/>
                <a:gd name="T4" fmla="*/ 2147483647 w 2307"/>
                <a:gd name="T5" fmla="*/ 0 h 2305"/>
                <a:gd name="T6" fmla="*/ 1 w 2307"/>
                <a:gd name="T7" fmla="*/ 0 h 2305"/>
                <a:gd name="T8" fmla="*/ 2147483647 w 2307"/>
                <a:gd name="T9" fmla="*/ 0 h 2305"/>
                <a:gd name="T10" fmla="*/ 1 w 2307"/>
                <a:gd name="T11" fmla="*/ 0 h 2305"/>
                <a:gd name="T12" fmla="*/ 1 w 2307"/>
                <a:gd name="T13" fmla="*/ 0 h 2305"/>
                <a:gd name="T14" fmla="*/ 1 w 2307"/>
                <a:gd name="T15" fmla="*/ 0 h 2305"/>
                <a:gd name="T16" fmla="*/ 1 w 2307"/>
                <a:gd name="T17" fmla="*/ 0 h 2305"/>
                <a:gd name="T18" fmla="*/ 2147483647 w 2307"/>
                <a:gd name="T19" fmla="*/ 0 h 2305"/>
                <a:gd name="T20" fmla="*/ 2147483647 w 2307"/>
                <a:gd name="T21" fmla="*/ 0 h 2305"/>
                <a:gd name="T22" fmla="*/ 2147483647 w 2307"/>
                <a:gd name="T23" fmla="*/ 0 h 2305"/>
                <a:gd name="T24" fmla="*/ 2147483647 w 2307"/>
                <a:gd name="T25" fmla="*/ 0 h 2305"/>
                <a:gd name="T26" fmla="*/ 2147483647 w 2307"/>
                <a:gd name="T27" fmla="*/ 0 h 2305"/>
                <a:gd name="T28" fmla="*/ 2147483647 w 2307"/>
                <a:gd name="T29" fmla="*/ 0 h 2305"/>
                <a:gd name="T30" fmla="*/ 2147483647 w 2307"/>
                <a:gd name="T31" fmla="*/ 0 h 2305"/>
                <a:gd name="T32" fmla="*/ 2147483647 w 2307"/>
                <a:gd name="T33" fmla="*/ 0 h 2305"/>
                <a:gd name="T34" fmla="*/ 2147483647 w 2307"/>
                <a:gd name="T35" fmla="*/ 0 h 2305"/>
                <a:gd name="T36" fmla="*/ 2147483647 w 2307"/>
                <a:gd name="T37" fmla="*/ 0 h 2305"/>
                <a:gd name="T38" fmla="*/ 2147483647 w 2307"/>
                <a:gd name="T39" fmla="*/ 0 h 2305"/>
                <a:gd name="T40" fmla="*/ 2147483647 w 2307"/>
                <a:gd name="T41" fmla="*/ 0 h 2305"/>
                <a:gd name="T42" fmla="*/ 2147483647 w 2307"/>
                <a:gd name="T43" fmla="*/ 0 h 2305"/>
                <a:gd name="T44" fmla="*/ 2147483647 w 2307"/>
                <a:gd name="T45" fmla="*/ 0 h 2305"/>
                <a:gd name="T46" fmla="*/ 2147483647 w 2307"/>
                <a:gd name="T47" fmla="*/ 0 h 2305"/>
                <a:gd name="T48" fmla="*/ 2147483647 w 2307"/>
                <a:gd name="T49" fmla="*/ 0 h 2305"/>
                <a:gd name="T50" fmla="*/ 2147483647 w 2307"/>
                <a:gd name="T51" fmla="*/ 0 h 2305"/>
                <a:gd name="T52" fmla="*/ 2147483647 w 2307"/>
                <a:gd name="T53" fmla="*/ 0 h 2305"/>
                <a:gd name="T54" fmla="*/ 2147483647 w 2307"/>
                <a:gd name="T55" fmla="*/ 0 h 2305"/>
                <a:gd name="T56" fmla="*/ 2147483647 w 2307"/>
                <a:gd name="T57" fmla="*/ 0 h 2305"/>
                <a:gd name="T58" fmla="*/ 2147483647 w 2307"/>
                <a:gd name="T59" fmla="*/ 0 h 2305"/>
                <a:gd name="T60" fmla="*/ 2147483647 w 2307"/>
                <a:gd name="T61" fmla="*/ 0 h 2305"/>
                <a:gd name="T62" fmla="*/ 2147483647 w 2307"/>
                <a:gd name="T63" fmla="*/ 0 h 2305"/>
                <a:gd name="T64" fmla="*/ 2147483647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D1E8FF"/>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6395" name="Text Box 6"/>
            <p:cNvSpPr txBox="1">
              <a:spLocks noChangeArrowheads="1"/>
            </p:cNvSpPr>
            <p:nvPr/>
          </p:nvSpPr>
          <p:spPr bwMode="auto">
            <a:xfrm>
              <a:off x="3517" y="4361"/>
              <a:ext cx="519" cy="22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 Digital Output</a:t>
              </a:r>
            </a:p>
          </p:txBody>
        </p:sp>
        <p:grpSp>
          <p:nvGrpSpPr>
            <p:cNvPr id="16396" name="Group 7"/>
            <p:cNvGrpSpPr>
              <a:grpSpLocks/>
            </p:cNvGrpSpPr>
            <p:nvPr/>
          </p:nvGrpSpPr>
          <p:grpSpPr bwMode="auto">
            <a:xfrm>
              <a:off x="1384" y="5805"/>
              <a:ext cx="1783" cy="691"/>
              <a:chOff x="1920" y="3598"/>
              <a:chExt cx="1404" cy="573"/>
            </a:xfrm>
          </p:grpSpPr>
          <p:sp>
            <p:nvSpPr>
              <p:cNvPr id="16458" name="Freeform 8"/>
              <p:cNvSpPr>
                <a:spLocks/>
              </p:cNvSpPr>
              <p:nvPr/>
            </p:nvSpPr>
            <p:spPr bwMode="auto">
              <a:xfrm>
                <a:off x="1924" y="3657"/>
                <a:ext cx="202" cy="514"/>
              </a:xfrm>
              <a:custGeom>
                <a:avLst/>
                <a:gdLst>
                  <a:gd name="T0" fmla="*/ 0 w 768"/>
                  <a:gd name="T1" fmla="*/ 0 h 2064"/>
                  <a:gd name="T2" fmla="*/ 0 w 768"/>
                  <a:gd name="T3" fmla="*/ 0 h 2064"/>
                  <a:gd name="T4" fmla="*/ 0 w 768"/>
                  <a:gd name="T5" fmla="*/ 0 h 2064"/>
                  <a:gd name="T6" fmla="*/ 0 w 768"/>
                  <a:gd name="T7" fmla="*/ 0 h 2064"/>
                  <a:gd name="T8" fmla="*/ 0 w 768"/>
                  <a:gd name="T9" fmla="*/ 0 h 2064"/>
                  <a:gd name="T10" fmla="*/ 0 60000 65536"/>
                  <a:gd name="T11" fmla="*/ 0 60000 65536"/>
                  <a:gd name="T12" fmla="*/ 0 60000 65536"/>
                  <a:gd name="T13" fmla="*/ 0 60000 65536"/>
                  <a:gd name="T14" fmla="*/ 0 60000 65536"/>
                  <a:gd name="T15" fmla="*/ 0 w 768"/>
                  <a:gd name="T16" fmla="*/ 0 h 2064"/>
                  <a:gd name="T17" fmla="*/ 768 w 768"/>
                  <a:gd name="T18" fmla="*/ 2064 h 2064"/>
                </a:gdLst>
                <a:ahLst/>
                <a:cxnLst>
                  <a:cxn ang="T10">
                    <a:pos x="T0" y="T1"/>
                  </a:cxn>
                  <a:cxn ang="T11">
                    <a:pos x="T2" y="T3"/>
                  </a:cxn>
                  <a:cxn ang="T12">
                    <a:pos x="T4" y="T5"/>
                  </a:cxn>
                  <a:cxn ang="T13">
                    <a:pos x="T6" y="T7"/>
                  </a:cxn>
                  <a:cxn ang="T14">
                    <a:pos x="T8" y="T9"/>
                  </a:cxn>
                </a:cxnLst>
                <a:rect l="T15" t="T16" r="T17" b="T18"/>
                <a:pathLst>
                  <a:path w="768" h="2064">
                    <a:moveTo>
                      <a:pt x="0" y="0"/>
                    </a:moveTo>
                    <a:lnTo>
                      <a:pt x="0" y="2064"/>
                    </a:lnTo>
                    <a:lnTo>
                      <a:pt x="768" y="1632"/>
                    </a:lnTo>
                    <a:lnTo>
                      <a:pt x="768" y="384"/>
                    </a:lnTo>
                    <a:lnTo>
                      <a:pt x="0" y="0"/>
                    </a:lnTo>
                    <a:close/>
                  </a:path>
                </a:pathLst>
              </a:custGeom>
              <a:gradFill rotWithShape="1">
                <a:gsLst>
                  <a:gs pos="0">
                    <a:srgbClr val="737373"/>
                  </a:gs>
                  <a:gs pos="100000">
                    <a:srgbClr val="F8F8F8"/>
                  </a:gs>
                </a:gsLst>
                <a:lin ang="5400000" scaled="1"/>
              </a:gradFill>
              <a:ln w="9525">
                <a:solidFill>
                  <a:schemeClr val="tx1"/>
                </a:solidFill>
                <a:round/>
                <a:headEnd/>
                <a:tailEnd/>
              </a:ln>
            </p:spPr>
            <p:txBody>
              <a:bodyPr/>
              <a:lstStyle/>
              <a:p>
                <a:endParaRPr lang="en-US"/>
              </a:p>
            </p:txBody>
          </p:sp>
          <p:sp>
            <p:nvSpPr>
              <p:cNvPr id="16459" name="Oval 9"/>
              <p:cNvSpPr>
                <a:spLocks noChangeArrowheads="1"/>
              </p:cNvSpPr>
              <p:nvPr/>
            </p:nvSpPr>
            <p:spPr bwMode="auto">
              <a:xfrm rot="10800000">
                <a:off x="2046" y="3902"/>
                <a:ext cx="6" cy="12"/>
              </a:xfrm>
              <a:prstGeom prst="ellipse">
                <a:avLst/>
              </a:prstGeom>
              <a:solidFill>
                <a:srgbClr val="A50021"/>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nvGrpSpPr>
              <p:cNvPr id="16460" name="Group 10"/>
              <p:cNvGrpSpPr>
                <a:grpSpLocks noChangeAspect="1"/>
              </p:cNvGrpSpPr>
              <p:nvPr/>
            </p:nvGrpSpPr>
            <p:grpSpPr bwMode="auto">
              <a:xfrm rot="16200000" flipH="1">
                <a:off x="2551" y="3844"/>
                <a:ext cx="112" cy="128"/>
                <a:chOff x="9264" y="4848"/>
                <a:chExt cx="575" cy="601"/>
              </a:xfrm>
            </p:grpSpPr>
            <p:sp>
              <p:nvSpPr>
                <p:cNvPr id="16507" name="Oval 11"/>
                <p:cNvSpPr>
                  <a:spLocks noChangeAspect="1" noChangeArrowheads="1"/>
                </p:cNvSpPr>
                <p:nvPr/>
              </p:nvSpPr>
              <p:spPr bwMode="auto">
                <a:xfrm rot="5400000">
                  <a:off x="9264" y="4874"/>
                  <a:ext cx="575" cy="575"/>
                </a:xfrm>
                <a:prstGeom prst="ellipse">
                  <a:avLst/>
                </a:prstGeom>
                <a:gradFill rotWithShape="1">
                  <a:gsLst>
                    <a:gs pos="0">
                      <a:srgbClr val="FFFFFF">
                        <a:alpha val="39998"/>
                      </a:srgbClr>
                    </a:gs>
                    <a:gs pos="100000">
                      <a:srgbClr val="C2C2C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anchor="ctr"/>
                <a:lstStyle/>
                <a:p>
                  <a:endParaRPr lang="en-US"/>
                </a:p>
              </p:txBody>
            </p:sp>
            <p:sp>
              <p:nvSpPr>
                <p:cNvPr id="16508" name="Freeform 12"/>
                <p:cNvSpPr>
                  <a:spLocks noChangeAspect="1"/>
                </p:cNvSpPr>
                <p:nvPr/>
              </p:nvSpPr>
              <p:spPr bwMode="auto">
                <a:xfrm>
                  <a:off x="9365" y="4848"/>
                  <a:ext cx="372" cy="123"/>
                </a:xfrm>
                <a:custGeom>
                  <a:avLst/>
                  <a:gdLst>
                    <a:gd name="T0" fmla="*/ 0 w 372"/>
                    <a:gd name="T1" fmla="*/ 97 h 123"/>
                    <a:gd name="T2" fmla="*/ 186 w 372"/>
                    <a:gd name="T3" fmla="*/ 0 h 123"/>
                    <a:gd name="T4" fmla="*/ 372 w 372"/>
                    <a:gd name="T5" fmla="*/ 97 h 123"/>
                    <a:gd name="T6" fmla="*/ 186 w 372"/>
                    <a:gd name="T7" fmla="*/ 123 h 123"/>
                    <a:gd name="T8" fmla="*/ 0 w 372"/>
                    <a:gd name="T9" fmla="*/ 97 h 123"/>
                    <a:gd name="T10" fmla="*/ 0 60000 65536"/>
                    <a:gd name="T11" fmla="*/ 0 60000 65536"/>
                    <a:gd name="T12" fmla="*/ 0 60000 65536"/>
                    <a:gd name="T13" fmla="*/ 0 60000 65536"/>
                    <a:gd name="T14" fmla="*/ 0 60000 65536"/>
                    <a:gd name="T15" fmla="*/ 0 w 372"/>
                    <a:gd name="T16" fmla="*/ 0 h 123"/>
                    <a:gd name="T17" fmla="*/ 372 w 372"/>
                    <a:gd name="T18" fmla="*/ 123 h 123"/>
                  </a:gdLst>
                  <a:ahLst/>
                  <a:cxnLst>
                    <a:cxn ang="T10">
                      <a:pos x="T0" y="T1"/>
                    </a:cxn>
                    <a:cxn ang="T11">
                      <a:pos x="T2" y="T3"/>
                    </a:cxn>
                    <a:cxn ang="T12">
                      <a:pos x="T4" y="T5"/>
                    </a:cxn>
                    <a:cxn ang="T13">
                      <a:pos x="T6" y="T7"/>
                    </a:cxn>
                    <a:cxn ang="T14">
                      <a:pos x="T8" y="T9"/>
                    </a:cxn>
                  </a:cxnLst>
                  <a:rect l="T15" t="T16" r="T17" b="T18"/>
                  <a:pathLst>
                    <a:path w="372" h="123">
                      <a:moveTo>
                        <a:pt x="0" y="97"/>
                      </a:moveTo>
                      <a:cubicBezTo>
                        <a:pt x="20" y="74"/>
                        <a:pt x="79" y="0"/>
                        <a:pt x="186" y="0"/>
                      </a:cubicBezTo>
                      <a:cubicBezTo>
                        <a:pt x="293" y="0"/>
                        <a:pt x="355" y="76"/>
                        <a:pt x="372" y="97"/>
                      </a:cubicBezTo>
                      <a:cubicBezTo>
                        <a:pt x="352" y="110"/>
                        <a:pt x="248" y="123"/>
                        <a:pt x="186" y="123"/>
                      </a:cubicBezTo>
                      <a:cubicBezTo>
                        <a:pt x="124" y="123"/>
                        <a:pt x="20" y="110"/>
                        <a:pt x="0" y="97"/>
                      </a:cubicBezTo>
                      <a:close/>
                    </a:path>
                  </a:pathLst>
                </a:custGeom>
                <a:gradFill rotWithShape="1">
                  <a:gsLst>
                    <a:gs pos="0">
                      <a:srgbClr val="472F18"/>
                    </a:gs>
                    <a:gs pos="100000">
                      <a:srgbClr val="9966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16509" name="Group 13"/>
                <p:cNvGrpSpPr>
                  <a:grpSpLocks noChangeAspect="1"/>
                </p:cNvGrpSpPr>
                <p:nvPr/>
              </p:nvGrpSpPr>
              <p:grpSpPr bwMode="auto">
                <a:xfrm rot="5400000">
                  <a:off x="9522" y="4761"/>
                  <a:ext cx="59" cy="367"/>
                  <a:chOff x="1677" y="18458"/>
                  <a:chExt cx="144" cy="384"/>
                </a:xfrm>
              </p:grpSpPr>
              <p:sp>
                <p:nvSpPr>
                  <p:cNvPr id="16510" name="Oval 14"/>
                  <p:cNvSpPr>
                    <a:spLocks noChangeAspect="1" noChangeArrowheads="1"/>
                  </p:cNvSpPr>
                  <p:nvPr/>
                </p:nvSpPr>
                <p:spPr bwMode="auto">
                  <a:xfrm>
                    <a:off x="1677" y="18458"/>
                    <a:ext cx="144" cy="384"/>
                  </a:xfrm>
                  <a:prstGeom prst="ellipse">
                    <a:avLst/>
                  </a:prstGeom>
                  <a:solidFill>
                    <a:srgbClr val="573A1D"/>
                  </a:solidFill>
                  <a:ln>
                    <a:noFill/>
                  </a:ln>
                  <a:extLst>
                    <a:ext uri="{91240B29-F687-4F45-9708-019B960494DF}">
                      <a14:hiddenLine xmlns:a14="http://schemas.microsoft.com/office/drawing/2010/main" w="9525">
                        <a:solidFill>
                          <a:srgbClr val="000000"/>
                        </a:solidFill>
                        <a:round/>
                        <a:headEnd/>
                        <a:tailEnd/>
                      </a14:hiddenLine>
                    </a:ext>
                  </a:extLst>
                </p:spPr>
                <p:txBody>
                  <a:bodyPr rot="10800000" anchor="ctr"/>
                  <a:lstStyle/>
                  <a:p>
                    <a:endParaRPr lang="en-US"/>
                  </a:p>
                </p:txBody>
              </p:sp>
              <p:sp>
                <p:nvSpPr>
                  <p:cNvPr id="16511" name="Oval 15"/>
                  <p:cNvSpPr>
                    <a:spLocks noChangeAspect="1" noChangeArrowheads="1"/>
                  </p:cNvSpPr>
                  <p:nvPr/>
                </p:nvSpPr>
                <p:spPr bwMode="auto">
                  <a:xfrm>
                    <a:off x="1683" y="18584"/>
                    <a:ext cx="48" cy="144"/>
                  </a:xfrm>
                  <a:prstGeom prst="ellipse">
                    <a:avLst/>
                  </a:prstGeom>
                  <a:solidFill>
                    <a:srgbClr val="000000"/>
                  </a:solidFill>
                  <a:ln w="9525">
                    <a:solidFill>
                      <a:srgbClr val="000000"/>
                    </a:solidFill>
                    <a:round/>
                    <a:headEnd/>
                    <a:tailEnd/>
                  </a:ln>
                </p:spPr>
                <p:txBody>
                  <a:bodyPr rot="10800000" anchor="ctr"/>
                  <a:lstStyle/>
                  <a:p>
                    <a:endParaRPr lang="en-US"/>
                  </a:p>
                </p:txBody>
              </p:sp>
            </p:grpSp>
          </p:grpSp>
          <p:sp>
            <p:nvSpPr>
              <p:cNvPr id="16461" name="Freeform 16"/>
              <p:cNvSpPr>
                <a:spLocks/>
              </p:cNvSpPr>
              <p:nvPr/>
            </p:nvSpPr>
            <p:spPr bwMode="auto">
              <a:xfrm>
                <a:off x="2663" y="3881"/>
                <a:ext cx="79" cy="34"/>
              </a:xfrm>
              <a:custGeom>
                <a:avLst/>
                <a:gdLst>
                  <a:gd name="T0" fmla="*/ 0 w 480"/>
                  <a:gd name="T1" fmla="*/ 0 h 240"/>
                  <a:gd name="T2" fmla="*/ 0 w 480"/>
                  <a:gd name="T3" fmla="*/ 0 h 240"/>
                  <a:gd name="T4" fmla="*/ 0 w 480"/>
                  <a:gd name="T5" fmla="*/ 0 h 240"/>
                  <a:gd name="T6" fmla="*/ 0 w 480"/>
                  <a:gd name="T7" fmla="*/ 0 h 240"/>
                  <a:gd name="T8" fmla="*/ 0 w 480"/>
                  <a:gd name="T9" fmla="*/ 0 h 240"/>
                  <a:gd name="T10" fmla="*/ 0 w 480"/>
                  <a:gd name="T11" fmla="*/ 0 h 240"/>
                  <a:gd name="T12" fmla="*/ 0 w 480"/>
                  <a:gd name="T13" fmla="*/ 0 h 240"/>
                  <a:gd name="T14" fmla="*/ 0 w 480"/>
                  <a:gd name="T15" fmla="*/ 0 h 240"/>
                  <a:gd name="T16" fmla="*/ 0 w 480"/>
                  <a:gd name="T17" fmla="*/ 0 h 240"/>
                  <a:gd name="T18" fmla="*/ 0 w 480"/>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240"/>
                  <a:gd name="T32" fmla="*/ 480 w 480"/>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240">
                    <a:moveTo>
                      <a:pt x="0" y="0"/>
                    </a:moveTo>
                    <a:cubicBezTo>
                      <a:pt x="42" y="12"/>
                      <a:pt x="67" y="25"/>
                      <a:pt x="109" y="30"/>
                    </a:cubicBezTo>
                    <a:cubicBezTo>
                      <a:pt x="151" y="35"/>
                      <a:pt x="192" y="33"/>
                      <a:pt x="253" y="30"/>
                    </a:cubicBezTo>
                    <a:cubicBezTo>
                      <a:pt x="314" y="27"/>
                      <a:pt x="439" y="17"/>
                      <a:pt x="474" y="12"/>
                    </a:cubicBezTo>
                    <a:cubicBezTo>
                      <a:pt x="477" y="46"/>
                      <a:pt x="473" y="83"/>
                      <a:pt x="474" y="114"/>
                    </a:cubicBezTo>
                    <a:cubicBezTo>
                      <a:pt x="475" y="145"/>
                      <a:pt x="480" y="159"/>
                      <a:pt x="478" y="198"/>
                    </a:cubicBezTo>
                    <a:cubicBezTo>
                      <a:pt x="408" y="194"/>
                      <a:pt x="254" y="187"/>
                      <a:pt x="180" y="194"/>
                    </a:cubicBezTo>
                    <a:cubicBezTo>
                      <a:pt x="106" y="201"/>
                      <a:pt x="61" y="228"/>
                      <a:pt x="31" y="240"/>
                    </a:cubicBezTo>
                    <a:cubicBezTo>
                      <a:pt x="42" y="212"/>
                      <a:pt x="48" y="162"/>
                      <a:pt x="43" y="122"/>
                    </a:cubicBezTo>
                    <a:cubicBezTo>
                      <a:pt x="38" y="82"/>
                      <a:pt x="9" y="25"/>
                      <a:pt x="0" y="0"/>
                    </a:cubicBezTo>
                    <a:close/>
                  </a:path>
                </a:pathLst>
              </a:custGeom>
              <a:gradFill rotWithShape="1">
                <a:gsLst>
                  <a:gs pos="0">
                    <a:srgbClr val="595959"/>
                  </a:gs>
                  <a:gs pos="100000">
                    <a:srgbClr val="C0C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62" name="Freeform 17"/>
              <p:cNvSpPr>
                <a:spLocks/>
              </p:cNvSpPr>
              <p:nvPr/>
            </p:nvSpPr>
            <p:spPr bwMode="auto">
              <a:xfrm>
                <a:off x="2545" y="3598"/>
                <a:ext cx="779" cy="445"/>
              </a:xfrm>
              <a:custGeom>
                <a:avLst/>
                <a:gdLst>
                  <a:gd name="T0" fmla="*/ 0 w 4711"/>
                  <a:gd name="T1" fmla="*/ 0 h 3109"/>
                  <a:gd name="T2" fmla="*/ 0 w 4711"/>
                  <a:gd name="T3" fmla="*/ 0 h 3109"/>
                  <a:gd name="T4" fmla="*/ 0 w 4711"/>
                  <a:gd name="T5" fmla="*/ 0 h 3109"/>
                  <a:gd name="T6" fmla="*/ 0 w 4711"/>
                  <a:gd name="T7" fmla="*/ 0 h 3109"/>
                  <a:gd name="T8" fmla="*/ 0 w 4711"/>
                  <a:gd name="T9" fmla="*/ 0 h 3109"/>
                  <a:gd name="T10" fmla="*/ 0 w 4711"/>
                  <a:gd name="T11" fmla="*/ 0 h 3109"/>
                  <a:gd name="T12" fmla="*/ 0 w 4711"/>
                  <a:gd name="T13" fmla="*/ 0 h 3109"/>
                  <a:gd name="T14" fmla="*/ 0 w 4711"/>
                  <a:gd name="T15" fmla="*/ 0 h 3109"/>
                  <a:gd name="T16" fmla="*/ 0 w 4711"/>
                  <a:gd name="T17" fmla="*/ 0 h 3109"/>
                  <a:gd name="T18" fmla="*/ 0 w 4711"/>
                  <a:gd name="T19" fmla="*/ 0 h 3109"/>
                  <a:gd name="T20" fmla="*/ 0 w 4711"/>
                  <a:gd name="T21" fmla="*/ 0 h 3109"/>
                  <a:gd name="T22" fmla="*/ 0 w 4711"/>
                  <a:gd name="T23" fmla="*/ 0 h 3109"/>
                  <a:gd name="T24" fmla="*/ 0 w 4711"/>
                  <a:gd name="T25" fmla="*/ 0 h 3109"/>
                  <a:gd name="T26" fmla="*/ 0 w 4711"/>
                  <a:gd name="T27" fmla="*/ 0 h 3109"/>
                  <a:gd name="T28" fmla="*/ 0 w 4711"/>
                  <a:gd name="T29" fmla="*/ 0 h 3109"/>
                  <a:gd name="T30" fmla="*/ 0 w 4711"/>
                  <a:gd name="T31" fmla="*/ 0 h 3109"/>
                  <a:gd name="T32" fmla="*/ 0 w 4711"/>
                  <a:gd name="T33" fmla="*/ 0 h 3109"/>
                  <a:gd name="T34" fmla="*/ 0 w 4711"/>
                  <a:gd name="T35" fmla="*/ 0 h 3109"/>
                  <a:gd name="T36" fmla="*/ 0 w 4711"/>
                  <a:gd name="T37" fmla="*/ 0 h 3109"/>
                  <a:gd name="T38" fmla="*/ 0 w 4711"/>
                  <a:gd name="T39" fmla="*/ 0 h 3109"/>
                  <a:gd name="T40" fmla="*/ 0 w 4711"/>
                  <a:gd name="T41" fmla="*/ 0 h 3109"/>
                  <a:gd name="T42" fmla="*/ 0 w 4711"/>
                  <a:gd name="T43" fmla="*/ 0 h 3109"/>
                  <a:gd name="T44" fmla="*/ 0 w 4711"/>
                  <a:gd name="T45" fmla="*/ 0 h 3109"/>
                  <a:gd name="T46" fmla="*/ 0 w 4711"/>
                  <a:gd name="T47" fmla="*/ 0 h 3109"/>
                  <a:gd name="T48" fmla="*/ 0 w 4711"/>
                  <a:gd name="T49" fmla="*/ 0 h 3109"/>
                  <a:gd name="T50" fmla="*/ 0 w 4711"/>
                  <a:gd name="T51" fmla="*/ 0 h 3109"/>
                  <a:gd name="T52" fmla="*/ 0 w 4711"/>
                  <a:gd name="T53" fmla="*/ 0 h 3109"/>
                  <a:gd name="T54" fmla="*/ 0 w 4711"/>
                  <a:gd name="T55" fmla="*/ 0 h 3109"/>
                  <a:gd name="T56" fmla="*/ 0 w 4711"/>
                  <a:gd name="T57" fmla="*/ 0 h 3109"/>
                  <a:gd name="T58" fmla="*/ 0 w 4711"/>
                  <a:gd name="T59" fmla="*/ 0 h 3109"/>
                  <a:gd name="T60" fmla="*/ 0 w 4711"/>
                  <a:gd name="T61" fmla="*/ 0 h 3109"/>
                  <a:gd name="T62" fmla="*/ 0 w 4711"/>
                  <a:gd name="T63" fmla="*/ 0 h 3109"/>
                  <a:gd name="T64" fmla="*/ 0 w 4711"/>
                  <a:gd name="T65" fmla="*/ 0 h 3109"/>
                  <a:gd name="T66" fmla="*/ 0 w 4711"/>
                  <a:gd name="T67" fmla="*/ 0 h 3109"/>
                  <a:gd name="T68" fmla="*/ 0 w 4711"/>
                  <a:gd name="T69" fmla="*/ 0 h 3109"/>
                  <a:gd name="T70" fmla="*/ 0 w 4711"/>
                  <a:gd name="T71" fmla="*/ 0 h 3109"/>
                  <a:gd name="T72" fmla="*/ 0 w 4711"/>
                  <a:gd name="T73" fmla="*/ 0 h 3109"/>
                  <a:gd name="T74" fmla="*/ 0 w 4711"/>
                  <a:gd name="T75" fmla="*/ 0 h 3109"/>
                  <a:gd name="T76" fmla="*/ 0 w 4711"/>
                  <a:gd name="T77" fmla="*/ 0 h 3109"/>
                  <a:gd name="T78" fmla="*/ 0 w 4711"/>
                  <a:gd name="T79" fmla="*/ 0 h 3109"/>
                  <a:gd name="T80" fmla="*/ 0 w 4711"/>
                  <a:gd name="T81" fmla="*/ 0 h 3109"/>
                  <a:gd name="T82" fmla="*/ 0 w 4711"/>
                  <a:gd name="T83" fmla="*/ 0 h 3109"/>
                  <a:gd name="T84" fmla="*/ 0 w 4711"/>
                  <a:gd name="T85" fmla="*/ 0 h 3109"/>
                  <a:gd name="T86" fmla="*/ 0 w 4711"/>
                  <a:gd name="T87" fmla="*/ 0 h 3109"/>
                  <a:gd name="T88" fmla="*/ 0 w 4711"/>
                  <a:gd name="T89" fmla="*/ 0 h 3109"/>
                  <a:gd name="T90" fmla="*/ 0 w 4711"/>
                  <a:gd name="T91" fmla="*/ 0 h 3109"/>
                  <a:gd name="T92" fmla="*/ 0 w 4711"/>
                  <a:gd name="T93" fmla="*/ 0 h 3109"/>
                  <a:gd name="T94" fmla="*/ 0 w 4711"/>
                  <a:gd name="T95" fmla="*/ 0 h 3109"/>
                  <a:gd name="T96" fmla="*/ 0 w 4711"/>
                  <a:gd name="T97" fmla="*/ 0 h 3109"/>
                  <a:gd name="T98" fmla="*/ 0 w 4711"/>
                  <a:gd name="T99" fmla="*/ 0 h 3109"/>
                  <a:gd name="T100" fmla="*/ 0 w 4711"/>
                  <a:gd name="T101" fmla="*/ 0 h 3109"/>
                  <a:gd name="T102" fmla="*/ 0 w 4711"/>
                  <a:gd name="T103" fmla="*/ 0 h 3109"/>
                  <a:gd name="T104" fmla="*/ 0 w 4711"/>
                  <a:gd name="T105" fmla="*/ 0 h 3109"/>
                  <a:gd name="T106" fmla="*/ 0 w 4711"/>
                  <a:gd name="T107" fmla="*/ 0 h 3109"/>
                  <a:gd name="T108" fmla="*/ 0 w 4711"/>
                  <a:gd name="T109" fmla="*/ 0 h 3109"/>
                  <a:gd name="T110" fmla="*/ 0 w 4711"/>
                  <a:gd name="T111" fmla="*/ 0 h 3109"/>
                  <a:gd name="T112" fmla="*/ 0 w 4711"/>
                  <a:gd name="T113" fmla="*/ 0 h 3109"/>
                  <a:gd name="T114" fmla="*/ 0 w 4711"/>
                  <a:gd name="T115" fmla="*/ 0 h 3109"/>
                  <a:gd name="T116" fmla="*/ 0 w 4711"/>
                  <a:gd name="T117" fmla="*/ 0 h 3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711"/>
                  <a:gd name="T178" fmla="*/ 0 h 3109"/>
                  <a:gd name="T179" fmla="*/ 4711 w 4711"/>
                  <a:gd name="T180" fmla="*/ 3109 h 31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711" h="3109">
                    <a:moveTo>
                      <a:pt x="0" y="1176"/>
                    </a:moveTo>
                    <a:cubicBezTo>
                      <a:pt x="2" y="1135"/>
                      <a:pt x="12" y="1038"/>
                      <a:pt x="22" y="980"/>
                    </a:cubicBezTo>
                    <a:cubicBezTo>
                      <a:pt x="32" y="922"/>
                      <a:pt x="48" y="865"/>
                      <a:pt x="63" y="828"/>
                    </a:cubicBezTo>
                    <a:cubicBezTo>
                      <a:pt x="78" y="791"/>
                      <a:pt x="96" y="782"/>
                      <a:pt x="113" y="755"/>
                    </a:cubicBezTo>
                    <a:cubicBezTo>
                      <a:pt x="126" y="733"/>
                      <a:pt x="141" y="696"/>
                      <a:pt x="164" y="668"/>
                    </a:cubicBezTo>
                    <a:cubicBezTo>
                      <a:pt x="187" y="640"/>
                      <a:pt x="210" y="564"/>
                      <a:pt x="288" y="504"/>
                    </a:cubicBezTo>
                    <a:cubicBezTo>
                      <a:pt x="366" y="444"/>
                      <a:pt x="447" y="389"/>
                      <a:pt x="630" y="308"/>
                    </a:cubicBezTo>
                    <a:cubicBezTo>
                      <a:pt x="813" y="227"/>
                      <a:pt x="1169" y="98"/>
                      <a:pt x="1394" y="68"/>
                    </a:cubicBezTo>
                    <a:cubicBezTo>
                      <a:pt x="1619" y="38"/>
                      <a:pt x="1844" y="29"/>
                      <a:pt x="2015" y="18"/>
                    </a:cubicBezTo>
                    <a:cubicBezTo>
                      <a:pt x="2186" y="7"/>
                      <a:pt x="2253" y="0"/>
                      <a:pt x="2422" y="2"/>
                    </a:cubicBezTo>
                    <a:cubicBezTo>
                      <a:pt x="2591" y="4"/>
                      <a:pt x="2867" y="15"/>
                      <a:pt x="3027" y="32"/>
                    </a:cubicBezTo>
                    <a:cubicBezTo>
                      <a:pt x="3187" y="49"/>
                      <a:pt x="3274" y="68"/>
                      <a:pt x="3380" y="104"/>
                    </a:cubicBezTo>
                    <a:cubicBezTo>
                      <a:pt x="3486" y="140"/>
                      <a:pt x="3591" y="201"/>
                      <a:pt x="3663" y="246"/>
                    </a:cubicBezTo>
                    <a:cubicBezTo>
                      <a:pt x="3729" y="289"/>
                      <a:pt x="3744" y="319"/>
                      <a:pt x="3813" y="374"/>
                    </a:cubicBezTo>
                    <a:cubicBezTo>
                      <a:pt x="3907" y="464"/>
                      <a:pt x="3991" y="504"/>
                      <a:pt x="4076" y="575"/>
                    </a:cubicBezTo>
                    <a:cubicBezTo>
                      <a:pt x="4161" y="646"/>
                      <a:pt x="4261" y="726"/>
                      <a:pt x="4322" y="797"/>
                    </a:cubicBezTo>
                    <a:cubicBezTo>
                      <a:pt x="4377" y="872"/>
                      <a:pt x="4413" y="939"/>
                      <a:pt x="4443" y="998"/>
                    </a:cubicBezTo>
                    <a:cubicBezTo>
                      <a:pt x="4473" y="1057"/>
                      <a:pt x="4488" y="1102"/>
                      <a:pt x="4500" y="1154"/>
                    </a:cubicBezTo>
                    <a:cubicBezTo>
                      <a:pt x="4514" y="1202"/>
                      <a:pt x="4508" y="1257"/>
                      <a:pt x="4514" y="1308"/>
                    </a:cubicBezTo>
                    <a:cubicBezTo>
                      <a:pt x="4520" y="1359"/>
                      <a:pt x="4614" y="1650"/>
                      <a:pt x="4646" y="1764"/>
                    </a:cubicBezTo>
                    <a:cubicBezTo>
                      <a:pt x="4678" y="1878"/>
                      <a:pt x="4697" y="1924"/>
                      <a:pt x="4704" y="1992"/>
                    </a:cubicBezTo>
                    <a:cubicBezTo>
                      <a:pt x="4711" y="2060"/>
                      <a:pt x="4702" y="2144"/>
                      <a:pt x="4691" y="2171"/>
                    </a:cubicBezTo>
                    <a:cubicBezTo>
                      <a:pt x="4680" y="2198"/>
                      <a:pt x="4653" y="2220"/>
                      <a:pt x="4634" y="2245"/>
                    </a:cubicBezTo>
                    <a:cubicBezTo>
                      <a:pt x="4615" y="2270"/>
                      <a:pt x="4599" y="2288"/>
                      <a:pt x="4577" y="2321"/>
                    </a:cubicBezTo>
                    <a:cubicBezTo>
                      <a:pt x="4555" y="2354"/>
                      <a:pt x="4536" y="2394"/>
                      <a:pt x="4503" y="2441"/>
                    </a:cubicBezTo>
                    <a:cubicBezTo>
                      <a:pt x="4470" y="2488"/>
                      <a:pt x="4420" y="2563"/>
                      <a:pt x="4380" y="2600"/>
                    </a:cubicBezTo>
                    <a:cubicBezTo>
                      <a:pt x="4340" y="2637"/>
                      <a:pt x="4311" y="2647"/>
                      <a:pt x="4260" y="2661"/>
                    </a:cubicBezTo>
                    <a:cubicBezTo>
                      <a:pt x="4209" y="2675"/>
                      <a:pt x="4123" y="2680"/>
                      <a:pt x="4074" y="2682"/>
                    </a:cubicBezTo>
                    <a:cubicBezTo>
                      <a:pt x="4025" y="2684"/>
                      <a:pt x="4031" y="2669"/>
                      <a:pt x="3966" y="2670"/>
                    </a:cubicBezTo>
                    <a:cubicBezTo>
                      <a:pt x="3901" y="2671"/>
                      <a:pt x="3775" y="2687"/>
                      <a:pt x="3686" y="2690"/>
                    </a:cubicBezTo>
                    <a:cubicBezTo>
                      <a:pt x="3597" y="2693"/>
                      <a:pt x="3514" y="2688"/>
                      <a:pt x="3430" y="2690"/>
                    </a:cubicBezTo>
                    <a:cubicBezTo>
                      <a:pt x="3346" y="2692"/>
                      <a:pt x="3251" y="2696"/>
                      <a:pt x="3183" y="2703"/>
                    </a:cubicBezTo>
                    <a:cubicBezTo>
                      <a:pt x="3115" y="2710"/>
                      <a:pt x="3075" y="2718"/>
                      <a:pt x="3023" y="2732"/>
                    </a:cubicBezTo>
                    <a:cubicBezTo>
                      <a:pt x="2971" y="2746"/>
                      <a:pt x="2925" y="2766"/>
                      <a:pt x="2870" y="2787"/>
                    </a:cubicBezTo>
                    <a:cubicBezTo>
                      <a:pt x="2815" y="2808"/>
                      <a:pt x="2747" y="2834"/>
                      <a:pt x="2690" y="2861"/>
                    </a:cubicBezTo>
                    <a:cubicBezTo>
                      <a:pt x="2633" y="2888"/>
                      <a:pt x="2579" y="2919"/>
                      <a:pt x="2526" y="2948"/>
                    </a:cubicBezTo>
                    <a:cubicBezTo>
                      <a:pt x="2473" y="2977"/>
                      <a:pt x="2417" y="3012"/>
                      <a:pt x="2374" y="3035"/>
                    </a:cubicBezTo>
                    <a:cubicBezTo>
                      <a:pt x="2331" y="3058"/>
                      <a:pt x="2318" y="3074"/>
                      <a:pt x="2270" y="3089"/>
                    </a:cubicBezTo>
                    <a:cubicBezTo>
                      <a:pt x="2222" y="3104"/>
                      <a:pt x="2137" y="3109"/>
                      <a:pt x="2047" y="3105"/>
                    </a:cubicBezTo>
                    <a:cubicBezTo>
                      <a:pt x="1957" y="3101"/>
                      <a:pt x="1811" y="3073"/>
                      <a:pt x="1732" y="3065"/>
                    </a:cubicBezTo>
                    <a:cubicBezTo>
                      <a:pt x="1653" y="3057"/>
                      <a:pt x="1635" y="3057"/>
                      <a:pt x="1572" y="3054"/>
                    </a:cubicBezTo>
                    <a:cubicBezTo>
                      <a:pt x="1509" y="3051"/>
                      <a:pt x="1402" y="3046"/>
                      <a:pt x="1344" y="3026"/>
                    </a:cubicBezTo>
                    <a:cubicBezTo>
                      <a:pt x="1286" y="3006"/>
                      <a:pt x="1257" y="2977"/>
                      <a:pt x="1221" y="2931"/>
                    </a:cubicBezTo>
                    <a:cubicBezTo>
                      <a:pt x="1185" y="2885"/>
                      <a:pt x="1147" y="2809"/>
                      <a:pt x="1130" y="2751"/>
                    </a:cubicBezTo>
                    <a:cubicBezTo>
                      <a:pt x="1119" y="2702"/>
                      <a:pt x="1121" y="2632"/>
                      <a:pt x="1119" y="2585"/>
                    </a:cubicBezTo>
                    <a:cubicBezTo>
                      <a:pt x="1117" y="2538"/>
                      <a:pt x="1113" y="2520"/>
                      <a:pt x="1116" y="2471"/>
                    </a:cubicBezTo>
                    <a:cubicBezTo>
                      <a:pt x="1119" y="2422"/>
                      <a:pt x="1197" y="2272"/>
                      <a:pt x="1203" y="2216"/>
                    </a:cubicBezTo>
                    <a:cubicBezTo>
                      <a:pt x="1209" y="2160"/>
                      <a:pt x="1182" y="2176"/>
                      <a:pt x="1152" y="2136"/>
                    </a:cubicBezTo>
                    <a:cubicBezTo>
                      <a:pt x="1122" y="2096"/>
                      <a:pt x="1060" y="2028"/>
                      <a:pt x="1025" y="1975"/>
                    </a:cubicBezTo>
                    <a:cubicBezTo>
                      <a:pt x="990" y="1922"/>
                      <a:pt x="970" y="1870"/>
                      <a:pt x="944" y="1820"/>
                    </a:cubicBezTo>
                    <a:cubicBezTo>
                      <a:pt x="918" y="1770"/>
                      <a:pt x="898" y="1713"/>
                      <a:pt x="867" y="1677"/>
                    </a:cubicBezTo>
                    <a:cubicBezTo>
                      <a:pt x="836" y="1641"/>
                      <a:pt x="807" y="1627"/>
                      <a:pt x="758" y="1605"/>
                    </a:cubicBezTo>
                    <a:cubicBezTo>
                      <a:pt x="709" y="1583"/>
                      <a:pt x="624" y="1562"/>
                      <a:pt x="572" y="1547"/>
                    </a:cubicBezTo>
                    <a:cubicBezTo>
                      <a:pt x="520" y="1532"/>
                      <a:pt x="483" y="1527"/>
                      <a:pt x="444" y="1512"/>
                    </a:cubicBezTo>
                    <a:cubicBezTo>
                      <a:pt x="405" y="1497"/>
                      <a:pt x="384" y="1480"/>
                      <a:pt x="336" y="1455"/>
                    </a:cubicBezTo>
                    <a:cubicBezTo>
                      <a:pt x="288" y="1430"/>
                      <a:pt x="202" y="1390"/>
                      <a:pt x="153" y="1359"/>
                    </a:cubicBezTo>
                    <a:cubicBezTo>
                      <a:pt x="104" y="1328"/>
                      <a:pt x="59" y="1291"/>
                      <a:pt x="44" y="1269"/>
                    </a:cubicBezTo>
                    <a:cubicBezTo>
                      <a:pt x="29" y="1247"/>
                      <a:pt x="29" y="1245"/>
                      <a:pt x="17" y="1226"/>
                    </a:cubicBezTo>
                    <a:cubicBezTo>
                      <a:pt x="5" y="1207"/>
                      <a:pt x="4" y="1186"/>
                      <a:pt x="0" y="1176"/>
                    </a:cubicBezTo>
                    <a:close/>
                  </a:path>
                </a:pathLst>
              </a:custGeom>
              <a:gradFill rotWithShape="1">
                <a:gsLst>
                  <a:gs pos="0">
                    <a:srgbClr val="EAEAEA"/>
                  </a:gs>
                  <a:gs pos="100000">
                    <a:srgbClr val="3B3B3B"/>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63" name="Freeform 18"/>
              <p:cNvSpPr>
                <a:spLocks/>
              </p:cNvSpPr>
              <p:nvPr/>
            </p:nvSpPr>
            <p:spPr bwMode="auto">
              <a:xfrm>
                <a:off x="2966" y="3990"/>
                <a:ext cx="199" cy="111"/>
              </a:xfrm>
              <a:custGeom>
                <a:avLst/>
                <a:gdLst>
                  <a:gd name="T0" fmla="*/ 0 w 1209"/>
                  <a:gd name="T1" fmla="*/ 0 h 770"/>
                  <a:gd name="T2" fmla="*/ 0 w 1209"/>
                  <a:gd name="T3" fmla="*/ 0 h 770"/>
                  <a:gd name="T4" fmla="*/ 0 w 1209"/>
                  <a:gd name="T5" fmla="*/ 0 h 770"/>
                  <a:gd name="T6" fmla="*/ 0 w 1209"/>
                  <a:gd name="T7" fmla="*/ 0 h 770"/>
                  <a:gd name="T8" fmla="*/ 0 w 1209"/>
                  <a:gd name="T9" fmla="*/ 0 h 770"/>
                  <a:gd name="T10" fmla="*/ 0 w 1209"/>
                  <a:gd name="T11" fmla="*/ 0 h 770"/>
                  <a:gd name="T12" fmla="*/ 0 w 1209"/>
                  <a:gd name="T13" fmla="*/ 0 h 770"/>
                  <a:gd name="T14" fmla="*/ 0 w 1209"/>
                  <a:gd name="T15" fmla="*/ 0 h 770"/>
                  <a:gd name="T16" fmla="*/ 0 w 1209"/>
                  <a:gd name="T17" fmla="*/ 0 h 770"/>
                  <a:gd name="T18" fmla="*/ 0 w 1209"/>
                  <a:gd name="T19" fmla="*/ 0 h 770"/>
                  <a:gd name="T20" fmla="*/ 0 w 1209"/>
                  <a:gd name="T21" fmla="*/ 0 h 770"/>
                  <a:gd name="T22" fmla="*/ 0 w 1209"/>
                  <a:gd name="T23" fmla="*/ 0 h 770"/>
                  <a:gd name="T24" fmla="*/ 0 w 1209"/>
                  <a:gd name="T25" fmla="*/ 0 h 770"/>
                  <a:gd name="T26" fmla="*/ 0 w 1209"/>
                  <a:gd name="T27" fmla="*/ 0 h 770"/>
                  <a:gd name="T28" fmla="*/ 0 w 1209"/>
                  <a:gd name="T29" fmla="*/ 0 h 7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9"/>
                  <a:gd name="T46" fmla="*/ 0 h 770"/>
                  <a:gd name="T47" fmla="*/ 1209 w 1209"/>
                  <a:gd name="T48" fmla="*/ 770 h 7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9" h="770">
                    <a:moveTo>
                      <a:pt x="0" y="190"/>
                    </a:moveTo>
                    <a:cubicBezTo>
                      <a:pt x="48" y="202"/>
                      <a:pt x="144" y="227"/>
                      <a:pt x="183" y="253"/>
                    </a:cubicBezTo>
                    <a:cubicBezTo>
                      <a:pt x="222" y="279"/>
                      <a:pt x="264" y="320"/>
                      <a:pt x="301" y="357"/>
                    </a:cubicBezTo>
                    <a:cubicBezTo>
                      <a:pt x="338" y="394"/>
                      <a:pt x="364" y="432"/>
                      <a:pt x="408" y="478"/>
                    </a:cubicBezTo>
                    <a:cubicBezTo>
                      <a:pt x="452" y="524"/>
                      <a:pt x="499" y="584"/>
                      <a:pt x="579" y="615"/>
                    </a:cubicBezTo>
                    <a:cubicBezTo>
                      <a:pt x="658" y="645"/>
                      <a:pt x="726" y="678"/>
                      <a:pt x="786" y="705"/>
                    </a:cubicBezTo>
                    <a:cubicBezTo>
                      <a:pt x="846" y="732"/>
                      <a:pt x="912" y="760"/>
                      <a:pt x="963" y="770"/>
                    </a:cubicBezTo>
                    <a:cubicBezTo>
                      <a:pt x="1003" y="747"/>
                      <a:pt x="1034" y="730"/>
                      <a:pt x="1068" y="715"/>
                    </a:cubicBezTo>
                    <a:cubicBezTo>
                      <a:pt x="1102" y="700"/>
                      <a:pt x="1184" y="680"/>
                      <a:pt x="1209" y="673"/>
                    </a:cubicBezTo>
                    <a:cubicBezTo>
                      <a:pt x="1191" y="641"/>
                      <a:pt x="1045" y="572"/>
                      <a:pt x="955" y="525"/>
                    </a:cubicBezTo>
                    <a:cubicBezTo>
                      <a:pt x="865" y="478"/>
                      <a:pt x="840" y="467"/>
                      <a:pt x="789" y="423"/>
                    </a:cubicBezTo>
                    <a:cubicBezTo>
                      <a:pt x="738" y="379"/>
                      <a:pt x="705" y="332"/>
                      <a:pt x="648" y="261"/>
                    </a:cubicBezTo>
                    <a:cubicBezTo>
                      <a:pt x="592" y="192"/>
                      <a:pt x="507" y="51"/>
                      <a:pt x="450" y="0"/>
                    </a:cubicBezTo>
                    <a:cubicBezTo>
                      <a:pt x="410" y="9"/>
                      <a:pt x="328" y="39"/>
                      <a:pt x="262" y="63"/>
                    </a:cubicBezTo>
                    <a:cubicBezTo>
                      <a:pt x="196" y="87"/>
                      <a:pt x="59" y="149"/>
                      <a:pt x="0" y="190"/>
                    </a:cubicBezTo>
                    <a:close/>
                  </a:path>
                </a:pathLst>
              </a:custGeom>
              <a:gradFill rotWithShape="1">
                <a:gsLst>
                  <a:gs pos="0">
                    <a:srgbClr val="C0C0C0"/>
                  </a:gs>
                  <a:gs pos="100000">
                    <a:srgbClr val="000000"/>
                  </a:gs>
                </a:gsLst>
                <a:lin ang="18900000" scaled="1"/>
              </a:gradFill>
              <a:ln w="9525">
                <a:solidFill>
                  <a:schemeClr val="tx1"/>
                </a:solidFill>
                <a:round/>
                <a:headEnd/>
                <a:tailEnd/>
              </a:ln>
            </p:spPr>
            <p:txBody>
              <a:bodyPr/>
              <a:lstStyle/>
              <a:p>
                <a:endParaRPr lang="en-US"/>
              </a:p>
            </p:txBody>
          </p:sp>
          <p:sp>
            <p:nvSpPr>
              <p:cNvPr id="16464" name="Freeform 19"/>
              <p:cNvSpPr>
                <a:spLocks/>
              </p:cNvSpPr>
              <p:nvPr/>
            </p:nvSpPr>
            <p:spPr bwMode="auto">
              <a:xfrm>
                <a:off x="3017" y="3980"/>
                <a:ext cx="202" cy="88"/>
              </a:xfrm>
              <a:custGeom>
                <a:avLst/>
                <a:gdLst>
                  <a:gd name="T0" fmla="*/ 0 w 1224"/>
                  <a:gd name="T1" fmla="*/ 0 h 615"/>
                  <a:gd name="T2" fmla="*/ 0 w 1224"/>
                  <a:gd name="T3" fmla="*/ 0 h 615"/>
                  <a:gd name="T4" fmla="*/ 0 w 1224"/>
                  <a:gd name="T5" fmla="*/ 0 h 615"/>
                  <a:gd name="T6" fmla="*/ 0 w 1224"/>
                  <a:gd name="T7" fmla="*/ 0 h 615"/>
                  <a:gd name="T8" fmla="*/ 0 w 1224"/>
                  <a:gd name="T9" fmla="*/ 0 h 615"/>
                  <a:gd name="T10" fmla="*/ 0 w 1224"/>
                  <a:gd name="T11" fmla="*/ 0 h 615"/>
                  <a:gd name="T12" fmla="*/ 0 w 1224"/>
                  <a:gd name="T13" fmla="*/ 0 h 615"/>
                  <a:gd name="T14" fmla="*/ 0 w 1224"/>
                  <a:gd name="T15" fmla="*/ 0 h 615"/>
                  <a:gd name="T16" fmla="*/ 0 w 1224"/>
                  <a:gd name="T17" fmla="*/ 0 h 615"/>
                  <a:gd name="T18" fmla="*/ 0 w 1224"/>
                  <a:gd name="T19" fmla="*/ 0 h 615"/>
                  <a:gd name="T20" fmla="*/ 0 w 1224"/>
                  <a:gd name="T21" fmla="*/ 0 h 615"/>
                  <a:gd name="T22" fmla="*/ 0 w 1224"/>
                  <a:gd name="T23" fmla="*/ 0 h 615"/>
                  <a:gd name="T24" fmla="*/ 0 w 1224"/>
                  <a:gd name="T25" fmla="*/ 0 h 615"/>
                  <a:gd name="T26" fmla="*/ 0 w 1224"/>
                  <a:gd name="T27" fmla="*/ 0 h 6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4"/>
                  <a:gd name="T43" fmla="*/ 0 h 615"/>
                  <a:gd name="T44" fmla="*/ 1224 w 1224"/>
                  <a:gd name="T45" fmla="*/ 615 h 6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4" h="615">
                    <a:moveTo>
                      <a:pt x="12" y="124"/>
                    </a:moveTo>
                    <a:cubicBezTo>
                      <a:pt x="0" y="172"/>
                      <a:pt x="9" y="218"/>
                      <a:pt x="27" y="253"/>
                    </a:cubicBezTo>
                    <a:cubicBezTo>
                      <a:pt x="45" y="288"/>
                      <a:pt x="55" y="312"/>
                      <a:pt x="90" y="343"/>
                    </a:cubicBezTo>
                    <a:cubicBezTo>
                      <a:pt x="127" y="374"/>
                      <a:pt x="195" y="414"/>
                      <a:pt x="248" y="438"/>
                    </a:cubicBezTo>
                    <a:cubicBezTo>
                      <a:pt x="301" y="462"/>
                      <a:pt x="399" y="487"/>
                      <a:pt x="501" y="529"/>
                    </a:cubicBezTo>
                    <a:cubicBezTo>
                      <a:pt x="603" y="571"/>
                      <a:pt x="650" y="599"/>
                      <a:pt x="720" y="607"/>
                    </a:cubicBezTo>
                    <a:cubicBezTo>
                      <a:pt x="790" y="615"/>
                      <a:pt x="869" y="596"/>
                      <a:pt x="924" y="577"/>
                    </a:cubicBezTo>
                    <a:cubicBezTo>
                      <a:pt x="979" y="558"/>
                      <a:pt x="1008" y="529"/>
                      <a:pt x="1047" y="496"/>
                    </a:cubicBezTo>
                    <a:cubicBezTo>
                      <a:pt x="1086" y="463"/>
                      <a:pt x="1146" y="373"/>
                      <a:pt x="1164" y="340"/>
                    </a:cubicBezTo>
                    <a:cubicBezTo>
                      <a:pt x="1182" y="307"/>
                      <a:pt x="1200" y="226"/>
                      <a:pt x="1206" y="184"/>
                    </a:cubicBezTo>
                    <a:cubicBezTo>
                      <a:pt x="1212" y="142"/>
                      <a:pt x="1224" y="52"/>
                      <a:pt x="1212" y="16"/>
                    </a:cubicBezTo>
                    <a:cubicBezTo>
                      <a:pt x="1118" y="0"/>
                      <a:pt x="843" y="22"/>
                      <a:pt x="738" y="22"/>
                    </a:cubicBezTo>
                    <a:cubicBezTo>
                      <a:pt x="633" y="22"/>
                      <a:pt x="409" y="34"/>
                      <a:pt x="330" y="37"/>
                    </a:cubicBezTo>
                    <a:cubicBezTo>
                      <a:pt x="251" y="40"/>
                      <a:pt x="78" y="88"/>
                      <a:pt x="12" y="124"/>
                    </a:cubicBezTo>
                    <a:close/>
                  </a:path>
                </a:pathLst>
              </a:custGeom>
              <a:solidFill>
                <a:schemeClr val="bg2"/>
              </a:solidFill>
              <a:ln w="9525">
                <a:solidFill>
                  <a:schemeClr val="tx1"/>
                </a:solidFill>
                <a:round/>
                <a:headEnd/>
                <a:tailEnd/>
              </a:ln>
            </p:spPr>
            <p:txBody>
              <a:bodyPr/>
              <a:lstStyle/>
              <a:p>
                <a:endParaRPr lang="en-US"/>
              </a:p>
            </p:txBody>
          </p:sp>
          <p:sp>
            <p:nvSpPr>
              <p:cNvPr id="16465" name="Freeform 20"/>
              <p:cNvSpPr>
                <a:spLocks/>
              </p:cNvSpPr>
              <p:nvPr/>
            </p:nvSpPr>
            <p:spPr bwMode="auto">
              <a:xfrm>
                <a:off x="3041" y="3991"/>
                <a:ext cx="72" cy="61"/>
              </a:xfrm>
              <a:custGeom>
                <a:avLst/>
                <a:gdLst>
                  <a:gd name="T0" fmla="*/ 0 w 440"/>
                  <a:gd name="T1" fmla="*/ 0 h 427"/>
                  <a:gd name="T2" fmla="*/ 0 w 440"/>
                  <a:gd name="T3" fmla="*/ 0 h 427"/>
                  <a:gd name="T4" fmla="*/ 0 w 440"/>
                  <a:gd name="T5" fmla="*/ 0 h 427"/>
                  <a:gd name="T6" fmla="*/ 0 w 440"/>
                  <a:gd name="T7" fmla="*/ 0 h 427"/>
                  <a:gd name="T8" fmla="*/ 0 w 440"/>
                  <a:gd name="T9" fmla="*/ 0 h 427"/>
                  <a:gd name="T10" fmla="*/ 0 w 440"/>
                  <a:gd name="T11" fmla="*/ 0 h 427"/>
                  <a:gd name="T12" fmla="*/ 0 w 440"/>
                  <a:gd name="T13" fmla="*/ 0 h 427"/>
                  <a:gd name="T14" fmla="*/ 0 w 440"/>
                  <a:gd name="T15" fmla="*/ 0 h 427"/>
                  <a:gd name="T16" fmla="*/ 0 w 440"/>
                  <a:gd name="T17" fmla="*/ 0 h 427"/>
                  <a:gd name="T18" fmla="*/ 0 w 440"/>
                  <a:gd name="T19" fmla="*/ 0 h 427"/>
                  <a:gd name="T20" fmla="*/ 0 w 440"/>
                  <a:gd name="T21" fmla="*/ 0 h 427"/>
                  <a:gd name="T22" fmla="*/ 0 w 440"/>
                  <a:gd name="T23" fmla="*/ 0 h 427"/>
                  <a:gd name="T24" fmla="*/ 0 w 440"/>
                  <a:gd name="T25" fmla="*/ 0 h 427"/>
                  <a:gd name="T26" fmla="*/ 0 w 440"/>
                  <a:gd name="T27" fmla="*/ 0 h 427"/>
                  <a:gd name="T28" fmla="*/ 0 w 440"/>
                  <a:gd name="T29" fmla="*/ 0 h 427"/>
                  <a:gd name="T30" fmla="*/ 0 w 440"/>
                  <a:gd name="T31" fmla="*/ 0 h 4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0"/>
                  <a:gd name="T49" fmla="*/ 0 h 427"/>
                  <a:gd name="T50" fmla="*/ 440 w 440"/>
                  <a:gd name="T51" fmla="*/ 427 h 4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0" h="427">
                    <a:moveTo>
                      <a:pt x="15" y="92"/>
                    </a:moveTo>
                    <a:cubicBezTo>
                      <a:pt x="0" y="126"/>
                      <a:pt x="11" y="158"/>
                      <a:pt x="18" y="182"/>
                    </a:cubicBezTo>
                    <a:cubicBezTo>
                      <a:pt x="24" y="206"/>
                      <a:pt x="43" y="232"/>
                      <a:pt x="59" y="256"/>
                    </a:cubicBezTo>
                    <a:cubicBezTo>
                      <a:pt x="75" y="279"/>
                      <a:pt x="98" y="304"/>
                      <a:pt x="117" y="320"/>
                    </a:cubicBezTo>
                    <a:cubicBezTo>
                      <a:pt x="135" y="337"/>
                      <a:pt x="171" y="367"/>
                      <a:pt x="204" y="384"/>
                    </a:cubicBezTo>
                    <a:cubicBezTo>
                      <a:pt x="237" y="401"/>
                      <a:pt x="262" y="405"/>
                      <a:pt x="287" y="416"/>
                    </a:cubicBezTo>
                    <a:cubicBezTo>
                      <a:pt x="312" y="427"/>
                      <a:pt x="363" y="425"/>
                      <a:pt x="381" y="416"/>
                    </a:cubicBezTo>
                    <a:cubicBezTo>
                      <a:pt x="399" y="407"/>
                      <a:pt x="411" y="388"/>
                      <a:pt x="419" y="374"/>
                    </a:cubicBezTo>
                    <a:cubicBezTo>
                      <a:pt x="428" y="359"/>
                      <a:pt x="431" y="346"/>
                      <a:pt x="434" y="331"/>
                    </a:cubicBezTo>
                    <a:cubicBezTo>
                      <a:pt x="437" y="316"/>
                      <a:pt x="440" y="280"/>
                      <a:pt x="438" y="254"/>
                    </a:cubicBezTo>
                    <a:cubicBezTo>
                      <a:pt x="436" y="228"/>
                      <a:pt x="430" y="210"/>
                      <a:pt x="420" y="173"/>
                    </a:cubicBezTo>
                    <a:cubicBezTo>
                      <a:pt x="410" y="136"/>
                      <a:pt x="389" y="111"/>
                      <a:pt x="374" y="83"/>
                    </a:cubicBezTo>
                    <a:cubicBezTo>
                      <a:pt x="359" y="55"/>
                      <a:pt x="317" y="7"/>
                      <a:pt x="279" y="7"/>
                    </a:cubicBezTo>
                    <a:cubicBezTo>
                      <a:pt x="255" y="0"/>
                      <a:pt x="263" y="14"/>
                      <a:pt x="237" y="16"/>
                    </a:cubicBezTo>
                    <a:cubicBezTo>
                      <a:pt x="211" y="18"/>
                      <a:pt x="162" y="9"/>
                      <a:pt x="125" y="22"/>
                    </a:cubicBezTo>
                    <a:cubicBezTo>
                      <a:pt x="98" y="25"/>
                      <a:pt x="30" y="58"/>
                      <a:pt x="15" y="92"/>
                    </a:cubicBezTo>
                    <a:close/>
                  </a:path>
                </a:pathLst>
              </a:custGeom>
              <a:solidFill>
                <a:schemeClr val="bg2"/>
              </a:solidFill>
              <a:ln w="9525">
                <a:solidFill>
                  <a:schemeClr val="tx1"/>
                </a:solidFill>
                <a:round/>
                <a:headEnd/>
                <a:tailEnd/>
              </a:ln>
            </p:spPr>
            <p:txBody>
              <a:bodyPr/>
              <a:lstStyle/>
              <a:p>
                <a:endParaRPr lang="en-US"/>
              </a:p>
            </p:txBody>
          </p:sp>
          <p:sp>
            <p:nvSpPr>
              <p:cNvPr id="16466" name="Freeform 21"/>
              <p:cNvSpPr>
                <a:spLocks/>
              </p:cNvSpPr>
              <p:nvPr/>
            </p:nvSpPr>
            <p:spPr bwMode="auto">
              <a:xfrm>
                <a:off x="2684" y="3651"/>
                <a:ext cx="16" cy="28"/>
              </a:xfrm>
              <a:custGeom>
                <a:avLst/>
                <a:gdLst>
                  <a:gd name="T0" fmla="*/ 0 w 96"/>
                  <a:gd name="T1" fmla="*/ 0 h 192"/>
                  <a:gd name="T2" fmla="*/ 0 w 96"/>
                  <a:gd name="T3" fmla="*/ 0 h 192"/>
                  <a:gd name="T4" fmla="*/ 0 60000 65536"/>
                  <a:gd name="T5" fmla="*/ 0 60000 65536"/>
                  <a:gd name="T6" fmla="*/ 0 w 96"/>
                  <a:gd name="T7" fmla="*/ 0 h 192"/>
                  <a:gd name="T8" fmla="*/ 96 w 96"/>
                  <a:gd name="T9" fmla="*/ 192 h 192"/>
                </a:gdLst>
                <a:ahLst/>
                <a:cxnLst>
                  <a:cxn ang="T4">
                    <a:pos x="T0" y="T1"/>
                  </a:cxn>
                  <a:cxn ang="T5">
                    <a:pos x="T2" y="T3"/>
                  </a:cxn>
                </a:cxnLst>
                <a:rect l="T6" t="T7" r="T8" b="T9"/>
                <a:pathLst>
                  <a:path w="96" h="192">
                    <a:moveTo>
                      <a:pt x="0" y="0"/>
                    </a:moveTo>
                    <a:cubicBezTo>
                      <a:pt x="36" y="72"/>
                      <a:pt x="72" y="144"/>
                      <a:pt x="96"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67" name="Freeform 22"/>
              <p:cNvSpPr>
                <a:spLocks/>
              </p:cNvSpPr>
              <p:nvPr/>
            </p:nvSpPr>
            <p:spPr bwMode="auto">
              <a:xfrm>
                <a:off x="2587" y="3706"/>
                <a:ext cx="181" cy="47"/>
              </a:xfrm>
              <a:custGeom>
                <a:avLst/>
                <a:gdLst>
                  <a:gd name="T0" fmla="*/ 0 w 1093"/>
                  <a:gd name="T1" fmla="*/ 0 h 328"/>
                  <a:gd name="T2" fmla="*/ 0 w 1093"/>
                  <a:gd name="T3" fmla="*/ 0 h 328"/>
                  <a:gd name="T4" fmla="*/ 0 w 1093"/>
                  <a:gd name="T5" fmla="*/ 0 h 328"/>
                  <a:gd name="T6" fmla="*/ 0 w 1093"/>
                  <a:gd name="T7" fmla="*/ 0 h 328"/>
                  <a:gd name="T8" fmla="*/ 0 w 1093"/>
                  <a:gd name="T9" fmla="*/ 0 h 328"/>
                  <a:gd name="T10" fmla="*/ 0 w 1093"/>
                  <a:gd name="T11" fmla="*/ 0 h 328"/>
                  <a:gd name="T12" fmla="*/ 0 w 1093"/>
                  <a:gd name="T13" fmla="*/ 0 h 328"/>
                  <a:gd name="T14" fmla="*/ 0 60000 65536"/>
                  <a:gd name="T15" fmla="*/ 0 60000 65536"/>
                  <a:gd name="T16" fmla="*/ 0 60000 65536"/>
                  <a:gd name="T17" fmla="*/ 0 60000 65536"/>
                  <a:gd name="T18" fmla="*/ 0 60000 65536"/>
                  <a:gd name="T19" fmla="*/ 0 60000 65536"/>
                  <a:gd name="T20" fmla="*/ 0 60000 65536"/>
                  <a:gd name="T21" fmla="*/ 0 w 1093"/>
                  <a:gd name="T22" fmla="*/ 0 h 328"/>
                  <a:gd name="T23" fmla="*/ 1093 w 1093"/>
                  <a:gd name="T24" fmla="*/ 328 h 3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3" h="328">
                    <a:moveTo>
                      <a:pt x="0" y="24"/>
                    </a:moveTo>
                    <a:cubicBezTo>
                      <a:pt x="29" y="23"/>
                      <a:pt x="113" y="27"/>
                      <a:pt x="174" y="24"/>
                    </a:cubicBezTo>
                    <a:cubicBezTo>
                      <a:pt x="235" y="21"/>
                      <a:pt x="310" y="0"/>
                      <a:pt x="369" y="8"/>
                    </a:cubicBezTo>
                    <a:cubicBezTo>
                      <a:pt x="428" y="16"/>
                      <a:pt x="481" y="44"/>
                      <a:pt x="526" y="74"/>
                    </a:cubicBezTo>
                    <a:cubicBezTo>
                      <a:pt x="571" y="104"/>
                      <a:pt x="581" y="157"/>
                      <a:pt x="638" y="186"/>
                    </a:cubicBezTo>
                    <a:cubicBezTo>
                      <a:pt x="695" y="215"/>
                      <a:pt x="794" y="224"/>
                      <a:pt x="870" y="248"/>
                    </a:cubicBezTo>
                    <a:cubicBezTo>
                      <a:pt x="946" y="272"/>
                      <a:pt x="1047" y="311"/>
                      <a:pt x="1093" y="32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68" name="Freeform 23"/>
              <p:cNvSpPr>
                <a:spLocks/>
              </p:cNvSpPr>
              <p:nvPr/>
            </p:nvSpPr>
            <p:spPr bwMode="auto">
              <a:xfrm>
                <a:off x="2728" y="3623"/>
                <a:ext cx="110" cy="229"/>
              </a:xfrm>
              <a:custGeom>
                <a:avLst/>
                <a:gdLst>
                  <a:gd name="T0" fmla="*/ 0 w 668"/>
                  <a:gd name="T1" fmla="*/ 0 h 1604"/>
                  <a:gd name="T2" fmla="*/ 0 w 668"/>
                  <a:gd name="T3" fmla="*/ 0 h 1604"/>
                  <a:gd name="T4" fmla="*/ 0 w 668"/>
                  <a:gd name="T5" fmla="*/ 0 h 1604"/>
                  <a:gd name="T6" fmla="*/ 0 w 668"/>
                  <a:gd name="T7" fmla="*/ 0 h 1604"/>
                  <a:gd name="T8" fmla="*/ 0 w 668"/>
                  <a:gd name="T9" fmla="*/ 0 h 1604"/>
                  <a:gd name="T10" fmla="*/ 0 w 668"/>
                  <a:gd name="T11" fmla="*/ 0 h 1604"/>
                  <a:gd name="T12" fmla="*/ 0 w 668"/>
                  <a:gd name="T13" fmla="*/ 0 h 1604"/>
                  <a:gd name="T14" fmla="*/ 0 w 668"/>
                  <a:gd name="T15" fmla="*/ 0 h 1604"/>
                  <a:gd name="T16" fmla="*/ 0 w 668"/>
                  <a:gd name="T17" fmla="*/ 0 h 1604"/>
                  <a:gd name="T18" fmla="*/ 0 w 668"/>
                  <a:gd name="T19" fmla="*/ 0 h 1604"/>
                  <a:gd name="T20" fmla="*/ 0 w 668"/>
                  <a:gd name="T21" fmla="*/ 0 h 1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8"/>
                  <a:gd name="T34" fmla="*/ 0 h 1604"/>
                  <a:gd name="T35" fmla="*/ 668 w 668"/>
                  <a:gd name="T36" fmla="*/ 1604 h 16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8" h="1604">
                    <a:moveTo>
                      <a:pt x="219" y="0"/>
                    </a:moveTo>
                    <a:cubicBezTo>
                      <a:pt x="222" y="26"/>
                      <a:pt x="233" y="114"/>
                      <a:pt x="240" y="158"/>
                    </a:cubicBezTo>
                    <a:cubicBezTo>
                      <a:pt x="247" y="202"/>
                      <a:pt x="244" y="230"/>
                      <a:pt x="261" y="265"/>
                    </a:cubicBezTo>
                    <a:cubicBezTo>
                      <a:pt x="278" y="300"/>
                      <a:pt x="303" y="339"/>
                      <a:pt x="344" y="367"/>
                    </a:cubicBezTo>
                    <a:cubicBezTo>
                      <a:pt x="385" y="395"/>
                      <a:pt x="452" y="393"/>
                      <a:pt x="505" y="431"/>
                    </a:cubicBezTo>
                    <a:cubicBezTo>
                      <a:pt x="558" y="469"/>
                      <a:pt x="658" y="538"/>
                      <a:pt x="663" y="597"/>
                    </a:cubicBezTo>
                    <a:cubicBezTo>
                      <a:pt x="668" y="656"/>
                      <a:pt x="572" y="706"/>
                      <a:pt x="538" y="783"/>
                    </a:cubicBezTo>
                    <a:cubicBezTo>
                      <a:pt x="504" y="860"/>
                      <a:pt x="499" y="1002"/>
                      <a:pt x="460" y="1061"/>
                    </a:cubicBezTo>
                    <a:cubicBezTo>
                      <a:pt x="421" y="1120"/>
                      <a:pt x="368" y="1089"/>
                      <a:pt x="302" y="1136"/>
                    </a:cubicBezTo>
                    <a:cubicBezTo>
                      <a:pt x="236" y="1183"/>
                      <a:pt x="116" y="1265"/>
                      <a:pt x="66" y="1343"/>
                    </a:cubicBezTo>
                    <a:cubicBezTo>
                      <a:pt x="16" y="1421"/>
                      <a:pt x="14" y="1550"/>
                      <a:pt x="0" y="160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69" name="Freeform 24"/>
              <p:cNvSpPr>
                <a:spLocks/>
              </p:cNvSpPr>
              <p:nvPr/>
            </p:nvSpPr>
            <p:spPr bwMode="auto">
              <a:xfrm>
                <a:off x="2714" y="3708"/>
                <a:ext cx="60" cy="18"/>
              </a:xfrm>
              <a:custGeom>
                <a:avLst/>
                <a:gdLst>
                  <a:gd name="T0" fmla="*/ 0 w 364"/>
                  <a:gd name="T1" fmla="*/ 0 h 126"/>
                  <a:gd name="T2" fmla="*/ 0 w 364"/>
                  <a:gd name="T3" fmla="*/ 0 h 126"/>
                  <a:gd name="T4" fmla="*/ 0 w 364"/>
                  <a:gd name="T5" fmla="*/ 0 h 126"/>
                  <a:gd name="T6" fmla="*/ 0 w 364"/>
                  <a:gd name="T7" fmla="*/ 0 h 126"/>
                  <a:gd name="T8" fmla="*/ 0 60000 65536"/>
                  <a:gd name="T9" fmla="*/ 0 60000 65536"/>
                  <a:gd name="T10" fmla="*/ 0 60000 65536"/>
                  <a:gd name="T11" fmla="*/ 0 60000 65536"/>
                  <a:gd name="T12" fmla="*/ 0 w 364"/>
                  <a:gd name="T13" fmla="*/ 0 h 126"/>
                  <a:gd name="T14" fmla="*/ 364 w 364"/>
                  <a:gd name="T15" fmla="*/ 126 h 126"/>
                </a:gdLst>
                <a:ahLst/>
                <a:cxnLst>
                  <a:cxn ang="T8">
                    <a:pos x="T0" y="T1"/>
                  </a:cxn>
                  <a:cxn ang="T9">
                    <a:pos x="T2" y="T3"/>
                  </a:cxn>
                  <a:cxn ang="T10">
                    <a:pos x="T4" y="T5"/>
                  </a:cxn>
                  <a:cxn ang="T11">
                    <a:pos x="T6" y="T7"/>
                  </a:cxn>
                </a:cxnLst>
                <a:rect l="T12" t="T13" r="T14" b="T15"/>
                <a:pathLst>
                  <a:path w="364" h="126">
                    <a:moveTo>
                      <a:pt x="0" y="126"/>
                    </a:moveTo>
                    <a:cubicBezTo>
                      <a:pt x="19" y="111"/>
                      <a:pt x="72" y="55"/>
                      <a:pt x="116" y="35"/>
                    </a:cubicBezTo>
                    <a:cubicBezTo>
                      <a:pt x="160" y="15"/>
                      <a:pt x="221" y="8"/>
                      <a:pt x="262" y="4"/>
                    </a:cubicBezTo>
                    <a:cubicBezTo>
                      <a:pt x="303" y="0"/>
                      <a:pt x="343" y="9"/>
                      <a:pt x="364" y="1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0" name="Freeform 25"/>
              <p:cNvSpPr>
                <a:spLocks/>
              </p:cNvSpPr>
              <p:nvPr/>
            </p:nvSpPr>
            <p:spPr bwMode="auto">
              <a:xfrm>
                <a:off x="2896" y="3606"/>
                <a:ext cx="38" cy="51"/>
              </a:xfrm>
              <a:custGeom>
                <a:avLst/>
                <a:gdLst>
                  <a:gd name="T0" fmla="*/ 0 w 228"/>
                  <a:gd name="T1" fmla="*/ 0 h 352"/>
                  <a:gd name="T2" fmla="*/ 0 w 228"/>
                  <a:gd name="T3" fmla="*/ 0 h 352"/>
                  <a:gd name="T4" fmla="*/ 0 w 228"/>
                  <a:gd name="T5" fmla="*/ 0 h 352"/>
                  <a:gd name="T6" fmla="*/ 0 w 228"/>
                  <a:gd name="T7" fmla="*/ 0 h 352"/>
                  <a:gd name="T8" fmla="*/ 0 60000 65536"/>
                  <a:gd name="T9" fmla="*/ 0 60000 65536"/>
                  <a:gd name="T10" fmla="*/ 0 60000 65536"/>
                  <a:gd name="T11" fmla="*/ 0 60000 65536"/>
                  <a:gd name="T12" fmla="*/ 0 w 228"/>
                  <a:gd name="T13" fmla="*/ 0 h 352"/>
                  <a:gd name="T14" fmla="*/ 228 w 228"/>
                  <a:gd name="T15" fmla="*/ 352 h 352"/>
                </a:gdLst>
                <a:ahLst/>
                <a:cxnLst>
                  <a:cxn ang="T8">
                    <a:pos x="T0" y="T1"/>
                  </a:cxn>
                  <a:cxn ang="T9">
                    <a:pos x="T2" y="T3"/>
                  </a:cxn>
                  <a:cxn ang="T10">
                    <a:pos x="T4" y="T5"/>
                  </a:cxn>
                  <a:cxn ang="T11">
                    <a:pos x="T6" y="T7"/>
                  </a:cxn>
                </a:cxnLst>
                <a:rect l="T12" t="T13" r="T14" b="T15"/>
                <a:pathLst>
                  <a:path w="228" h="352">
                    <a:moveTo>
                      <a:pt x="0" y="352"/>
                    </a:moveTo>
                    <a:cubicBezTo>
                      <a:pt x="14" y="331"/>
                      <a:pt x="63" y="265"/>
                      <a:pt x="91" y="224"/>
                    </a:cubicBezTo>
                    <a:cubicBezTo>
                      <a:pt x="119" y="183"/>
                      <a:pt x="143" y="141"/>
                      <a:pt x="166" y="104"/>
                    </a:cubicBezTo>
                    <a:cubicBezTo>
                      <a:pt x="189" y="67"/>
                      <a:pt x="215" y="22"/>
                      <a:pt x="228"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1" name="Freeform 26"/>
              <p:cNvSpPr>
                <a:spLocks/>
              </p:cNvSpPr>
              <p:nvPr/>
            </p:nvSpPr>
            <p:spPr bwMode="auto">
              <a:xfrm>
                <a:off x="2874" y="3603"/>
                <a:ext cx="159" cy="200"/>
              </a:xfrm>
              <a:custGeom>
                <a:avLst/>
                <a:gdLst>
                  <a:gd name="T0" fmla="*/ 0 w 964"/>
                  <a:gd name="T1" fmla="*/ 0 h 1397"/>
                  <a:gd name="T2" fmla="*/ 0 w 964"/>
                  <a:gd name="T3" fmla="*/ 0 h 1397"/>
                  <a:gd name="T4" fmla="*/ 0 w 964"/>
                  <a:gd name="T5" fmla="*/ 0 h 1397"/>
                  <a:gd name="T6" fmla="*/ 0 w 964"/>
                  <a:gd name="T7" fmla="*/ 0 h 1397"/>
                  <a:gd name="T8" fmla="*/ 0 w 964"/>
                  <a:gd name="T9" fmla="*/ 0 h 1397"/>
                  <a:gd name="T10" fmla="*/ 0 w 964"/>
                  <a:gd name="T11" fmla="*/ 0 h 1397"/>
                  <a:gd name="T12" fmla="*/ 0 w 964"/>
                  <a:gd name="T13" fmla="*/ 0 h 1397"/>
                  <a:gd name="T14" fmla="*/ 0 60000 65536"/>
                  <a:gd name="T15" fmla="*/ 0 60000 65536"/>
                  <a:gd name="T16" fmla="*/ 0 60000 65536"/>
                  <a:gd name="T17" fmla="*/ 0 60000 65536"/>
                  <a:gd name="T18" fmla="*/ 0 60000 65536"/>
                  <a:gd name="T19" fmla="*/ 0 60000 65536"/>
                  <a:gd name="T20" fmla="*/ 0 60000 65536"/>
                  <a:gd name="T21" fmla="*/ 0 w 964"/>
                  <a:gd name="T22" fmla="*/ 0 h 1397"/>
                  <a:gd name="T23" fmla="*/ 964 w 964"/>
                  <a:gd name="T24" fmla="*/ 1397 h 1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4" h="1397">
                    <a:moveTo>
                      <a:pt x="964" y="0"/>
                    </a:moveTo>
                    <a:cubicBezTo>
                      <a:pt x="933" y="35"/>
                      <a:pt x="833" y="146"/>
                      <a:pt x="777" y="208"/>
                    </a:cubicBezTo>
                    <a:cubicBezTo>
                      <a:pt x="721" y="270"/>
                      <a:pt x="692" y="295"/>
                      <a:pt x="628" y="373"/>
                    </a:cubicBezTo>
                    <a:cubicBezTo>
                      <a:pt x="564" y="451"/>
                      <a:pt x="465" y="596"/>
                      <a:pt x="392" y="676"/>
                    </a:cubicBezTo>
                    <a:cubicBezTo>
                      <a:pt x="319" y="756"/>
                      <a:pt x="251" y="794"/>
                      <a:pt x="189" y="854"/>
                    </a:cubicBezTo>
                    <a:cubicBezTo>
                      <a:pt x="127" y="914"/>
                      <a:pt x="38" y="946"/>
                      <a:pt x="19" y="1036"/>
                    </a:cubicBezTo>
                    <a:cubicBezTo>
                      <a:pt x="0" y="1126"/>
                      <a:pt x="65" y="1322"/>
                      <a:pt x="77" y="139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2" name="Freeform 27"/>
              <p:cNvSpPr>
                <a:spLocks/>
              </p:cNvSpPr>
              <p:nvPr/>
            </p:nvSpPr>
            <p:spPr bwMode="auto">
              <a:xfrm>
                <a:off x="2940" y="3657"/>
                <a:ext cx="255" cy="249"/>
              </a:xfrm>
              <a:custGeom>
                <a:avLst/>
                <a:gdLst>
                  <a:gd name="T0" fmla="*/ 0 w 1545"/>
                  <a:gd name="T1" fmla="*/ 0 h 1742"/>
                  <a:gd name="T2" fmla="*/ 0 w 1545"/>
                  <a:gd name="T3" fmla="*/ 0 h 1742"/>
                  <a:gd name="T4" fmla="*/ 0 w 1545"/>
                  <a:gd name="T5" fmla="*/ 0 h 1742"/>
                  <a:gd name="T6" fmla="*/ 0 w 1545"/>
                  <a:gd name="T7" fmla="*/ 0 h 1742"/>
                  <a:gd name="T8" fmla="*/ 0 w 1545"/>
                  <a:gd name="T9" fmla="*/ 0 h 1742"/>
                  <a:gd name="T10" fmla="*/ 0 w 1545"/>
                  <a:gd name="T11" fmla="*/ 0 h 1742"/>
                  <a:gd name="T12" fmla="*/ 0 w 1545"/>
                  <a:gd name="T13" fmla="*/ 0 h 1742"/>
                  <a:gd name="T14" fmla="*/ 0 w 1545"/>
                  <a:gd name="T15" fmla="*/ 0 h 1742"/>
                  <a:gd name="T16" fmla="*/ 0 w 1545"/>
                  <a:gd name="T17" fmla="*/ 0 h 1742"/>
                  <a:gd name="T18" fmla="*/ 0 w 1545"/>
                  <a:gd name="T19" fmla="*/ 0 h 1742"/>
                  <a:gd name="T20" fmla="*/ 0 w 1545"/>
                  <a:gd name="T21" fmla="*/ 0 h 1742"/>
                  <a:gd name="T22" fmla="*/ 0 w 1545"/>
                  <a:gd name="T23" fmla="*/ 0 h 1742"/>
                  <a:gd name="T24" fmla="*/ 0 w 1545"/>
                  <a:gd name="T25" fmla="*/ 0 h 1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45"/>
                  <a:gd name="T40" fmla="*/ 0 h 1742"/>
                  <a:gd name="T41" fmla="*/ 1545 w 1545"/>
                  <a:gd name="T42" fmla="*/ 1742 h 17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45" h="1742">
                    <a:moveTo>
                      <a:pt x="0" y="561"/>
                    </a:moveTo>
                    <a:cubicBezTo>
                      <a:pt x="28" y="571"/>
                      <a:pt x="91" y="655"/>
                      <a:pt x="170" y="619"/>
                    </a:cubicBezTo>
                    <a:cubicBezTo>
                      <a:pt x="249" y="583"/>
                      <a:pt x="382" y="423"/>
                      <a:pt x="477" y="345"/>
                    </a:cubicBezTo>
                    <a:cubicBezTo>
                      <a:pt x="572" y="267"/>
                      <a:pt x="642" y="184"/>
                      <a:pt x="742" y="151"/>
                    </a:cubicBezTo>
                    <a:cubicBezTo>
                      <a:pt x="842" y="118"/>
                      <a:pt x="967" y="111"/>
                      <a:pt x="1073" y="93"/>
                    </a:cubicBezTo>
                    <a:cubicBezTo>
                      <a:pt x="1179" y="75"/>
                      <a:pt x="1299" y="0"/>
                      <a:pt x="1376" y="43"/>
                    </a:cubicBezTo>
                    <a:cubicBezTo>
                      <a:pt x="1453" y="86"/>
                      <a:pt x="1527" y="249"/>
                      <a:pt x="1536" y="352"/>
                    </a:cubicBezTo>
                    <a:cubicBezTo>
                      <a:pt x="1545" y="455"/>
                      <a:pt x="1476" y="565"/>
                      <a:pt x="1430" y="664"/>
                    </a:cubicBezTo>
                    <a:cubicBezTo>
                      <a:pt x="1384" y="763"/>
                      <a:pt x="1301" y="867"/>
                      <a:pt x="1263" y="946"/>
                    </a:cubicBezTo>
                    <a:cubicBezTo>
                      <a:pt x="1225" y="1025"/>
                      <a:pt x="1229" y="1077"/>
                      <a:pt x="1202" y="1137"/>
                    </a:cubicBezTo>
                    <a:cubicBezTo>
                      <a:pt x="1175" y="1197"/>
                      <a:pt x="1135" y="1242"/>
                      <a:pt x="1098" y="1307"/>
                    </a:cubicBezTo>
                    <a:cubicBezTo>
                      <a:pt x="1061" y="1372"/>
                      <a:pt x="1008" y="1454"/>
                      <a:pt x="982" y="1526"/>
                    </a:cubicBezTo>
                    <a:cubicBezTo>
                      <a:pt x="956" y="1598"/>
                      <a:pt x="950" y="1697"/>
                      <a:pt x="941" y="174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3" name="Freeform 28"/>
              <p:cNvSpPr>
                <a:spLocks/>
              </p:cNvSpPr>
              <p:nvPr/>
            </p:nvSpPr>
            <p:spPr bwMode="auto">
              <a:xfrm>
                <a:off x="2773" y="3688"/>
                <a:ext cx="371" cy="323"/>
              </a:xfrm>
              <a:custGeom>
                <a:avLst/>
                <a:gdLst>
                  <a:gd name="T0" fmla="*/ 0 w 2246"/>
                  <a:gd name="T1" fmla="*/ 0 h 2254"/>
                  <a:gd name="T2" fmla="*/ 0 w 2246"/>
                  <a:gd name="T3" fmla="*/ 0 h 2254"/>
                  <a:gd name="T4" fmla="*/ 0 w 2246"/>
                  <a:gd name="T5" fmla="*/ 0 h 2254"/>
                  <a:gd name="T6" fmla="*/ 0 w 2246"/>
                  <a:gd name="T7" fmla="*/ 0 h 2254"/>
                  <a:gd name="T8" fmla="*/ 0 w 2246"/>
                  <a:gd name="T9" fmla="*/ 0 h 2254"/>
                  <a:gd name="T10" fmla="*/ 0 w 2246"/>
                  <a:gd name="T11" fmla="*/ 0 h 2254"/>
                  <a:gd name="T12" fmla="*/ 0 w 2246"/>
                  <a:gd name="T13" fmla="*/ 0 h 2254"/>
                  <a:gd name="T14" fmla="*/ 0 w 2246"/>
                  <a:gd name="T15" fmla="*/ 0 h 2254"/>
                  <a:gd name="T16" fmla="*/ 0 w 2246"/>
                  <a:gd name="T17" fmla="*/ 0 h 2254"/>
                  <a:gd name="T18" fmla="*/ 0 w 2246"/>
                  <a:gd name="T19" fmla="*/ 0 h 2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46"/>
                  <a:gd name="T31" fmla="*/ 0 h 2254"/>
                  <a:gd name="T32" fmla="*/ 2246 w 2246"/>
                  <a:gd name="T33" fmla="*/ 2254 h 2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46" h="2254">
                    <a:moveTo>
                      <a:pt x="2246" y="0"/>
                    </a:moveTo>
                    <a:cubicBezTo>
                      <a:pt x="2219" y="55"/>
                      <a:pt x="2134" y="224"/>
                      <a:pt x="2081" y="333"/>
                    </a:cubicBezTo>
                    <a:cubicBezTo>
                      <a:pt x="2028" y="442"/>
                      <a:pt x="1993" y="557"/>
                      <a:pt x="1927" y="651"/>
                    </a:cubicBezTo>
                    <a:cubicBezTo>
                      <a:pt x="1861" y="745"/>
                      <a:pt x="1759" y="818"/>
                      <a:pt x="1684" y="899"/>
                    </a:cubicBezTo>
                    <a:cubicBezTo>
                      <a:pt x="1609" y="980"/>
                      <a:pt x="1586" y="1068"/>
                      <a:pt x="1534" y="1148"/>
                    </a:cubicBezTo>
                    <a:cubicBezTo>
                      <a:pt x="1482" y="1228"/>
                      <a:pt x="1452" y="1286"/>
                      <a:pt x="1372" y="1380"/>
                    </a:cubicBezTo>
                    <a:cubicBezTo>
                      <a:pt x="1292" y="1474"/>
                      <a:pt x="1177" y="1609"/>
                      <a:pt x="1053" y="1711"/>
                    </a:cubicBezTo>
                    <a:cubicBezTo>
                      <a:pt x="929" y="1813"/>
                      <a:pt x="772" y="1923"/>
                      <a:pt x="630" y="1993"/>
                    </a:cubicBezTo>
                    <a:cubicBezTo>
                      <a:pt x="488" y="2063"/>
                      <a:pt x="304" y="2090"/>
                      <a:pt x="199" y="2134"/>
                    </a:cubicBezTo>
                    <a:cubicBezTo>
                      <a:pt x="94" y="2178"/>
                      <a:pt x="41" y="2229"/>
                      <a:pt x="0" y="225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4" name="Freeform 29"/>
              <p:cNvSpPr>
                <a:spLocks/>
              </p:cNvSpPr>
              <p:nvPr/>
            </p:nvSpPr>
            <p:spPr bwMode="auto">
              <a:xfrm>
                <a:off x="2745" y="3743"/>
                <a:ext cx="332" cy="168"/>
              </a:xfrm>
              <a:custGeom>
                <a:avLst/>
                <a:gdLst>
                  <a:gd name="T0" fmla="*/ 0 w 2008"/>
                  <a:gd name="T1" fmla="*/ 0 h 1172"/>
                  <a:gd name="T2" fmla="*/ 0 w 2008"/>
                  <a:gd name="T3" fmla="*/ 0 h 1172"/>
                  <a:gd name="T4" fmla="*/ 0 w 2008"/>
                  <a:gd name="T5" fmla="*/ 0 h 1172"/>
                  <a:gd name="T6" fmla="*/ 0 w 2008"/>
                  <a:gd name="T7" fmla="*/ 0 h 1172"/>
                  <a:gd name="T8" fmla="*/ 0 w 2008"/>
                  <a:gd name="T9" fmla="*/ 0 h 1172"/>
                  <a:gd name="T10" fmla="*/ 0 w 2008"/>
                  <a:gd name="T11" fmla="*/ 0 h 1172"/>
                  <a:gd name="T12" fmla="*/ 0 w 2008"/>
                  <a:gd name="T13" fmla="*/ 0 h 1172"/>
                  <a:gd name="T14" fmla="*/ 0 w 2008"/>
                  <a:gd name="T15" fmla="*/ 0 h 1172"/>
                  <a:gd name="T16" fmla="*/ 0 w 2008"/>
                  <a:gd name="T17" fmla="*/ 0 h 11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8"/>
                  <a:gd name="T28" fmla="*/ 0 h 1172"/>
                  <a:gd name="T29" fmla="*/ 2008 w 2008"/>
                  <a:gd name="T30" fmla="*/ 1172 h 11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8" h="1172">
                    <a:moveTo>
                      <a:pt x="2008" y="0"/>
                    </a:moveTo>
                    <a:cubicBezTo>
                      <a:pt x="1984" y="9"/>
                      <a:pt x="1926" y="9"/>
                      <a:pt x="1863" y="50"/>
                    </a:cubicBezTo>
                    <a:cubicBezTo>
                      <a:pt x="1800" y="91"/>
                      <a:pt x="1714" y="150"/>
                      <a:pt x="1627" y="245"/>
                    </a:cubicBezTo>
                    <a:cubicBezTo>
                      <a:pt x="1540" y="340"/>
                      <a:pt x="1438" y="511"/>
                      <a:pt x="1343" y="622"/>
                    </a:cubicBezTo>
                    <a:cubicBezTo>
                      <a:pt x="1248" y="733"/>
                      <a:pt x="1152" y="849"/>
                      <a:pt x="1055" y="908"/>
                    </a:cubicBezTo>
                    <a:cubicBezTo>
                      <a:pt x="958" y="967"/>
                      <a:pt x="867" y="961"/>
                      <a:pt x="760" y="976"/>
                    </a:cubicBezTo>
                    <a:cubicBezTo>
                      <a:pt x="653" y="991"/>
                      <a:pt x="519" y="968"/>
                      <a:pt x="413" y="995"/>
                    </a:cubicBezTo>
                    <a:cubicBezTo>
                      <a:pt x="307" y="1022"/>
                      <a:pt x="191" y="1110"/>
                      <a:pt x="122" y="1140"/>
                    </a:cubicBezTo>
                    <a:cubicBezTo>
                      <a:pt x="53" y="1170"/>
                      <a:pt x="25" y="1165"/>
                      <a:pt x="0" y="117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5" name="Freeform 30"/>
              <p:cNvSpPr>
                <a:spLocks/>
              </p:cNvSpPr>
              <p:nvPr/>
            </p:nvSpPr>
            <p:spPr bwMode="auto">
              <a:xfrm>
                <a:off x="3210" y="3845"/>
                <a:ext cx="96" cy="81"/>
              </a:xfrm>
              <a:custGeom>
                <a:avLst/>
                <a:gdLst>
                  <a:gd name="T0" fmla="*/ 0 w 583"/>
                  <a:gd name="T1" fmla="*/ 0 h 565"/>
                  <a:gd name="T2" fmla="*/ 0 w 583"/>
                  <a:gd name="T3" fmla="*/ 0 h 565"/>
                  <a:gd name="T4" fmla="*/ 0 w 583"/>
                  <a:gd name="T5" fmla="*/ 0 h 565"/>
                  <a:gd name="T6" fmla="*/ 0 w 583"/>
                  <a:gd name="T7" fmla="*/ 0 h 565"/>
                  <a:gd name="T8" fmla="*/ 0 w 583"/>
                  <a:gd name="T9" fmla="*/ 0 h 565"/>
                  <a:gd name="T10" fmla="*/ 0 w 583"/>
                  <a:gd name="T11" fmla="*/ 0 h 565"/>
                  <a:gd name="T12" fmla="*/ 0 w 583"/>
                  <a:gd name="T13" fmla="*/ 0 h 565"/>
                  <a:gd name="T14" fmla="*/ 0 60000 65536"/>
                  <a:gd name="T15" fmla="*/ 0 60000 65536"/>
                  <a:gd name="T16" fmla="*/ 0 60000 65536"/>
                  <a:gd name="T17" fmla="*/ 0 60000 65536"/>
                  <a:gd name="T18" fmla="*/ 0 60000 65536"/>
                  <a:gd name="T19" fmla="*/ 0 60000 65536"/>
                  <a:gd name="T20" fmla="*/ 0 60000 65536"/>
                  <a:gd name="T21" fmla="*/ 0 w 583"/>
                  <a:gd name="T22" fmla="*/ 0 h 565"/>
                  <a:gd name="T23" fmla="*/ 583 w 583"/>
                  <a:gd name="T24" fmla="*/ 565 h 5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3" h="565">
                    <a:moveTo>
                      <a:pt x="0" y="0"/>
                    </a:moveTo>
                    <a:cubicBezTo>
                      <a:pt x="11" y="17"/>
                      <a:pt x="43" y="83"/>
                      <a:pt x="67" y="100"/>
                    </a:cubicBezTo>
                    <a:cubicBezTo>
                      <a:pt x="91" y="117"/>
                      <a:pt x="122" y="105"/>
                      <a:pt x="144" y="103"/>
                    </a:cubicBezTo>
                    <a:cubicBezTo>
                      <a:pt x="162" y="93"/>
                      <a:pt x="171" y="60"/>
                      <a:pt x="202" y="90"/>
                    </a:cubicBezTo>
                    <a:cubicBezTo>
                      <a:pt x="233" y="119"/>
                      <a:pt x="292" y="229"/>
                      <a:pt x="330" y="276"/>
                    </a:cubicBezTo>
                    <a:cubicBezTo>
                      <a:pt x="368" y="323"/>
                      <a:pt x="388" y="324"/>
                      <a:pt x="430" y="372"/>
                    </a:cubicBezTo>
                    <a:cubicBezTo>
                      <a:pt x="472" y="420"/>
                      <a:pt x="551" y="525"/>
                      <a:pt x="583" y="56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6" name="Freeform 31"/>
              <p:cNvSpPr>
                <a:spLocks/>
              </p:cNvSpPr>
              <p:nvPr/>
            </p:nvSpPr>
            <p:spPr bwMode="auto">
              <a:xfrm>
                <a:off x="3094" y="3914"/>
                <a:ext cx="112" cy="66"/>
              </a:xfrm>
              <a:custGeom>
                <a:avLst/>
                <a:gdLst>
                  <a:gd name="T0" fmla="*/ 0 w 676"/>
                  <a:gd name="T1" fmla="*/ 0 h 456"/>
                  <a:gd name="T2" fmla="*/ 0 w 676"/>
                  <a:gd name="T3" fmla="*/ 0 h 456"/>
                  <a:gd name="T4" fmla="*/ 0 w 676"/>
                  <a:gd name="T5" fmla="*/ 0 h 456"/>
                  <a:gd name="T6" fmla="*/ 0 w 676"/>
                  <a:gd name="T7" fmla="*/ 0 h 456"/>
                  <a:gd name="T8" fmla="*/ 0 w 676"/>
                  <a:gd name="T9" fmla="*/ 0 h 456"/>
                  <a:gd name="T10" fmla="*/ 0 w 676"/>
                  <a:gd name="T11" fmla="*/ 0 h 456"/>
                  <a:gd name="T12" fmla="*/ 0 60000 65536"/>
                  <a:gd name="T13" fmla="*/ 0 60000 65536"/>
                  <a:gd name="T14" fmla="*/ 0 60000 65536"/>
                  <a:gd name="T15" fmla="*/ 0 60000 65536"/>
                  <a:gd name="T16" fmla="*/ 0 60000 65536"/>
                  <a:gd name="T17" fmla="*/ 0 60000 65536"/>
                  <a:gd name="T18" fmla="*/ 0 w 676"/>
                  <a:gd name="T19" fmla="*/ 0 h 456"/>
                  <a:gd name="T20" fmla="*/ 676 w 676"/>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676" h="456">
                    <a:moveTo>
                      <a:pt x="7" y="0"/>
                    </a:moveTo>
                    <a:cubicBezTo>
                      <a:pt x="13" y="18"/>
                      <a:pt x="0" y="74"/>
                      <a:pt x="43" y="107"/>
                    </a:cubicBezTo>
                    <a:cubicBezTo>
                      <a:pt x="86" y="140"/>
                      <a:pt x="204" y="174"/>
                      <a:pt x="267" y="197"/>
                    </a:cubicBezTo>
                    <a:cubicBezTo>
                      <a:pt x="330" y="220"/>
                      <a:pt x="363" y="219"/>
                      <a:pt x="424" y="246"/>
                    </a:cubicBezTo>
                    <a:cubicBezTo>
                      <a:pt x="485" y="273"/>
                      <a:pt x="590" y="323"/>
                      <a:pt x="632" y="358"/>
                    </a:cubicBezTo>
                    <a:cubicBezTo>
                      <a:pt x="674" y="393"/>
                      <a:pt x="667" y="436"/>
                      <a:pt x="676" y="45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7" name="Freeform 32"/>
              <p:cNvSpPr>
                <a:spLocks/>
              </p:cNvSpPr>
              <p:nvPr/>
            </p:nvSpPr>
            <p:spPr bwMode="auto">
              <a:xfrm>
                <a:off x="3022" y="3963"/>
                <a:ext cx="17" cy="27"/>
              </a:xfrm>
              <a:custGeom>
                <a:avLst/>
                <a:gdLst>
                  <a:gd name="T0" fmla="*/ 0 w 100"/>
                  <a:gd name="T1" fmla="*/ 0 h 189"/>
                  <a:gd name="T2" fmla="*/ 0 w 100"/>
                  <a:gd name="T3" fmla="*/ 0 h 189"/>
                  <a:gd name="T4" fmla="*/ 0 w 100"/>
                  <a:gd name="T5" fmla="*/ 0 h 189"/>
                  <a:gd name="T6" fmla="*/ 0 w 100"/>
                  <a:gd name="T7" fmla="*/ 0 h 189"/>
                  <a:gd name="T8" fmla="*/ 0 60000 65536"/>
                  <a:gd name="T9" fmla="*/ 0 60000 65536"/>
                  <a:gd name="T10" fmla="*/ 0 60000 65536"/>
                  <a:gd name="T11" fmla="*/ 0 60000 65536"/>
                  <a:gd name="T12" fmla="*/ 0 w 100"/>
                  <a:gd name="T13" fmla="*/ 0 h 189"/>
                  <a:gd name="T14" fmla="*/ 100 w 100"/>
                  <a:gd name="T15" fmla="*/ 189 h 189"/>
                </a:gdLst>
                <a:ahLst/>
                <a:cxnLst>
                  <a:cxn ang="T8">
                    <a:pos x="T0" y="T1"/>
                  </a:cxn>
                  <a:cxn ang="T9">
                    <a:pos x="T2" y="T3"/>
                  </a:cxn>
                  <a:cxn ang="T10">
                    <a:pos x="T4" y="T5"/>
                  </a:cxn>
                  <a:cxn ang="T11">
                    <a:pos x="T6" y="T7"/>
                  </a:cxn>
                </a:cxnLst>
                <a:rect l="T12" t="T13" r="T14" b="T15"/>
                <a:pathLst>
                  <a:path w="100" h="189">
                    <a:moveTo>
                      <a:pt x="0" y="0"/>
                    </a:moveTo>
                    <a:cubicBezTo>
                      <a:pt x="2" y="10"/>
                      <a:pt x="7" y="39"/>
                      <a:pt x="14" y="60"/>
                    </a:cubicBezTo>
                    <a:cubicBezTo>
                      <a:pt x="21" y="81"/>
                      <a:pt x="27" y="104"/>
                      <a:pt x="41" y="125"/>
                    </a:cubicBezTo>
                    <a:cubicBezTo>
                      <a:pt x="55" y="146"/>
                      <a:pt x="88" y="176"/>
                      <a:pt x="100" y="18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8" name="Freeform 33"/>
              <p:cNvSpPr>
                <a:spLocks/>
              </p:cNvSpPr>
              <p:nvPr/>
            </p:nvSpPr>
            <p:spPr bwMode="auto">
              <a:xfrm>
                <a:off x="2992" y="3949"/>
                <a:ext cx="42" cy="15"/>
              </a:xfrm>
              <a:custGeom>
                <a:avLst/>
                <a:gdLst>
                  <a:gd name="T0" fmla="*/ 0 w 253"/>
                  <a:gd name="T1" fmla="*/ 0 h 102"/>
                  <a:gd name="T2" fmla="*/ 0 w 253"/>
                  <a:gd name="T3" fmla="*/ 0 h 102"/>
                  <a:gd name="T4" fmla="*/ 0 w 253"/>
                  <a:gd name="T5" fmla="*/ 0 h 102"/>
                  <a:gd name="T6" fmla="*/ 0 w 253"/>
                  <a:gd name="T7" fmla="*/ 0 h 102"/>
                  <a:gd name="T8" fmla="*/ 0 w 253"/>
                  <a:gd name="T9" fmla="*/ 0 h 102"/>
                  <a:gd name="T10" fmla="*/ 0 60000 65536"/>
                  <a:gd name="T11" fmla="*/ 0 60000 65536"/>
                  <a:gd name="T12" fmla="*/ 0 60000 65536"/>
                  <a:gd name="T13" fmla="*/ 0 60000 65536"/>
                  <a:gd name="T14" fmla="*/ 0 60000 65536"/>
                  <a:gd name="T15" fmla="*/ 0 w 253"/>
                  <a:gd name="T16" fmla="*/ 0 h 102"/>
                  <a:gd name="T17" fmla="*/ 253 w 253"/>
                  <a:gd name="T18" fmla="*/ 102 h 102"/>
                </a:gdLst>
                <a:ahLst/>
                <a:cxnLst>
                  <a:cxn ang="T10">
                    <a:pos x="T0" y="T1"/>
                  </a:cxn>
                  <a:cxn ang="T11">
                    <a:pos x="T2" y="T3"/>
                  </a:cxn>
                  <a:cxn ang="T12">
                    <a:pos x="T4" y="T5"/>
                  </a:cxn>
                  <a:cxn ang="T13">
                    <a:pos x="T6" y="T7"/>
                  </a:cxn>
                  <a:cxn ang="T14">
                    <a:pos x="T8" y="T9"/>
                  </a:cxn>
                </a:cxnLst>
                <a:rect l="T15" t="T16" r="T17" b="T18"/>
                <a:pathLst>
                  <a:path w="253" h="102">
                    <a:moveTo>
                      <a:pt x="0" y="100"/>
                    </a:moveTo>
                    <a:cubicBezTo>
                      <a:pt x="18" y="100"/>
                      <a:pt x="76" y="102"/>
                      <a:pt x="108" y="100"/>
                    </a:cubicBezTo>
                    <a:cubicBezTo>
                      <a:pt x="140" y="98"/>
                      <a:pt x="174" y="95"/>
                      <a:pt x="195" y="87"/>
                    </a:cubicBezTo>
                    <a:cubicBezTo>
                      <a:pt x="216" y="79"/>
                      <a:pt x="226" y="64"/>
                      <a:pt x="236" y="50"/>
                    </a:cubicBezTo>
                    <a:cubicBezTo>
                      <a:pt x="246" y="36"/>
                      <a:pt x="250" y="10"/>
                      <a:pt x="253"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79" name="Freeform 34"/>
              <p:cNvSpPr>
                <a:spLocks/>
              </p:cNvSpPr>
              <p:nvPr/>
            </p:nvSpPr>
            <p:spPr bwMode="auto">
              <a:xfrm>
                <a:off x="3048" y="3909"/>
                <a:ext cx="43" cy="23"/>
              </a:xfrm>
              <a:custGeom>
                <a:avLst/>
                <a:gdLst>
                  <a:gd name="T0" fmla="*/ 0 w 261"/>
                  <a:gd name="T1" fmla="*/ 0 h 164"/>
                  <a:gd name="T2" fmla="*/ 0 w 261"/>
                  <a:gd name="T3" fmla="*/ 0 h 164"/>
                  <a:gd name="T4" fmla="*/ 0 w 261"/>
                  <a:gd name="T5" fmla="*/ 0 h 164"/>
                  <a:gd name="T6" fmla="*/ 0 w 261"/>
                  <a:gd name="T7" fmla="*/ 0 h 164"/>
                  <a:gd name="T8" fmla="*/ 0 w 261"/>
                  <a:gd name="T9" fmla="*/ 0 h 164"/>
                  <a:gd name="T10" fmla="*/ 0 60000 65536"/>
                  <a:gd name="T11" fmla="*/ 0 60000 65536"/>
                  <a:gd name="T12" fmla="*/ 0 60000 65536"/>
                  <a:gd name="T13" fmla="*/ 0 60000 65536"/>
                  <a:gd name="T14" fmla="*/ 0 60000 65536"/>
                  <a:gd name="T15" fmla="*/ 0 w 261"/>
                  <a:gd name="T16" fmla="*/ 0 h 164"/>
                  <a:gd name="T17" fmla="*/ 261 w 261"/>
                  <a:gd name="T18" fmla="*/ 164 h 164"/>
                </a:gdLst>
                <a:ahLst/>
                <a:cxnLst>
                  <a:cxn ang="T10">
                    <a:pos x="T0" y="T1"/>
                  </a:cxn>
                  <a:cxn ang="T11">
                    <a:pos x="T2" y="T3"/>
                  </a:cxn>
                  <a:cxn ang="T12">
                    <a:pos x="T4" y="T5"/>
                  </a:cxn>
                  <a:cxn ang="T13">
                    <a:pos x="T6" y="T7"/>
                  </a:cxn>
                  <a:cxn ang="T14">
                    <a:pos x="T8" y="T9"/>
                  </a:cxn>
                </a:cxnLst>
                <a:rect l="T15" t="T16" r="T17" b="T18"/>
                <a:pathLst>
                  <a:path w="261" h="164">
                    <a:moveTo>
                      <a:pt x="0" y="62"/>
                    </a:moveTo>
                    <a:cubicBezTo>
                      <a:pt x="16" y="68"/>
                      <a:pt x="60" y="82"/>
                      <a:pt x="95" y="99"/>
                    </a:cubicBezTo>
                    <a:cubicBezTo>
                      <a:pt x="130" y="116"/>
                      <a:pt x="182" y="164"/>
                      <a:pt x="208" y="164"/>
                    </a:cubicBezTo>
                    <a:cubicBezTo>
                      <a:pt x="234" y="164"/>
                      <a:pt x="245" y="126"/>
                      <a:pt x="253" y="99"/>
                    </a:cubicBezTo>
                    <a:cubicBezTo>
                      <a:pt x="261" y="72"/>
                      <a:pt x="256" y="21"/>
                      <a:pt x="257"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80" name="Freeform 35"/>
              <p:cNvSpPr>
                <a:spLocks/>
              </p:cNvSpPr>
              <p:nvPr/>
            </p:nvSpPr>
            <p:spPr bwMode="auto">
              <a:xfrm>
                <a:off x="3072" y="3844"/>
                <a:ext cx="22" cy="58"/>
              </a:xfrm>
              <a:custGeom>
                <a:avLst/>
                <a:gdLst>
                  <a:gd name="T0" fmla="*/ 0 w 133"/>
                  <a:gd name="T1" fmla="*/ 0 h 406"/>
                  <a:gd name="T2" fmla="*/ 0 w 133"/>
                  <a:gd name="T3" fmla="*/ 0 h 406"/>
                  <a:gd name="T4" fmla="*/ 0 w 133"/>
                  <a:gd name="T5" fmla="*/ 0 h 406"/>
                  <a:gd name="T6" fmla="*/ 0 w 133"/>
                  <a:gd name="T7" fmla="*/ 0 h 406"/>
                  <a:gd name="T8" fmla="*/ 0 w 133"/>
                  <a:gd name="T9" fmla="*/ 0 h 406"/>
                  <a:gd name="T10" fmla="*/ 0 60000 65536"/>
                  <a:gd name="T11" fmla="*/ 0 60000 65536"/>
                  <a:gd name="T12" fmla="*/ 0 60000 65536"/>
                  <a:gd name="T13" fmla="*/ 0 60000 65536"/>
                  <a:gd name="T14" fmla="*/ 0 60000 65536"/>
                  <a:gd name="T15" fmla="*/ 0 w 133"/>
                  <a:gd name="T16" fmla="*/ 0 h 406"/>
                  <a:gd name="T17" fmla="*/ 133 w 133"/>
                  <a:gd name="T18" fmla="*/ 406 h 406"/>
                </a:gdLst>
                <a:ahLst/>
                <a:cxnLst>
                  <a:cxn ang="T10">
                    <a:pos x="T0" y="T1"/>
                  </a:cxn>
                  <a:cxn ang="T11">
                    <a:pos x="T2" y="T3"/>
                  </a:cxn>
                  <a:cxn ang="T12">
                    <a:pos x="T4" y="T5"/>
                  </a:cxn>
                  <a:cxn ang="T13">
                    <a:pos x="T6" y="T7"/>
                  </a:cxn>
                  <a:cxn ang="T14">
                    <a:pos x="T8" y="T9"/>
                  </a:cxn>
                </a:cxnLst>
                <a:rect l="T15" t="T16" r="T17" b="T18"/>
                <a:pathLst>
                  <a:path w="133" h="406">
                    <a:moveTo>
                      <a:pt x="0" y="0"/>
                    </a:moveTo>
                    <a:cubicBezTo>
                      <a:pt x="4" y="16"/>
                      <a:pt x="17" y="65"/>
                      <a:pt x="25" y="95"/>
                    </a:cubicBezTo>
                    <a:cubicBezTo>
                      <a:pt x="33" y="125"/>
                      <a:pt x="39" y="148"/>
                      <a:pt x="50" y="178"/>
                    </a:cubicBezTo>
                    <a:cubicBezTo>
                      <a:pt x="61" y="208"/>
                      <a:pt x="77" y="235"/>
                      <a:pt x="91" y="273"/>
                    </a:cubicBezTo>
                    <a:cubicBezTo>
                      <a:pt x="105" y="311"/>
                      <a:pt x="124" y="378"/>
                      <a:pt x="133" y="40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260" name="Freeform 36"/>
              <p:cNvSpPr>
                <a:spLocks/>
              </p:cNvSpPr>
              <p:nvPr/>
            </p:nvSpPr>
            <p:spPr bwMode="auto">
              <a:xfrm>
                <a:off x="2546" y="3768"/>
                <a:ext cx="144" cy="69"/>
              </a:xfrm>
              <a:custGeom>
                <a:avLst/>
                <a:gdLst>
                  <a:gd name="T0" fmla="*/ 0 w 874"/>
                  <a:gd name="T1" fmla="*/ 0 h 481"/>
                  <a:gd name="T2" fmla="*/ 63 w 874"/>
                  <a:gd name="T3" fmla="*/ 112 h 481"/>
                  <a:gd name="T4" fmla="*/ 201 w 874"/>
                  <a:gd name="T5" fmla="*/ 203 h 481"/>
                  <a:gd name="T6" fmla="*/ 282 w 874"/>
                  <a:gd name="T7" fmla="*/ 237 h 481"/>
                  <a:gd name="T8" fmla="*/ 444 w 874"/>
                  <a:gd name="T9" fmla="*/ 332 h 481"/>
                  <a:gd name="T10" fmla="*/ 655 w 874"/>
                  <a:gd name="T11" fmla="*/ 382 h 481"/>
                  <a:gd name="T12" fmla="*/ 862 w 874"/>
                  <a:gd name="T13" fmla="*/ 481 h 481"/>
                  <a:gd name="T14" fmla="*/ 854 w 874"/>
                  <a:gd name="T15" fmla="*/ 348 h 481"/>
                  <a:gd name="T16" fmla="*/ 755 w 874"/>
                  <a:gd name="T17" fmla="*/ 191 h 481"/>
                  <a:gd name="T18" fmla="*/ 552 w 874"/>
                  <a:gd name="T19" fmla="*/ 133 h 481"/>
                  <a:gd name="T20" fmla="*/ 415 w 874"/>
                  <a:gd name="T21" fmla="*/ 108 h 481"/>
                  <a:gd name="T22" fmla="*/ 274 w 874"/>
                  <a:gd name="T23" fmla="*/ 100 h 481"/>
                  <a:gd name="T24" fmla="*/ 145 w 874"/>
                  <a:gd name="T25" fmla="*/ 58 h 481"/>
                  <a:gd name="T26" fmla="*/ 0 w 874"/>
                  <a:gd name="T27"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481">
                    <a:moveTo>
                      <a:pt x="0" y="0"/>
                    </a:moveTo>
                    <a:cubicBezTo>
                      <a:pt x="9" y="42"/>
                      <a:pt x="34" y="79"/>
                      <a:pt x="63" y="112"/>
                    </a:cubicBezTo>
                    <a:cubicBezTo>
                      <a:pt x="92" y="145"/>
                      <a:pt x="164" y="182"/>
                      <a:pt x="201" y="203"/>
                    </a:cubicBezTo>
                    <a:cubicBezTo>
                      <a:pt x="238" y="224"/>
                      <a:pt x="242" y="216"/>
                      <a:pt x="282" y="237"/>
                    </a:cubicBezTo>
                    <a:cubicBezTo>
                      <a:pt x="320" y="264"/>
                      <a:pt x="404" y="311"/>
                      <a:pt x="444" y="332"/>
                    </a:cubicBezTo>
                    <a:cubicBezTo>
                      <a:pt x="484" y="353"/>
                      <a:pt x="601" y="361"/>
                      <a:pt x="655" y="382"/>
                    </a:cubicBezTo>
                    <a:cubicBezTo>
                      <a:pt x="709" y="403"/>
                      <a:pt x="816" y="439"/>
                      <a:pt x="862" y="481"/>
                    </a:cubicBezTo>
                    <a:cubicBezTo>
                      <a:pt x="874" y="460"/>
                      <a:pt x="851" y="363"/>
                      <a:pt x="854" y="348"/>
                    </a:cubicBezTo>
                    <a:cubicBezTo>
                      <a:pt x="857" y="333"/>
                      <a:pt x="797" y="216"/>
                      <a:pt x="755" y="191"/>
                    </a:cubicBezTo>
                    <a:cubicBezTo>
                      <a:pt x="713" y="166"/>
                      <a:pt x="624" y="154"/>
                      <a:pt x="552" y="133"/>
                    </a:cubicBezTo>
                    <a:cubicBezTo>
                      <a:pt x="480" y="112"/>
                      <a:pt x="436" y="116"/>
                      <a:pt x="415" y="108"/>
                    </a:cubicBezTo>
                    <a:cubicBezTo>
                      <a:pt x="394" y="100"/>
                      <a:pt x="311" y="107"/>
                      <a:pt x="274" y="100"/>
                    </a:cubicBezTo>
                    <a:cubicBezTo>
                      <a:pt x="237" y="93"/>
                      <a:pt x="188" y="74"/>
                      <a:pt x="145" y="58"/>
                    </a:cubicBezTo>
                    <a:cubicBezTo>
                      <a:pt x="102" y="42"/>
                      <a:pt x="46" y="13"/>
                      <a:pt x="0" y="0"/>
                    </a:cubicBezTo>
                    <a:close/>
                  </a:path>
                </a:pathLst>
              </a:custGeom>
              <a:gradFill rotWithShape="1">
                <a:gsLst>
                  <a:gs pos="0">
                    <a:schemeClr val="bg2">
                      <a:gamma/>
                      <a:tint val="33725"/>
                      <a:invGamma/>
                    </a:schemeClr>
                  </a:gs>
                  <a:gs pos="100000">
                    <a:schemeClr val="bg2"/>
                  </a:gs>
                </a:gsLst>
                <a:lin ang="18900000" scaled="1"/>
              </a:gradFill>
              <a:ln>
                <a:noFill/>
              </a:ln>
              <a:effectLst/>
              <a:extLst/>
            </p:spPr>
            <p:txBody>
              <a:bodyPr/>
              <a:lstStyle/>
              <a:p>
                <a:pPr>
                  <a:defRPr/>
                </a:pPr>
                <a:endParaRPr lang="en-US"/>
              </a:p>
            </p:txBody>
          </p:sp>
          <p:sp>
            <p:nvSpPr>
              <p:cNvPr id="16482" name="Freeform 37"/>
              <p:cNvSpPr>
                <a:spLocks/>
              </p:cNvSpPr>
              <p:nvPr/>
            </p:nvSpPr>
            <p:spPr bwMode="auto">
              <a:xfrm>
                <a:off x="3050" y="3998"/>
                <a:ext cx="47" cy="25"/>
              </a:xfrm>
              <a:custGeom>
                <a:avLst/>
                <a:gdLst>
                  <a:gd name="T0" fmla="*/ 0 w 281"/>
                  <a:gd name="T1" fmla="*/ 0 h 175"/>
                  <a:gd name="T2" fmla="*/ 0 w 281"/>
                  <a:gd name="T3" fmla="*/ 0 h 175"/>
                  <a:gd name="T4" fmla="*/ 0 w 281"/>
                  <a:gd name="T5" fmla="*/ 0 h 175"/>
                  <a:gd name="T6" fmla="*/ 0 w 281"/>
                  <a:gd name="T7" fmla="*/ 0 h 175"/>
                  <a:gd name="T8" fmla="*/ 0 60000 65536"/>
                  <a:gd name="T9" fmla="*/ 0 60000 65536"/>
                  <a:gd name="T10" fmla="*/ 0 60000 65536"/>
                  <a:gd name="T11" fmla="*/ 0 60000 65536"/>
                  <a:gd name="T12" fmla="*/ 0 w 281"/>
                  <a:gd name="T13" fmla="*/ 0 h 175"/>
                  <a:gd name="T14" fmla="*/ 281 w 281"/>
                  <a:gd name="T15" fmla="*/ 175 h 175"/>
                </a:gdLst>
                <a:ahLst/>
                <a:cxnLst>
                  <a:cxn ang="T8">
                    <a:pos x="T0" y="T1"/>
                  </a:cxn>
                  <a:cxn ang="T9">
                    <a:pos x="T2" y="T3"/>
                  </a:cxn>
                  <a:cxn ang="T10">
                    <a:pos x="T4" y="T5"/>
                  </a:cxn>
                  <a:cxn ang="T11">
                    <a:pos x="T6" y="T7"/>
                  </a:cxn>
                </a:cxnLst>
                <a:rect l="T12" t="T13" r="T14" b="T15"/>
                <a:pathLst>
                  <a:path w="281" h="175">
                    <a:moveTo>
                      <a:pt x="0" y="175"/>
                    </a:moveTo>
                    <a:cubicBezTo>
                      <a:pt x="15" y="163"/>
                      <a:pt x="59" y="123"/>
                      <a:pt x="90" y="100"/>
                    </a:cubicBezTo>
                    <a:cubicBezTo>
                      <a:pt x="121" y="77"/>
                      <a:pt x="156" y="56"/>
                      <a:pt x="188" y="39"/>
                    </a:cubicBezTo>
                    <a:cubicBezTo>
                      <a:pt x="220" y="22"/>
                      <a:pt x="262" y="8"/>
                      <a:pt x="281" y="0"/>
                    </a:cubicBezTo>
                  </a:path>
                </a:pathLst>
              </a:custGeom>
              <a:solidFill>
                <a:schemeClr val="bg2"/>
              </a:solidFill>
              <a:ln w="9525">
                <a:solidFill>
                  <a:schemeClr val="tx1"/>
                </a:solidFill>
                <a:round/>
                <a:headEnd/>
                <a:tailEnd/>
              </a:ln>
            </p:spPr>
            <p:txBody>
              <a:bodyPr/>
              <a:lstStyle/>
              <a:p>
                <a:endParaRPr lang="en-US"/>
              </a:p>
            </p:txBody>
          </p:sp>
          <p:sp>
            <p:nvSpPr>
              <p:cNvPr id="16483" name="Freeform 38"/>
              <p:cNvSpPr>
                <a:spLocks/>
              </p:cNvSpPr>
              <p:nvPr/>
            </p:nvSpPr>
            <p:spPr bwMode="auto">
              <a:xfrm>
                <a:off x="3051" y="4009"/>
                <a:ext cx="55" cy="18"/>
              </a:xfrm>
              <a:custGeom>
                <a:avLst/>
                <a:gdLst>
                  <a:gd name="T0" fmla="*/ 0 w 333"/>
                  <a:gd name="T1" fmla="*/ 0 h 124"/>
                  <a:gd name="T2" fmla="*/ 0 w 333"/>
                  <a:gd name="T3" fmla="*/ 0 h 124"/>
                  <a:gd name="T4" fmla="*/ 0 w 333"/>
                  <a:gd name="T5" fmla="*/ 0 h 124"/>
                  <a:gd name="T6" fmla="*/ 0 w 333"/>
                  <a:gd name="T7" fmla="*/ 0 h 124"/>
                  <a:gd name="T8" fmla="*/ 0 w 333"/>
                  <a:gd name="T9" fmla="*/ 0 h 124"/>
                  <a:gd name="T10" fmla="*/ 0 60000 65536"/>
                  <a:gd name="T11" fmla="*/ 0 60000 65536"/>
                  <a:gd name="T12" fmla="*/ 0 60000 65536"/>
                  <a:gd name="T13" fmla="*/ 0 60000 65536"/>
                  <a:gd name="T14" fmla="*/ 0 60000 65536"/>
                  <a:gd name="T15" fmla="*/ 0 w 333"/>
                  <a:gd name="T16" fmla="*/ 0 h 124"/>
                  <a:gd name="T17" fmla="*/ 333 w 333"/>
                  <a:gd name="T18" fmla="*/ 124 h 124"/>
                </a:gdLst>
                <a:ahLst/>
                <a:cxnLst>
                  <a:cxn ang="T10">
                    <a:pos x="T0" y="T1"/>
                  </a:cxn>
                  <a:cxn ang="T11">
                    <a:pos x="T2" y="T3"/>
                  </a:cxn>
                  <a:cxn ang="T12">
                    <a:pos x="T4" y="T5"/>
                  </a:cxn>
                  <a:cxn ang="T13">
                    <a:pos x="T6" y="T7"/>
                  </a:cxn>
                  <a:cxn ang="T14">
                    <a:pos x="T8" y="T9"/>
                  </a:cxn>
                </a:cxnLst>
                <a:rect l="T15" t="T16" r="T17" b="T18"/>
                <a:pathLst>
                  <a:path w="333" h="124">
                    <a:moveTo>
                      <a:pt x="0" y="117"/>
                    </a:moveTo>
                    <a:cubicBezTo>
                      <a:pt x="28" y="116"/>
                      <a:pt x="125" y="124"/>
                      <a:pt x="168" y="114"/>
                    </a:cubicBezTo>
                    <a:cubicBezTo>
                      <a:pt x="211" y="104"/>
                      <a:pt x="236" y="70"/>
                      <a:pt x="257" y="55"/>
                    </a:cubicBezTo>
                    <a:cubicBezTo>
                      <a:pt x="278" y="40"/>
                      <a:pt x="281" y="30"/>
                      <a:pt x="294" y="21"/>
                    </a:cubicBezTo>
                    <a:cubicBezTo>
                      <a:pt x="307" y="12"/>
                      <a:pt x="325" y="4"/>
                      <a:pt x="333" y="0"/>
                    </a:cubicBezTo>
                  </a:path>
                </a:pathLst>
              </a:custGeom>
              <a:solidFill>
                <a:schemeClr val="bg2"/>
              </a:solidFill>
              <a:ln w="9525">
                <a:solidFill>
                  <a:schemeClr val="tx1"/>
                </a:solidFill>
                <a:round/>
                <a:headEnd/>
                <a:tailEnd/>
              </a:ln>
            </p:spPr>
            <p:txBody>
              <a:bodyPr/>
              <a:lstStyle/>
              <a:p>
                <a:endParaRPr lang="en-US"/>
              </a:p>
            </p:txBody>
          </p:sp>
          <p:sp>
            <p:nvSpPr>
              <p:cNvPr id="16484" name="Freeform 39"/>
              <p:cNvSpPr>
                <a:spLocks/>
              </p:cNvSpPr>
              <p:nvPr/>
            </p:nvSpPr>
            <p:spPr bwMode="auto">
              <a:xfrm>
                <a:off x="3063" y="4022"/>
                <a:ext cx="48" cy="15"/>
              </a:xfrm>
              <a:custGeom>
                <a:avLst/>
                <a:gdLst>
                  <a:gd name="T0" fmla="*/ 0 w 285"/>
                  <a:gd name="T1" fmla="*/ 0 h 108"/>
                  <a:gd name="T2" fmla="*/ 0 w 285"/>
                  <a:gd name="T3" fmla="*/ 0 h 108"/>
                  <a:gd name="T4" fmla="*/ 0 w 285"/>
                  <a:gd name="T5" fmla="*/ 0 h 108"/>
                  <a:gd name="T6" fmla="*/ 0 w 285"/>
                  <a:gd name="T7" fmla="*/ 0 h 108"/>
                  <a:gd name="T8" fmla="*/ 0 60000 65536"/>
                  <a:gd name="T9" fmla="*/ 0 60000 65536"/>
                  <a:gd name="T10" fmla="*/ 0 60000 65536"/>
                  <a:gd name="T11" fmla="*/ 0 60000 65536"/>
                  <a:gd name="T12" fmla="*/ 0 w 285"/>
                  <a:gd name="T13" fmla="*/ 0 h 108"/>
                  <a:gd name="T14" fmla="*/ 285 w 285"/>
                  <a:gd name="T15" fmla="*/ 108 h 108"/>
                </a:gdLst>
                <a:ahLst/>
                <a:cxnLst>
                  <a:cxn ang="T8">
                    <a:pos x="T0" y="T1"/>
                  </a:cxn>
                  <a:cxn ang="T9">
                    <a:pos x="T2" y="T3"/>
                  </a:cxn>
                  <a:cxn ang="T10">
                    <a:pos x="T4" y="T5"/>
                  </a:cxn>
                  <a:cxn ang="T11">
                    <a:pos x="T6" y="T7"/>
                  </a:cxn>
                </a:cxnLst>
                <a:rect l="T12" t="T13" r="T14" b="T15"/>
                <a:pathLst>
                  <a:path w="285" h="108">
                    <a:moveTo>
                      <a:pt x="0" y="108"/>
                    </a:moveTo>
                    <a:cubicBezTo>
                      <a:pt x="16" y="106"/>
                      <a:pt x="61" y="104"/>
                      <a:pt x="99" y="93"/>
                    </a:cubicBezTo>
                    <a:cubicBezTo>
                      <a:pt x="137" y="82"/>
                      <a:pt x="200" y="57"/>
                      <a:pt x="231" y="42"/>
                    </a:cubicBezTo>
                    <a:cubicBezTo>
                      <a:pt x="262" y="27"/>
                      <a:pt x="274" y="9"/>
                      <a:pt x="285" y="0"/>
                    </a:cubicBezTo>
                  </a:path>
                </a:pathLst>
              </a:custGeom>
              <a:solidFill>
                <a:schemeClr val="bg2"/>
              </a:solidFill>
              <a:ln w="9525">
                <a:solidFill>
                  <a:schemeClr val="tx1"/>
                </a:solidFill>
                <a:round/>
                <a:headEnd/>
                <a:tailEnd/>
              </a:ln>
            </p:spPr>
            <p:txBody>
              <a:bodyPr/>
              <a:lstStyle/>
              <a:p>
                <a:endParaRPr lang="en-US"/>
              </a:p>
            </p:txBody>
          </p:sp>
          <p:sp>
            <p:nvSpPr>
              <p:cNvPr id="16485" name="Freeform 40"/>
              <p:cNvSpPr>
                <a:spLocks/>
              </p:cNvSpPr>
              <p:nvPr/>
            </p:nvSpPr>
            <p:spPr bwMode="auto">
              <a:xfrm>
                <a:off x="3076" y="4036"/>
                <a:ext cx="36" cy="10"/>
              </a:xfrm>
              <a:custGeom>
                <a:avLst/>
                <a:gdLst>
                  <a:gd name="T0" fmla="*/ 0 w 219"/>
                  <a:gd name="T1" fmla="*/ 0 h 68"/>
                  <a:gd name="T2" fmla="*/ 0 w 219"/>
                  <a:gd name="T3" fmla="*/ 0 h 68"/>
                  <a:gd name="T4" fmla="*/ 0 w 219"/>
                  <a:gd name="T5" fmla="*/ 0 h 68"/>
                  <a:gd name="T6" fmla="*/ 0 w 219"/>
                  <a:gd name="T7" fmla="*/ 0 h 68"/>
                  <a:gd name="T8" fmla="*/ 0 60000 65536"/>
                  <a:gd name="T9" fmla="*/ 0 60000 65536"/>
                  <a:gd name="T10" fmla="*/ 0 60000 65536"/>
                  <a:gd name="T11" fmla="*/ 0 60000 65536"/>
                  <a:gd name="T12" fmla="*/ 0 w 219"/>
                  <a:gd name="T13" fmla="*/ 0 h 68"/>
                  <a:gd name="T14" fmla="*/ 219 w 219"/>
                  <a:gd name="T15" fmla="*/ 68 h 68"/>
                </a:gdLst>
                <a:ahLst/>
                <a:cxnLst>
                  <a:cxn ang="T8">
                    <a:pos x="T0" y="T1"/>
                  </a:cxn>
                  <a:cxn ang="T9">
                    <a:pos x="T2" y="T3"/>
                  </a:cxn>
                  <a:cxn ang="T10">
                    <a:pos x="T4" y="T5"/>
                  </a:cxn>
                  <a:cxn ang="T11">
                    <a:pos x="T6" y="T7"/>
                  </a:cxn>
                </a:cxnLst>
                <a:rect l="T12" t="T13" r="T14" b="T15"/>
                <a:pathLst>
                  <a:path w="219" h="68">
                    <a:moveTo>
                      <a:pt x="0" y="65"/>
                    </a:moveTo>
                    <a:cubicBezTo>
                      <a:pt x="19" y="64"/>
                      <a:pt x="81" y="68"/>
                      <a:pt x="112" y="62"/>
                    </a:cubicBezTo>
                    <a:cubicBezTo>
                      <a:pt x="143" y="56"/>
                      <a:pt x="171" y="37"/>
                      <a:pt x="189" y="27"/>
                    </a:cubicBezTo>
                    <a:cubicBezTo>
                      <a:pt x="207" y="17"/>
                      <a:pt x="213" y="6"/>
                      <a:pt x="219" y="0"/>
                    </a:cubicBezTo>
                  </a:path>
                </a:pathLst>
              </a:custGeom>
              <a:solidFill>
                <a:schemeClr val="bg2"/>
              </a:solidFill>
              <a:ln w="9525">
                <a:solidFill>
                  <a:schemeClr val="tx1"/>
                </a:solidFill>
                <a:round/>
                <a:headEnd/>
                <a:tailEnd/>
              </a:ln>
            </p:spPr>
            <p:txBody>
              <a:bodyPr/>
              <a:lstStyle/>
              <a:p>
                <a:endParaRPr lang="en-US"/>
              </a:p>
            </p:txBody>
          </p:sp>
          <p:sp>
            <p:nvSpPr>
              <p:cNvPr id="16486" name="Freeform 41"/>
              <p:cNvSpPr>
                <a:spLocks/>
              </p:cNvSpPr>
              <p:nvPr/>
            </p:nvSpPr>
            <p:spPr bwMode="auto">
              <a:xfrm>
                <a:off x="3109" y="3983"/>
                <a:ext cx="103" cy="80"/>
              </a:xfrm>
              <a:custGeom>
                <a:avLst/>
                <a:gdLst>
                  <a:gd name="T0" fmla="*/ 0 w 623"/>
                  <a:gd name="T1" fmla="*/ 0 h 559"/>
                  <a:gd name="T2" fmla="*/ 0 w 623"/>
                  <a:gd name="T3" fmla="*/ 0 h 559"/>
                  <a:gd name="T4" fmla="*/ 0 w 623"/>
                  <a:gd name="T5" fmla="*/ 0 h 559"/>
                  <a:gd name="T6" fmla="*/ 0 w 623"/>
                  <a:gd name="T7" fmla="*/ 0 h 559"/>
                  <a:gd name="T8" fmla="*/ 0 w 623"/>
                  <a:gd name="T9" fmla="*/ 0 h 559"/>
                  <a:gd name="T10" fmla="*/ 0 w 623"/>
                  <a:gd name="T11" fmla="*/ 0 h 559"/>
                  <a:gd name="T12" fmla="*/ 0 w 623"/>
                  <a:gd name="T13" fmla="*/ 0 h 559"/>
                  <a:gd name="T14" fmla="*/ 0 w 623"/>
                  <a:gd name="T15" fmla="*/ 0 h 559"/>
                  <a:gd name="T16" fmla="*/ 0 60000 65536"/>
                  <a:gd name="T17" fmla="*/ 0 60000 65536"/>
                  <a:gd name="T18" fmla="*/ 0 60000 65536"/>
                  <a:gd name="T19" fmla="*/ 0 60000 65536"/>
                  <a:gd name="T20" fmla="*/ 0 60000 65536"/>
                  <a:gd name="T21" fmla="*/ 0 60000 65536"/>
                  <a:gd name="T22" fmla="*/ 0 60000 65536"/>
                  <a:gd name="T23" fmla="*/ 0 60000 65536"/>
                  <a:gd name="T24" fmla="*/ 0 w 623"/>
                  <a:gd name="T25" fmla="*/ 0 h 559"/>
                  <a:gd name="T26" fmla="*/ 623 w 623"/>
                  <a:gd name="T27" fmla="*/ 559 h 5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3" h="559">
                    <a:moveTo>
                      <a:pt x="0" y="447"/>
                    </a:moveTo>
                    <a:cubicBezTo>
                      <a:pt x="20" y="458"/>
                      <a:pt x="87" y="497"/>
                      <a:pt x="122" y="515"/>
                    </a:cubicBezTo>
                    <a:cubicBezTo>
                      <a:pt x="157" y="533"/>
                      <a:pt x="173" y="551"/>
                      <a:pt x="207" y="555"/>
                    </a:cubicBezTo>
                    <a:cubicBezTo>
                      <a:pt x="241" y="559"/>
                      <a:pt x="279" y="559"/>
                      <a:pt x="324" y="540"/>
                    </a:cubicBezTo>
                    <a:cubicBezTo>
                      <a:pt x="369" y="521"/>
                      <a:pt x="441" y="473"/>
                      <a:pt x="479" y="440"/>
                    </a:cubicBezTo>
                    <a:cubicBezTo>
                      <a:pt x="517" y="407"/>
                      <a:pt x="537" y="373"/>
                      <a:pt x="554" y="341"/>
                    </a:cubicBezTo>
                    <a:cubicBezTo>
                      <a:pt x="571" y="309"/>
                      <a:pt x="573" y="306"/>
                      <a:pt x="584" y="249"/>
                    </a:cubicBezTo>
                    <a:cubicBezTo>
                      <a:pt x="595" y="192"/>
                      <a:pt x="615" y="52"/>
                      <a:pt x="623" y="0"/>
                    </a:cubicBezTo>
                  </a:path>
                </a:pathLst>
              </a:custGeom>
              <a:solidFill>
                <a:schemeClr val="bg2"/>
              </a:solidFill>
              <a:ln w="9525">
                <a:solidFill>
                  <a:schemeClr val="tx1"/>
                </a:solidFill>
                <a:round/>
                <a:headEnd/>
                <a:tailEnd/>
              </a:ln>
            </p:spPr>
            <p:txBody>
              <a:bodyPr/>
              <a:lstStyle/>
              <a:p>
                <a:endParaRPr lang="en-US"/>
              </a:p>
            </p:txBody>
          </p:sp>
          <p:sp>
            <p:nvSpPr>
              <p:cNvPr id="16487" name="Freeform 42"/>
              <p:cNvSpPr>
                <a:spLocks/>
              </p:cNvSpPr>
              <p:nvPr/>
            </p:nvSpPr>
            <p:spPr bwMode="auto">
              <a:xfrm>
                <a:off x="3123" y="4027"/>
                <a:ext cx="80" cy="25"/>
              </a:xfrm>
              <a:custGeom>
                <a:avLst/>
                <a:gdLst>
                  <a:gd name="T0" fmla="*/ 0 w 480"/>
                  <a:gd name="T1" fmla="*/ 0 h 177"/>
                  <a:gd name="T2" fmla="*/ 0 w 480"/>
                  <a:gd name="T3" fmla="*/ 0 h 177"/>
                  <a:gd name="T4" fmla="*/ 0 w 480"/>
                  <a:gd name="T5" fmla="*/ 0 h 177"/>
                  <a:gd name="T6" fmla="*/ 0 w 480"/>
                  <a:gd name="T7" fmla="*/ 0 h 177"/>
                  <a:gd name="T8" fmla="*/ 0 w 480"/>
                  <a:gd name="T9" fmla="*/ 0 h 177"/>
                  <a:gd name="T10" fmla="*/ 0 w 480"/>
                  <a:gd name="T11" fmla="*/ 0 h 177"/>
                  <a:gd name="T12" fmla="*/ 0 w 480"/>
                  <a:gd name="T13" fmla="*/ 0 h 177"/>
                  <a:gd name="T14" fmla="*/ 0 60000 65536"/>
                  <a:gd name="T15" fmla="*/ 0 60000 65536"/>
                  <a:gd name="T16" fmla="*/ 0 60000 65536"/>
                  <a:gd name="T17" fmla="*/ 0 60000 65536"/>
                  <a:gd name="T18" fmla="*/ 0 60000 65536"/>
                  <a:gd name="T19" fmla="*/ 0 60000 65536"/>
                  <a:gd name="T20" fmla="*/ 0 60000 65536"/>
                  <a:gd name="T21" fmla="*/ 0 w 480"/>
                  <a:gd name="T22" fmla="*/ 0 h 177"/>
                  <a:gd name="T23" fmla="*/ 480 w 480"/>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0" h="177">
                    <a:moveTo>
                      <a:pt x="0" y="123"/>
                    </a:moveTo>
                    <a:cubicBezTo>
                      <a:pt x="6" y="129"/>
                      <a:pt x="14" y="148"/>
                      <a:pt x="33" y="157"/>
                    </a:cubicBezTo>
                    <a:cubicBezTo>
                      <a:pt x="52" y="166"/>
                      <a:pt x="85" y="177"/>
                      <a:pt x="114" y="176"/>
                    </a:cubicBezTo>
                    <a:cubicBezTo>
                      <a:pt x="143" y="175"/>
                      <a:pt x="182" y="157"/>
                      <a:pt x="208" y="149"/>
                    </a:cubicBezTo>
                    <a:cubicBezTo>
                      <a:pt x="234" y="141"/>
                      <a:pt x="238" y="139"/>
                      <a:pt x="268" y="125"/>
                    </a:cubicBezTo>
                    <a:cubicBezTo>
                      <a:pt x="298" y="111"/>
                      <a:pt x="352" y="83"/>
                      <a:pt x="387" y="62"/>
                    </a:cubicBezTo>
                    <a:cubicBezTo>
                      <a:pt x="422" y="41"/>
                      <a:pt x="461" y="13"/>
                      <a:pt x="480" y="0"/>
                    </a:cubicBezTo>
                  </a:path>
                </a:pathLst>
              </a:custGeom>
              <a:solidFill>
                <a:schemeClr val="bg2"/>
              </a:solidFill>
              <a:ln w="9525">
                <a:solidFill>
                  <a:schemeClr val="tx1"/>
                </a:solidFill>
                <a:round/>
                <a:headEnd/>
                <a:tailEnd/>
              </a:ln>
            </p:spPr>
            <p:txBody>
              <a:bodyPr/>
              <a:lstStyle/>
              <a:p>
                <a:endParaRPr lang="en-US"/>
              </a:p>
            </p:txBody>
          </p:sp>
          <p:sp>
            <p:nvSpPr>
              <p:cNvPr id="16488" name="Freeform 43"/>
              <p:cNvSpPr>
                <a:spLocks/>
              </p:cNvSpPr>
              <p:nvPr/>
            </p:nvSpPr>
            <p:spPr bwMode="auto">
              <a:xfrm>
                <a:off x="3115" y="4003"/>
                <a:ext cx="94" cy="41"/>
              </a:xfrm>
              <a:custGeom>
                <a:avLst/>
                <a:gdLst>
                  <a:gd name="T0" fmla="*/ 0 w 573"/>
                  <a:gd name="T1" fmla="*/ 0 h 287"/>
                  <a:gd name="T2" fmla="*/ 0 w 573"/>
                  <a:gd name="T3" fmla="*/ 0 h 287"/>
                  <a:gd name="T4" fmla="*/ 0 w 573"/>
                  <a:gd name="T5" fmla="*/ 0 h 287"/>
                  <a:gd name="T6" fmla="*/ 0 w 573"/>
                  <a:gd name="T7" fmla="*/ 0 h 287"/>
                  <a:gd name="T8" fmla="*/ 0 w 573"/>
                  <a:gd name="T9" fmla="*/ 0 h 287"/>
                  <a:gd name="T10" fmla="*/ 0 w 573"/>
                  <a:gd name="T11" fmla="*/ 0 h 287"/>
                  <a:gd name="T12" fmla="*/ 0 w 573"/>
                  <a:gd name="T13" fmla="*/ 0 h 287"/>
                  <a:gd name="T14" fmla="*/ 0 w 573"/>
                  <a:gd name="T15" fmla="*/ 0 h 287"/>
                  <a:gd name="T16" fmla="*/ 0 w 573"/>
                  <a:gd name="T17" fmla="*/ 0 h 2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3"/>
                  <a:gd name="T28" fmla="*/ 0 h 287"/>
                  <a:gd name="T29" fmla="*/ 573 w 573"/>
                  <a:gd name="T30" fmla="*/ 287 h 2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3" h="287">
                    <a:moveTo>
                      <a:pt x="0" y="233"/>
                    </a:moveTo>
                    <a:cubicBezTo>
                      <a:pt x="5" y="239"/>
                      <a:pt x="13" y="261"/>
                      <a:pt x="32" y="270"/>
                    </a:cubicBezTo>
                    <a:cubicBezTo>
                      <a:pt x="51" y="279"/>
                      <a:pt x="84" y="285"/>
                      <a:pt x="114" y="286"/>
                    </a:cubicBezTo>
                    <a:cubicBezTo>
                      <a:pt x="144" y="287"/>
                      <a:pt x="180" y="281"/>
                      <a:pt x="212" y="276"/>
                    </a:cubicBezTo>
                    <a:cubicBezTo>
                      <a:pt x="244" y="271"/>
                      <a:pt x="280" y="262"/>
                      <a:pt x="306" y="256"/>
                    </a:cubicBezTo>
                    <a:cubicBezTo>
                      <a:pt x="332" y="250"/>
                      <a:pt x="350" y="249"/>
                      <a:pt x="369" y="241"/>
                    </a:cubicBezTo>
                    <a:cubicBezTo>
                      <a:pt x="388" y="233"/>
                      <a:pt x="400" y="226"/>
                      <a:pt x="420" y="208"/>
                    </a:cubicBezTo>
                    <a:cubicBezTo>
                      <a:pt x="440" y="190"/>
                      <a:pt x="466" y="170"/>
                      <a:pt x="492" y="135"/>
                    </a:cubicBezTo>
                    <a:cubicBezTo>
                      <a:pt x="518" y="100"/>
                      <a:pt x="556" y="28"/>
                      <a:pt x="573" y="0"/>
                    </a:cubicBezTo>
                  </a:path>
                </a:pathLst>
              </a:custGeom>
              <a:solidFill>
                <a:schemeClr val="bg2"/>
              </a:solidFill>
              <a:ln w="9525">
                <a:solidFill>
                  <a:schemeClr val="tx1"/>
                </a:solidFill>
                <a:round/>
                <a:headEnd/>
                <a:tailEnd/>
              </a:ln>
            </p:spPr>
            <p:txBody>
              <a:bodyPr/>
              <a:lstStyle/>
              <a:p>
                <a:endParaRPr lang="en-US"/>
              </a:p>
            </p:txBody>
          </p:sp>
          <p:sp>
            <p:nvSpPr>
              <p:cNvPr id="16489" name="Freeform 44"/>
              <p:cNvSpPr>
                <a:spLocks/>
              </p:cNvSpPr>
              <p:nvPr/>
            </p:nvSpPr>
            <p:spPr bwMode="auto">
              <a:xfrm>
                <a:off x="3114" y="3983"/>
                <a:ext cx="96" cy="46"/>
              </a:xfrm>
              <a:custGeom>
                <a:avLst/>
                <a:gdLst>
                  <a:gd name="T0" fmla="*/ 0 w 584"/>
                  <a:gd name="T1" fmla="*/ 0 h 320"/>
                  <a:gd name="T2" fmla="*/ 0 w 584"/>
                  <a:gd name="T3" fmla="*/ 0 h 320"/>
                  <a:gd name="T4" fmla="*/ 0 w 584"/>
                  <a:gd name="T5" fmla="*/ 0 h 320"/>
                  <a:gd name="T6" fmla="*/ 0 w 584"/>
                  <a:gd name="T7" fmla="*/ 0 h 320"/>
                  <a:gd name="T8" fmla="*/ 0 w 584"/>
                  <a:gd name="T9" fmla="*/ 0 h 320"/>
                  <a:gd name="T10" fmla="*/ 0 w 584"/>
                  <a:gd name="T11" fmla="*/ 0 h 320"/>
                  <a:gd name="T12" fmla="*/ 0 w 584"/>
                  <a:gd name="T13" fmla="*/ 0 h 320"/>
                  <a:gd name="T14" fmla="*/ 0 w 584"/>
                  <a:gd name="T15" fmla="*/ 0 h 320"/>
                  <a:gd name="T16" fmla="*/ 0 w 584"/>
                  <a:gd name="T17" fmla="*/ 0 h 3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4"/>
                  <a:gd name="T28" fmla="*/ 0 h 320"/>
                  <a:gd name="T29" fmla="*/ 584 w 584"/>
                  <a:gd name="T30" fmla="*/ 320 h 3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4" h="320">
                    <a:moveTo>
                      <a:pt x="0" y="264"/>
                    </a:moveTo>
                    <a:cubicBezTo>
                      <a:pt x="9" y="267"/>
                      <a:pt x="32" y="275"/>
                      <a:pt x="54" y="281"/>
                    </a:cubicBezTo>
                    <a:cubicBezTo>
                      <a:pt x="76" y="287"/>
                      <a:pt x="102" y="297"/>
                      <a:pt x="132" y="303"/>
                    </a:cubicBezTo>
                    <a:cubicBezTo>
                      <a:pt x="162" y="309"/>
                      <a:pt x="206" y="320"/>
                      <a:pt x="234" y="317"/>
                    </a:cubicBezTo>
                    <a:cubicBezTo>
                      <a:pt x="262" y="314"/>
                      <a:pt x="276" y="303"/>
                      <a:pt x="297" y="287"/>
                    </a:cubicBezTo>
                    <a:cubicBezTo>
                      <a:pt x="318" y="271"/>
                      <a:pt x="339" y="241"/>
                      <a:pt x="360" y="221"/>
                    </a:cubicBezTo>
                    <a:cubicBezTo>
                      <a:pt x="381" y="201"/>
                      <a:pt x="401" y="185"/>
                      <a:pt x="422" y="164"/>
                    </a:cubicBezTo>
                    <a:cubicBezTo>
                      <a:pt x="443" y="143"/>
                      <a:pt x="462" y="120"/>
                      <a:pt x="489" y="93"/>
                    </a:cubicBezTo>
                    <a:cubicBezTo>
                      <a:pt x="516" y="66"/>
                      <a:pt x="564" y="19"/>
                      <a:pt x="584" y="0"/>
                    </a:cubicBezTo>
                  </a:path>
                </a:pathLst>
              </a:custGeom>
              <a:solidFill>
                <a:schemeClr val="bg2"/>
              </a:solidFill>
              <a:ln w="9525">
                <a:solidFill>
                  <a:schemeClr val="tx1"/>
                </a:solidFill>
                <a:round/>
                <a:headEnd/>
                <a:tailEnd/>
              </a:ln>
            </p:spPr>
            <p:txBody>
              <a:bodyPr/>
              <a:lstStyle/>
              <a:p>
                <a:endParaRPr lang="en-US"/>
              </a:p>
            </p:txBody>
          </p:sp>
          <p:sp>
            <p:nvSpPr>
              <p:cNvPr id="16490" name="Freeform 45"/>
              <p:cNvSpPr>
                <a:spLocks/>
              </p:cNvSpPr>
              <p:nvPr/>
            </p:nvSpPr>
            <p:spPr bwMode="auto">
              <a:xfrm>
                <a:off x="3108" y="3982"/>
                <a:ext cx="74" cy="26"/>
              </a:xfrm>
              <a:custGeom>
                <a:avLst/>
                <a:gdLst>
                  <a:gd name="T0" fmla="*/ 0 w 450"/>
                  <a:gd name="T1" fmla="*/ 0 h 177"/>
                  <a:gd name="T2" fmla="*/ 0 w 450"/>
                  <a:gd name="T3" fmla="*/ 0 h 177"/>
                  <a:gd name="T4" fmla="*/ 0 w 450"/>
                  <a:gd name="T5" fmla="*/ 0 h 177"/>
                  <a:gd name="T6" fmla="*/ 0 w 450"/>
                  <a:gd name="T7" fmla="*/ 0 h 177"/>
                  <a:gd name="T8" fmla="*/ 0 w 450"/>
                  <a:gd name="T9" fmla="*/ 0 h 177"/>
                  <a:gd name="T10" fmla="*/ 0 w 450"/>
                  <a:gd name="T11" fmla="*/ 0 h 177"/>
                  <a:gd name="T12" fmla="*/ 0 w 450"/>
                  <a:gd name="T13" fmla="*/ 0 h 177"/>
                  <a:gd name="T14" fmla="*/ 0 60000 65536"/>
                  <a:gd name="T15" fmla="*/ 0 60000 65536"/>
                  <a:gd name="T16" fmla="*/ 0 60000 65536"/>
                  <a:gd name="T17" fmla="*/ 0 60000 65536"/>
                  <a:gd name="T18" fmla="*/ 0 60000 65536"/>
                  <a:gd name="T19" fmla="*/ 0 60000 65536"/>
                  <a:gd name="T20" fmla="*/ 0 60000 65536"/>
                  <a:gd name="T21" fmla="*/ 0 w 450"/>
                  <a:gd name="T22" fmla="*/ 0 h 177"/>
                  <a:gd name="T23" fmla="*/ 450 w 450"/>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0" h="177">
                    <a:moveTo>
                      <a:pt x="0" y="171"/>
                    </a:moveTo>
                    <a:cubicBezTo>
                      <a:pt x="11" y="172"/>
                      <a:pt x="40" y="175"/>
                      <a:pt x="64" y="175"/>
                    </a:cubicBezTo>
                    <a:cubicBezTo>
                      <a:pt x="88" y="175"/>
                      <a:pt x="117" y="177"/>
                      <a:pt x="145" y="171"/>
                    </a:cubicBezTo>
                    <a:cubicBezTo>
                      <a:pt x="173" y="165"/>
                      <a:pt x="209" y="151"/>
                      <a:pt x="234" y="141"/>
                    </a:cubicBezTo>
                    <a:cubicBezTo>
                      <a:pt x="259" y="131"/>
                      <a:pt x="275" y="121"/>
                      <a:pt x="297" y="108"/>
                    </a:cubicBezTo>
                    <a:cubicBezTo>
                      <a:pt x="319" y="95"/>
                      <a:pt x="342" y="81"/>
                      <a:pt x="367" y="63"/>
                    </a:cubicBezTo>
                    <a:cubicBezTo>
                      <a:pt x="392" y="45"/>
                      <a:pt x="433" y="13"/>
                      <a:pt x="450" y="0"/>
                    </a:cubicBezTo>
                  </a:path>
                </a:pathLst>
              </a:custGeom>
              <a:solidFill>
                <a:schemeClr val="bg2"/>
              </a:solidFill>
              <a:ln w="9525">
                <a:solidFill>
                  <a:schemeClr val="tx1"/>
                </a:solidFill>
                <a:round/>
                <a:headEnd/>
                <a:tailEnd/>
              </a:ln>
            </p:spPr>
            <p:txBody>
              <a:bodyPr/>
              <a:lstStyle/>
              <a:p>
                <a:endParaRPr lang="en-US"/>
              </a:p>
            </p:txBody>
          </p:sp>
          <p:sp>
            <p:nvSpPr>
              <p:cNvPr id="16491" name="Freeform 46"/>
              <p:cNvSpPr>
                <a:spLocks/>
              </p:cNvSpPr>
              <p:nvPr/>
            </p:nvSpPr>
            <p:spPr bwMode="auto">
              <a:xfrm>
                <a:off x="3091" y="3984"/>
                <a:ext cx="60" cy="9"/>
              </a:xfrm>
              <a:custGeom>
                <a:avLst/>
                <a:gdLst>
                  <a:gd name="T0" fmla="*/ 0 w 362"/>
                  <a:gd name="T1" fmla="*/ 0 h 63"/>
                  <a:gd name="T2" fmla="*/ 0 w 362"/>
                  <a:gd name="T3" fmla="*/ 0 h 63"/>
                  <a:gd name="T4" fmla="*/ 0 w 362"/>
                  <a:gd name="T5" fmla="*/ 0 h 63"/>
                  <a:gd name="T6" fmla="*/ 0 w 362"/>
                  <a:gd name="T7" fmla="*/ 0 h 63"/>
                  <a:gd name="T8" fmla="*/ 0 w 362"/>
                  <a:gd name="T9" fmla="*/ 0 h 63"/>
                  <a:gd name="T10" fmla="*/ 0 60000 65536"/>
                  <a:gd name="T11" fmla="*/ 0 60000 65536"/>
                  <a:gd name="T12" fmla="*/ 0 60000 65536"/>
                  <a:gd name="T13" fmla="*/ 0 60000 65536"/>
                  <a:gd name="T14" fmla="*/ 0 60000 65536"/>
                  <a:gd name="T15" fmla="*/ 0 w 362"/>
                  <a:gd name="T16" fmla="*/ 0 h 63"/>
                  <a:gd name="T17" fmla="*/ 362 w 362"/>
                  <a:gd name="T18" fmla="*/ 63 h 63"/>
                </a:gdLst>
                <a:ahLst/>
                <a:cxnLst>
                  <a:cxn ang="T10">
                    <a:pos x="T0" y="T1"/>
                  </a:cxn>
                  <a:cxn ang="T11">
                    <a:pos x="T2" y="T3"/>
                  </a:cxn>
                  <a:cxn ang="T12">
                    <a:pos x="T4" y="T5"/>
                  </a:cxn>
                  <a:cxn ang="T13">
                    <a:pos x="T6" y="T7"/>
                  </a:cxn>
                  <a:cxn ang="T14">
                    <a:pos x="T8" y="T9"/>
                  </a:cxn>
                </a:cxnLst>
                <a:rect l="T15" t="T16" r="T17" b="T18"/>
                <a:pathLst>
                  <a:path w="362" h="63">
                    <a:moveTo>
                      <a:pt x="0" y="56"/>
                    </a:moveTo>
                    <a:cubicBezTo>
                      <a:pt x="11" y="57"/>
                      <a:pt x="39" y="63"/>
                      <a:pt x="64" y="60"/>
                    </a:cubicBezTo>
                    <a:cubicBezTo>
                      <a:pt x="89" y="57"/>
                      <a:pt x="114" y="45"/>
                      <a:pt x="150" y="39"/>
                    </a:cubicBezTo>
                    <a:cubicBezTo>
                      <a:pt x="186" y="33"/>
                      <a:pt x="246" y="30"/>
                      <a:pt x="281" y="24"/>
                    </a:cubicBezTo>
                    <a:cubicBezTo>
                      <a:pt x="316" y="18"/>
                      <a:pt x="345" y="5"/>
                      <a:pt x="362" y="0"/>
                    </a:cubicBezTo>
                  </a:path>
                </a:pathLst>
              </a:custGeom>
              <a:solidFill>
                <a:schemeClr val="bg2"/>
              </a:solidFill>
              <a:ln w="9525">
                <a:solidFill>
                  <a:schemeClr val="tx1"/>
                </a:solidFill>
                <a:round/>
                <a:headEnd/>
                <a:tailEnd/>
              </a:ln>
            </p:spPr>
            <p:txBody>
              <a:bodyPr/>
              <a:lstStyle/>
              <a:p>
                <a:endParaRPr lang="en-US"/>
              </a:p>
            </p:txBody>
          </p:sp>
          <p:sp>
            <p:nvSpPr>
              <p:cNvPr id="16492" name="Freeform 47"/>
              <p:cNvSpPr>
                <a:spLocks/>
              </p:cNvSpPr>
              <p:nvPr/>
            </p:nvSpPr>
            <p:spPr bwMode="auto">
              <a:xfrm>
                <a:off x="3173" y="3983"/>
                <a:ext cx="38" cy="33"/>
              </a:xfrm>
              <a:custGeom>
                <a:avLst/>
                <a:gdLst>
                  <a:gd name="T0" fmla="*/ 0 w 234"/>
                  <a:gd name="T1" fmla="*/ 0 h 232"/>
                  <a:gd name="T2" fmla="*/ 0 w 234"/>
                  <a:gd name="T3" fmla="*/ 0 h 232"/>
                  <a:gd name="T4" fmla="*/ 0 w 234"/>
                  <a:gd name="T5" fmla="*/ 0 h 232"/>
                  <a:gd name="T6" fmla="*/ 0 w 234"/>
                  <a:gd name="T7" fmla="*/ 0 h 232"/>
                  <a:gd name="T8" fmla="*/ 0 w 234"/>
                  <a:gd name="T9" fmla="*/ 0 h 232"/>
                  <a:gd name="T10" fmla="*/ 0 w 234"/>
                  <a:gd name="T11" fmla="*/ 0 h 232"/>
                  <a:gd name="T12" fmla="*/ 0 60000 65536"/>
                  <a:gd name="T13" fmla="*/ 0 60000 65536"/>
                  <a:gd name="T14" fmla="*/ 0 60000 65536"/>
                  <a:gd name="T15" fmla="*/ 0 60000 65536"/>
                  <a:gd name="T16" fmla="*/ 0 60000 65536"/>
                  <a:gd name="T17" fmla="*/ 0 60000 65536"/>
                  <a:gd name="T18" fmla="*/ 0 w 234"/>
                  <a:gd name="T19" fmla="*/ 0 h 232"/>
                  <a:gd name="T20" fmla="*/ 234 w 234"/>
                  <a:gd name="T21" fmla="*/ 232 h 232"/>
                </a:gdLst>
                <a:ahLst/>
                <a:cxnLst>
                  <a:cxn ang="T12">
                    <a:pos x="T0" y="T1"/>
                  </a:cxn>
                  <a:cxn ang="T13">
                    <a:pos x="T2" y="T3"/>
                  </a:cxn>
                  <a:cxn ang="T14">
                    <a:pos x="T4" y="T5"/>
                  </a:cxn>
                  <a:cxn ang="T15">
                    <a:pos x="T6" y="T7"/>
                  </a:cxn>
                  <a:cxn ang="T16">
                    <a:pos x="T8" y="T9"/>
                  </a:cxn>
                  <a:cxn ang="T17">
                    <a:pos x="T10" y="T11"/>
                  </a:cxn>
                </a:cxnLst>
                <a:rect l="T18" t="T19" r="T20" b="T21"/>
                <a:pathLst>
                  <a:path w="234" h="232">
                    <a:moveTo>
                      <a:pt x="0" y="232"/>
                    </a:moveTo>
                    <a:cubicBezTo>
                      <a:pt x="11" y="227"/>
                      <a:pt x="45" y="213"/>
                      <a:pt x="66" y="199"/>
                    </a:cubicBezTo>
                    <a:cubicBezTo>
                      <a:pt x="87" y="185"/>
                      <a:pt x="109" y="163"/>
                      <a:pt x="128" y="145"/>
                    </a:cubicBezTo>
                    <a:cubicBezTo>
                      <a:pt x="147" y="127"/>
                      <a:pt x="167" y="105"/>
                      <a:pt x="183" y="88"/>
                    </a:cubicBezTo>
                    <a:cubicBezTo>
                      <a:pt x="199" y="71"/>
                      <a:pt x="214" y="55"/>
                      <a:pt x="222" y="40"/>
                    </a:cubicBezTo>
                    <a:cubicBezTo>
                      <a:pt x="230" y="25"/>
                      <a:pt x="231" y="8"/>
                      <a:pt x="234" y="0"/>
                    </a:cubicBezTo>
                  </a:path>
                </a:pathLst>
              </a:custGeom>
              <a:solidFill>
                <a:schemeClr val="bg2"/>
              </a:solidFill>
              <a:ln w="9525">
                <a:solidFill>
                  <a:schemeClr val="tx1"/>
                </a:solidFill>
                <a:round/>
                <a:headEnd/>
                <a:tailEnd/>
              </a:ln>
            </p:spPr>
            <p:txBody>
              <a:bodyPr/>
              <a:lstStyle/>
              <a:p>
                <a:endParaRPr lang="en-US"/>
              </a:p>
            </p:txBody>
          </p:sp>
          <p:sp>
            <p:nvSpPr>
              <p:cNvPr id="16493" name="Freeform 48"/>
              <p:cNvSpPr>
                <a:spLocks/>
              </p:cNvSpPr>
              <p:nvPr/>
            </p:nvSpPr>
            <p:spPr bwMode="auto">
              <a:xfrm>
                <a:off x="3018" y="4008"/>
                <a:ext cx="25" cy="12"/>
              </a:xfrm>
              <a:custGeom>
                <a:avLst/>
                <a:gdLst>
                  <a:gd name="T0" fmla="*/ 0 w 147"/>
                  <a:gd name="T1" fmla="*/ 0 h 79"/>
                  <a:gd name="T2" fmla="*/ 0 w 147"/>
                  <a:gd name="T3" fmla="*/ 0 h 79"/>
                  <a:gd name="T4" fmla="*/ 0 w 147"/>
                  <a:gd name="T5" fmla="*/ 0 h 79"/>
                  <a:gd name="T6" fmla="*/ 0 w 147"/>
                  <a:gd name="T7" fmla="*/ 0 h 79"/>
                  <a:gd name="T8" fmla="*/ 0 w 147"/>
                  <a:gd name="T9" fmla="*/ 0 h 79"/>
                  <a:gd name="T10" fmla="*/ 0 60000 65536"/>
                  <a:gd name="T11" fmla="*/ 0 60000 65536"/>
                  <a:gd name="T12" fmla="*/ 0 60000 65536"/>
                  <a:gd name="T13" fmla="*/ 0 60000 65536"/>
                  <a:gd name="T14" fmla="*/ 0 60000 65536"/>
                  <a:gd name="T15" fmla="*/ 0 w 147"/>
                  <a:gd name="T16" fmla="*/ 0 h 79"/>
                  <a:gd name="T17" fmla="*/ 147 w 147"/>
                  <a:gd name="T18" fmla="*/ 79 h 79"/>
                </a:gdLst>
                <a:ahLst/>
                <a:cxnLst>
                  <a:cxn ang="T10">
                    <a:pos x="T0" y="T1"/>
                  </a:cxn>
                  <a:cxn ang="T11">
                    <a:pos x="T2" y="T3"/>
                  </a:cxn>
                  <a:cxn ang="T12">
                    <a:pos x="T4" y="T5"/>
                  </a:cxn>
                  <a:cxn ang="T13">
                    <a:pos x="T6" y="T7"/>
                  </a:cxn>
                  <a:cxn ang="T14">
                    <a:pos x="T8" y="T9"/>
                  </a:cxn>
                </a:cxnLst>
                <a:rect l="T15" t="T16" r="T17" b="T18"/>
                <a:pathLst>
                  <a:path w="147" h="79">
                    <a:moveTo>
                      <a:pt x="0" y="0"/>
                    </a:moveTo>
                    <a:cubicBezTo>
                      <a:pt x="4" y="7"/>
                      <a:pt x="14" y="31"/>
                      <a:pt x="24" y="43"/>
                    </a:cubicBezTo>
                    <a:cubicBezTo>
                      <a:pt x="34" y="55"/>
                      <a:pt x="49" y="64"/>
                      <a:pt x="63" y="70"/>
                    </a:cubicBezTo>
                    <a:cubicBezTo>
                      <a:pt x="77" y="76"/>
                      <a:pt x="97" y="77"/>
                      <a:pt x="111" y="78"/>
                    </a:cubicBezTo>
                    <a:cubicBezTo>
                      <a:pt x="125" y="79"/>
                      <a:pt x="140" y="76"/>
                      <a:pt x="147" y="75"/>
                    </a:cubicBezTo>
                  </a:path>
                </a:pathLst>
              </a:custGeom>
              <a:solidFill>
                <a:schemeClr val="bg2"/>
              </a:solidFill>
              <a:ln w="9525">
                <a:solidFill>
                  <a:schemeClr val="tx1"/>
                </a:solidFill>
                <a:round/>
                <a:headEnd/>
                <a:tailEnd/>
              </a:ln>
            </p:spPr>
            <p:txBody>
              <a:bodyPr/>
              <a:lstStyle/>
              <a:p>
                <a:endParaRPr lang="en-US"/>
              </a:p>
            </p:txBody>
          </p:sp>
          <p:sp>
            <p:nvSpPr>
              <p:cNvPr id="16494" name="Freeform 49"/>
              <p:cNvSpPr>
                <a:spLocks/>
              </p:cNvSpPr>
              <p:nvPr/>
            </p:nvSpPr>
            <p:spPr bwMode="auto">
              <a:xfrm>
                <a:off x="3031" y="4028"/>
                <a:ext cx="22" cy="3"/>
              </a:xfrm>
              <a:custGeom>
                <a:avLst/>
                <a:gdLst>
                  <a:gd name="T0" fmla="*/ 0 w 135"/>
                  <a:gd name="T1" fmla="*/ 0 h 24"/>
                  <a:gd name="T2" fmla="*/ 0 w 135"/>
                  <a:gd name="T3" fmla="*/ 0 h 24"/>
                  <a:gd name="T4" fmla="*/ 0 w 135"/>
                  <a:gd name="T5" fmla="*/ 0 h 24"/>
                  <a:gd name="T6" fmla="*/ 0 w 135"/>
                  <a:gd name="T7" fmla="*/ 0 h 24"/>
                  <a:gd name="T8" fmla="*/ 0 60000 65536"/>
                  <a:gd name="T9" fmla="*/ 0 60000 65536"/>
                  <a:gd name="T10" fmla="*/ 0 60000 65536"/>
                  <a:gd name="T11" fmla="*/ 0 60000 65536"/>
                  <a:gd name="T12" fmla="*/ 0 w 135"/>
                  <a:gd name="T13" fmla="*/ 0 h 24"/>
                  <a:gd name="T14" fmla="*/ 135 w 135"/>
                  <a:gd name="T15" fmla="*/ 24 h 24"/>
                </a:gdLst>
                <a:ahLst/>
                <a:cxnLst>
                  <a:cxn ang="T8">
                    <a:pos x="T0" y="T1"/>
                  </a:cxn>
                  <a:cxn ang="T9">
                    <a:pos x="T2" y="T3"/>
                  </a:cxn>
                  <a:cxn ang="T10">
                    <a:pos x="T4" y="T5"/>
                  </a:cxn>
                  <a:cxn ang="T11">
                    <a:pos x="T6" y="T7"/>
                  </a:cxn>
                </a:cxnLst>
                <a:rect l="T12" t="T13" r="T14" b="T15"/>
                <a:pathLst>
                  <a:path w="135" h="24">
                    <a:moveTo>
                      <a:pt x="0" y="0"/>
                    </a:moveTo>
                    <a:cubicBezTo>
                      <a:pt x="10" y="3"/>
                      <a:pt x="47" y="14"/>
                      <a:pt x="64" y="18"/>
                    </a:cubicBezTo>
                    <a:cubicBezTo>
                      <a:pt x="81" y="22"/>
                      <a:pt x="93" y="22"/>
                      <a:pt x="105" y="23"/>
                    </a:cubicBezTo>
                    <a:cubicBezTo>
                      <a:pt x="117" y="24"/>
                      <a:pt x="129" y="23"/>
                      <a:pt x="135" y="23"/>
                    </a:cubicBezTo>
                  </a:path>
                </a:pathLst>
              </a:custGeom>
              <a:solidFill>
                <a:schemeClr val="bg2"/>
              </a:solidFill>
              <a:ln w="9525">
                <a:solidFill>
                  <a:schemeClr val="tx1"/>
                </a:solidFill>
                <a:round/>
                <a:headEnd/>
                <a:tailEnd/>
              </a:ln>
            </p:spPr>
            <p:txBody>
              <a:bodyPr/>
              <a:lstStyle/>
              <a:p>
                <a:endParaRPr lang="en-US"/>
              </a:p>
            </p:txBody>
          </p:sp>
          <p:sp>
            <p:nvSpPr>
              <p:cNvPr id="16495" name="Freeform 50"/>
              <p:cNvSpPr>
                <a:spLocks/>
              </p:cNvSpPr>
              <p:nvPr/>
            </p:nvSpPr>
            <p:spPr bwMode="auto">
              <a:xfrm>
                <a:off x="3056" y="3931"/>
                <a:ext cx="43" cy="50"/>
              </a:xfrm>
              <a:custGeom>
                <a:avLst/>
                <a:gdLst>
                  <a:gd name="T0" fmla="*/ 0 w 265"/>
                  <a:gd name="T1" fmla="*/ 0 h 351"/>
                  <a:gd name="T2" fmla="*/ 0 w 265"/>
                  <a:gd name="T3" fmla="*/ 0 h 351"/>
                  <a:gd name="T4" fmla="*/ 0 w 265"/>
                  <a:gd name="T5" fmla="*/ 0 h 351"/>
                  <a:gd name="T6" fmla="*/ 0 w 265"/>
                  <a:gd name="T7" fmla="*/ 0 h 351"/>
                  <a:gd name="T8" fmla="*/ 0 w 265"/>
                  <a:gd name="T9" fmla="*/ 0 h 351"/>
                  <a:gd name="T10" fmla="*/ 0 w 265"/>
                  <a:gd name="T11" fmla="*/ 0 h 351"/>
                  <a:gd name="T12" fmla="*/ 0 60000 65536"/>
                  <a:gd name="T13" fmla="*/ 0 60000 65536"/>
                  <a:gd name="T14" fmla="*/ 0 60000 65536"/>
                  <a:gd name="T15" fmla="*/ 0 60000 65536"/>
                  <a:gd name="T16" fmla="*/ 0 60000 65536"/>
                  <a:gd name="T17" fmla="*/ 0 60000 65536"/>
                  <a:gd name="T18" fmla="*/ 0 w 265"/>
                  <a:gd name="T19" fmla="*/ 0 h 351"/>
                  <a:gd name="T20" fmla="*/ 265 w 265"/>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265" h="351">
                    <a:moveTo>
                      <a:pt x="0" y="0"/>
                    </a:moveTo>
                    <a:cubicBezTo>
                      <a:pt x="18" y="2"/>
                      <a:pt x="76" y="2"/>
                      <a:pt x="110" y="11"/>
                    </a:cubicBezTo>
                    <a:cubicBezTo>
                      <a:pt x="144" y="20"/>
                      <a:pt x="182" y="36"/>
                      <a:pt x="206" y="53"/>
                    </a:cubicBezTo>
                    <a:cubicBezTo>
                      <a:pt x="230" y="70"/>
                      <a:pt x="243" y="85"/>
                      <a:pt x="252" y="111"/>
                    </a:cubicBezTo>
                    <a:cubicBezTo>
                      <a:pt x="261" y="137"/>
                      <a:pt x="261" y="172"/>
                      <a:pt x="263" y="212"/>
                    </a:cubicBezTo>
                    <a:cubicBezTo>
                      <a:pt x="265" y="252"/>
                      <a:pt x="261" y="322"/>
                      <a:pt x="261" y="35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6496" name="Freeform 51"/>
              <p:cNvSpPr>
                <a:spLocks/>
              </p:cNvSpPr>
              <p:nvPr/>
            </p:nvSpPr>
            <p:spPr bwMode="auto">
              <a:xfrm>
                <a:off x="2588" y="3890"/>
                <a:ext cx="133" cy="46"/>
              </a:xfrm>
              <a:custGeom>
                <a:avLst/>
                <a:gdLst>
                  <a:gd name="T0" fmla="*/ 0 w 805"/>
                  <a:gd name="T1" fmla="*/ 0 h 322"/>
                  <a:gd name="T2" fmla="*/ 0 w 805"/>
                  <a:gd name="T3" fmla="*/ 0 h 322"/>
                  <a:gd name="T4" fmla="*/ 0 w 805"/>
                  <a:gd name="T5" fmla="*/ 0 h 322"/>
                  <a:gd name="T6" fmla="*/ 0 w 805"/>
                  <a:gd name="T7" fmla="*/ 0 h 322"/>
                  <a:gd name="T8" fmla="*/ 0 w 805"/>
                  <a:gd name="T9" fmla="*/ 0 h 322"/>
                  <a:gd name="T10" fmla="*/ 0 w 805"/>
                  <a:gd name="T11" fmla="*/ 0 h 322"/>
                  <a:gd name="T12" fmla="*/ 0 w 805"/>
                  <a:gd name="T13" fmla="*/ 0 h 322"/>
                  <a:gd name="T14" fmla="*/ 0 w 805"/>
                  <a:gd name="T15" fmla="*/ 0 h 322"/>
                  <a:gd name="T16" fmla="*/ 0 w 805"/>
                  <a:gd name="T17" fmla="*/ 0 h 322"/>
                  <a:gd name="T18" fmla="*/ 0 w 805"/>
                  <a:gd name="T19" fmla="*/ 0 h 322"/>
                  <a:gd name="T20" fmla="*/ 0 w 805"/>
                  <a:gd name="T21" fmla="*/ 0 h 322"/>
                  <a:gd name="T22" fmla="*/ 0 w 805"/>
                  <a:gd name="T23" fmla="*/ 0 h 3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05"/>
                  <a:gd name="T37" fmla="*/ 0 h 322"/>
                  <a:gd name="T38" fmla="*/ 805 w 805"/>
                  <a:gd name="T39" fmla="*/ 322 h 3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05" h="322">
                    <a:moveTo>
                      <a:pt x="0" y="22"/>
                    </a:moveTo>
                    <a:cubicBezTo>
                      <a:pt x="4" y="76"/>
                      <a:pt x="12" y="116"/>
                      <a:pt x="10" y="156"/>
                    </a:cubicBezTo>
                    <a:cubicBezTo>
                      <a:pt x="8" y="196"/>
                      <a:pt x="8" y="264"/>
                      <a:pt x="0" y="292"/>
                    </a:cubicBezTo>
                    <a:cubicBezTo>
                      <a:pt x="42" y="314"/>
                      <a:pt x="206" y="310"/>
                      <a:pt x="264" y="314"/>
                    </a:cubicBezTo>
                    <a:cubicBezTo>
                      <a:pt x="322" y="318"/>
                      <a:pt x="380" y="322"/>
                      <a:pt x="456" y="320"/>
                    </a:cubicBezTo>
                    <a:cubicBezTo>
                      <a:pt x="532" y="318"/>
                      <a:pt x="630" y="304"/>
                      <a:pt x="664" y="302"/>
                    </a:cubicBezTo>
                    <a:cubicBezTo>
                      <a:pt x="698" y="300"/>
                      <a:pt x="782" y="272"/>
                      <a:pt x="802" y="250"/>
                    </a:cubicBezTo>
                    <a:cubicBezTo>
                      <a:pt x="805" y="235"/>
                      <a:pt x="802" y="168"/>
                      <a:pt x="800" y="142"/>
                    </a:cubicBezTo>
                    <a:cubicBezTo>
                      <a:pt x="798" y="116"/>
                      <a:pt x="780" y="51"/>
                      <a:pt x="770" y="14"/>
                    </a:cubicBezTo>
                    <a:cubicBezTo>
                      <a:pt x="742" y="0"/>
                      <a:pt x="577" y="10"/>
                      <a:pt x="484" y="8"/>
                    </a:cubicBezTo>
                    <a:cubicBezTo>
                      <a:pt x="391" y="6"/>
                      <a:pt x="303" y="12"/>
                      <a:pt x="224" y="16"/>
                    </a:cubicBezTo>
                    <a:cubicBezTo>
                      <a:pt x="143" y="18"/>
                      <a:pt x="45" y="19"/>
                      <a:pt x="0" y="22"/>
                    </a:cubicBezTo>
                    <a:close/>
                  </a:path>
                </a:pathLst>
              </a:custGeom>
              <a:solidFill>
                <a:srgbClr val="5B0D0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497" name="Line 52"/>
              <p:cNvSpPr>
                <a:spLocks noChangeShapeType="1"/>
              </p:cNvSpPr>
              <p:nvPr/>
            </p:nvSpPr>
            <p:spPr bwMode="auto">
              <a:xfrm rot="10800000">
                <a:off x="1920" y="3658"/>
                <a:ext cx="0" cy="51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498" name="Oval 53"/>
              <p:cNvSpPr>
                <a:spLocks noChangeArrowheads="1"/>
              </p:cNvSpPr>
              <p:nvPr/>
            </p:nvSpPr>
            <p:spPr bwMode="auto">
              <a:xfrm rot="10800000">
                <a:off x="2007" y="3984"/>
                <a:ext cx="8" cy="11"/>
              </a:xfrm>
              <a:prstGeom prst="ellipse">
                <a:avLst/>
              </a:prstGeom>
              <a:solidFill>
                <a:srgbClr val="00A2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499" name="Oval 54"/>
              <p:cNvSpPr>
                <a:spLocks noChangeArrowheads="1"/>
              </p:cNvSpPr>
              <p:nvPr/>
            </p:nvSpPr>
            <p:spPr bwMode="auto">
              <a:xfrm rot="10800000">
                <a:off x="2008" y="3827"/>
                <a:ext cx="7" cy="11"/>
              </a:xfrm>
              <a:prstGeom prst="ellipse">
                <a:avLst/>
              </a:prstGeom>
              <a:solidFill>
                <a:srgbClr val="E9DA17"/>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500" name="Oval 55"/>
              <p:cNvSpPr>
                <a:spLocks noChangeArrowheads="1"/>
              </p:cNvSpPr>
              <p:nvPr/>
            </p:nvSpPr>
            <p:spPr bwMode="auto">
              <a:xfrm rot="10800000">
                <a:off x="2079" y="3970"/>
                <a:ext cx="7" cy="11"/>
              </a:xfrm>
              <a:prstGeom prst="ellipse">
                <a:avLst/>
              </a:prstGeom>
              <a:solidFill>
                <a:srgbClr val="4E90FC"/>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501" name="Oval 56"/>
              <p:cNvSpPr>
                <a:spLocks noChangeArrowheads="1"/>
              </p:cNvSpPr>
              <p:nvPr/>
            </p:nvSpPr>
            <p:spPr bwMode="auto">
              <a:xfrm rot="10800000">
                <a:off x="2007" y="3984"/>
                <a:ext cx="8"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502" name="Oval 57"/>
              <p:cNvSpPr>
                <a:spLocks noChangeArrowheads="1"/>
              </p:cNvSpPr>
              <p:nvPr/>
            </p:nvSpPr>
            <p:spPr bwMode="auto">
              <a:xfrm rot="10800000">
                <a:off x="2007" y="3826"/>
                <a:ext cx="8" cy="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503" name="Oval 58"/>
              <p:cNvSpPr>
                <a:spLocks noChangeArrowheads="1"/>
              </p:cNvSpPr>
              <p:nvPr/>
            </p:nvSpPr>
            <p:spPr bwMode="auto">
              <a:xfrm rot="10800000">
                <a:off x="2079" y="3970"/>
                <a:ext cx="7"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504" name="Line 59"/>
              <p:cNvSpPr>
                <a:spLocks noChangeShapeType="1"/>
              </p:cNvSpPr>
              <p:nvPr/>
            </p:nvSpPr>
            <p:spPr bwMode="auto">
              <a:xfrm flipH="1" flipV="1">
                <a:off x="2062" y="3849"/>
                <a:ext cx="480" cy="60"/>
              </a:xfrm>
              <a:prstGeom prst="line">
                <a:avLst/>
              </a:prstGeom>
              <a:noFill/>
              <a:ln w="952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505" name="Line 60"/>
              <p:cNvSpPr>
                <a:spLocks noChangeShapeType="1"/>
              </p:cNvSpPr>
              <p:nvPr/>
            </p:nvSpPr>
            <p:spPr bwMode="auto">
              <a:xfrm flipH="1">
                <a:off x="2087" y="3909"/>
                <a:ext cx="455" cy="60"/>
              </a:xfrm>
              <a:prstGeom prst="line">
                <a:avLst/>
              </a:prstGeom>
              <a:noFill/>
              <a:ln w="952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16506" name="Oval 61"/>
              <p:cNvSpPr>
                <a:spLocks noChangeArrowheads="1"/>
              </p:cNvSpPr>
              <p:nvPr/>
            </p:nvSpPr>
            <p:spPr bwMode="auto">
              <a:xfrm rot="10800000">
                <a:off x="2077" y="3837"/>
                <a:ext cx="8"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cxnSp>
          <p:nvCxnSpPr>
            <p:cNvPr id="16397" name="AutoShape 62"/>
            <p:cNvCxnSpPr>
              <a:cxnSpLocks noChangeShapeType="1"/>
            </p:cNvCxnSpPr>
            <p:nvPr/>
          </p:nvCxnSpPr>
          <p:spPr bwMode="auto">
            <a:xfrm flipV="1">
              <a:off x="2160" y="5309"/>
              <a:ext cx="0" cy="580"/>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6398" name="AutoShape 64"/>
            <p:cNvCxnSpPr>
              <a:cxnSpLocks noChangeShapeType="1"/>
              <a:stCxn id="16416" idx="0"/>
              <a:endCxn id="16406" idx="2"/>
            </p:cNvCxnSpPr>
            <p:nvPr/>
          </p:nvCxnSpPr>
          <p:spPr bwMode="auto">
            <a:xfrm flipV="1">
              <a:off x="2751" y="5284"/>
              <a:ext cx="172" cy="466"/>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6399" name="AutoShape 65"/>
            <p:cNvCxnSpPr>
              <a:cxnSpLocks noChangeShapeType="1"/>
              <a:stCxn id="16408" idx="20"/>
              <a:endCxn id="16400" idx="1"/>
            </p:cNvCxnSpPr>
            <p:nvPr/>
          </p:nvCxnSpPr>
          <p:spPr bwMode="auto">
            <a:xfrm flipV="1">
              <a:off x="742" y="6199"/>
              <a:ext cx="502" cy="2"/>
            </a:xfrm>
            <a:prstGeom prst="bentConnector3">
              <a:avLst>
                <a:gd name="adj1" fmla="val 49005"/>
              </a:avLst>
            </a:prstGeom>
            <a:noFill/>
            <a:ln w="9525">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16400" name="Text Box 66"/>
            <p:cNvSpPr txBox="1">
              <a:spLocks noChangeArrowheads="1"/>
            </p:cNvSpPr>
            <p:nvPr/>
          </p:nvSpPr>
          <p:spPr bwMode="auto">
            <a:xfrm>
              <a:off x="1244" y="6155"/>
              <a:ext cx="148" cy="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16401" name="Freeform 67"/>
            <p:cNvSpPr>
              <a:spLocks/>
            </p:cNvSpPr>
            <p:nvPr/>
          </p:nvSpPr>
          <p:spPr bwMode="auto">
            <a:xfrm>
              <a:off x="1769" y="5142"/>
              <a:ext cx="699" cy="173"/>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6402" name="Freeform 68"/>
            <p:cNvSpPr>
              <a:spLocks/>
            </p:cNvSpPr>
            <p:nvPr/>
          </p:nvSpPr>
          <p:spPr bwMode="auto">
            <a:xfrm>
              <a:off x="2573" y="5142"/>
              <a:ext cx="699" cy="173"/>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cxnSp>
          <p:nvCxnSpPr>
            <p:cNvPr id="16403" name="AutoShape 69"/>
            <p:cNvCxnSpPr>
              <a:cxnSpLocks noChangeShapeType="1"/>
              <a:stCxn id="16401" idx="28"/>
            </p:cNvCxnSpPr>
            <p:nvPr/>
          </p:nvCxnSpPr>
          <p:spPr bwMode="auto">
            <a:xfrm flipH="1" flipV="1">
              <a:off x="2029" y="4543"/>
              <a:ext cx="90" cy="590"/>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6404" name="AutoShape 70"/>
            <p:cNvCxnSpPr>
              <a:cxnSpLocks noChangeShapeType="1"/>
              <a:stCxn id="16402" idx="28"/>
              <a:endCxn id="16427" idx="2"/>
            </p:cNvCxnSpPr>
            <p:nvPr/>
          </p:nvCxnSpPr>
          <p:spPr bwMode="auto">
            <a:xfrm flipV="1">
              <a:off x="2923" y="4606"/>
              <a:ext cx="1" cy="527"/>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6405" name="Text Box 71"/>
            <p:cNvSpPr txBox="1">
              <a:spLocks noChangeArrowheads="1"/>
            </p:cNvSpPr>
            <p:nvPr/>
          </p:nvSpPr>
          <p:spPr bwMode="auto">
            <a:xfrm>
              <a:off x="1943" y="5136"/>
              <a:ext cx="443"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a:t>
              </a:r>
              <a:r>
                <a:rPr lang="en-US" sz="1000"/>
                <a:t>Eye coil</a:t>
              </a:r>
            </a:p>
          </p:txBody>
        </p:sp>
        <p:sp>
          <p:nvSpPr>
            <p:cNvPr id="16406" name="Text Box 72"/>
            <p:cNvSpPr txBox="1">
              <a:spLocks noChangeArrowheads="1"/>
            </p:cNvSpPr>
            <p:nvPr/>
          </p:nvSpPr>
          <p:spPr bwMode="auto">
            <a:xfrm>
              <a:off x="2643" y="5135"/>
              <a:ext cx="559"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a:t>
              </a:r>
              <a:r>
                <a:rPr lang="en-US" sz="1000"/>
                <a:t>Amp / Filter</a:t>
              </a:r>
            </a:p>
          </p:txBody>
        </p:sp>
        <p:sp>
          <p:nvSpPr>
            <p:cNvPr id="16407" name="Freeform 73"/>
            <p:cNvSpPr>
              <a:spLocks/>
            </p:cNvSpPr>
            <p:nvPr/>
          </p:nvSpPr>
          <p:spPr bwMode="auto">
            <a:xfrm>
              <a:off x="1489" y="3463"/>
              <a:ext cx="2378" cy="405"/>
            </a:xfrm>
            <a:custGeom>
              <a:avLst/>
              <a:gdLst>
                <a:gd name="T0" fmla="*/ 2 w 2307"/>
                <a:gd name="T1" fmla="*/ 0 h 2305"/>
                <a:gd name="T2" fmla="*/ 2 w 2307"/>
                <a:gd name="T3" fmla="*/ 0 h 2305"/>
                <a:gd name="T4" fmla="*/ 3 w 2307"/>
                <a:gd name="T5" fmla="*/ 0 h 2305"/>
                <a:gd name="T6" fmla="*/ 1 w 2307"/>
                <a:gd name="T7" fmla="*/ 0 h 2305"/>
                <a:gd name="T8" fmla="*/ 2 w 2307"/>
                <a:gd name="T9" fmla="*/ 0 h 2305"/>
                <a:gd name="T10" fmla="*/ 1 w 2307"/>
                <a:gd name="T11" fmla="*/ 0 h 2305"/>
                <a:gd name="T12" fmla="*/ 1 w 2307"/>
                <a:gd name="T13" fmla="*/ 0 h 2305"/>
                <a:gd name="T14" fmla="*/ 1 w 2307"/>
                <a:gd name="T15" fmla="*/ 0 h 2305"/>
                <a:gd name="T16" fmla="*/ 1 w 2307"/>
                <a:gd name="T17" fmla="*/ 0 h 2305"/>
                <a:gd name="T18" fmla="*/ 7861 w 2307"/>
                <a:gd name="T19" fmla="*/ 0 h 2305"/>
                <a:gd name="T20" fmla="*/ 15763 w 2307"/>
                <a:gd name="T21" fmla="*/ 0 h 2305"/>
                <a:gd name="T22" fmla="*/ 23533 w 2307"/>
                <a:gd name="T23" fmla="*/ 0 h 2305"/>
                <a:gd name="T24" fmla="*/ 31383 w 2307"/>
                <a:gd name="T25" fmla="*/ 0 h 2305"/>
                <a:gd name="T26" fmla="*/ 39255 w 2307"/>
                <a:gd name="T27" fmla="*/ 0 h 2305"/>
                <a:gd name="T28" fmla="*/ 47085 w 2307"/>
                <a:gd name="T29" fmla="*/ 0 h 2305"/>
                <a:gd name="T30" fmla="*/ 54890 w 2307"/>
                <a:gd name="T31" fmla="*/ 0 h 2305"/>
                <a:gd name="T32" fmla="*/ 62727 w 2307"/>
                <a:gd name="T33" fmla="*/ 0 h 2305"/>
                <a:gd name="T34" fmla="*/ 62727 w 2307"/>
                <a:gd name="T35" fmla="*/ 0 h 2305"/>
                <a:gd name="T36" fmla="*/ 62720 w 2307"/>
                <a:gd name="T37" fmla="*/ 0 h 2305"/>
                <a:gd name="T38" fmla="*/ 62720 w 2307"/>
                <a:gd name="T39" fmla="*/ 0 h 2305"/>
                <a:gd name="T40" fmla="*/ 62720 w 2307"/>
                <a:gd name="T41" fmla="*/ 0 h 2305"/>
                <a:gd name="T42" fmla="*/ 62720 w 2307"/>
                <a:gd name="T43" fmla="*/ 0 h 2305"/>
                <a:gd name="T44" fmla="*/ 62720 w 2307"/>
                <a:gd name="T45" fmla="*/ 0 h 2305"/>
                <a:gd name="T46" fmla="*/ 62727 w 2307"/>
                <a:gd name="T47" fmla="*/ 0 h 2305"/>
                <a:gd name="T48" fmla="*/ 62720 w 2307"/>
                <a:gd name="T49" fmla="*/ 0 h 2305"/>
                <a:gd name="T50" fmla="*/ 54890 w 2307"/>
                <a:gd name="T51" fmla="*/ 0 h 2305"/>
                <a:gd name="T52" fmla="*/ 47085 w 2307"/>
                <a:gd name="T53" fmla="*/ 0 h 2305"/>
                <a:gd name="T54" fmla="*/ 39258 w 2307"/>
                <a:gd name="T55" fmla="*/ 0 h 2305"/>
                <a:gd name="T56" fmla="*/ 31450 w 2307"/>
                <a:gd name="T57" fmla="*/ 0 h 2305"/>
                <a:gd name="T58" fmla="*/ 23542 w 2307"/>
                <a:gd name="T59" fmla="*/ 0 h 2305"/>
                <a:gd name="T60" fmla="*/ 15764 w 2307"/>
                <a:gd name="T61" fmla="*/ 0 h 2305"/>
                <a:gd name="T62" fmla="*/ 7871 w 2307"/>
                <a:gd name="T63" fmla="*/ 0 h 2305"/>
                <a:gd name="T64" fmla="*/ 2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6408" name="Freeform 74"/>
            <p:cNvSpPr>
              <a:spLocks/>
            </p:cNvSpPr>
            <p:nvPr/>
          </p:nvSpPr>
          <p:spPr bwMode="auto">
            <a:xfrm>
              <a:off x="35" y="6114"/>
              <a:ext cx="699" cy="174"/>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6409" name="Text Box 75"/>
            <p:cNvSpPr txBox="1">
              <a:spLocks noChangeArrowheads="1"/>
            </p:cNvSpPr>
            <p:nvPr/>
          </p:nvSpPr>
          <p:spPr bwMode="auto">
            <a:xfrm>
              <a:off x="48" y="6115"/>
              <a:ext cx="67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Projector</a:t>
              </a:r>
            </a:p>
          </p:txBody>
        </p:sp>
        <p:cxnSp>
          <p:nvCxnSpPr>
            <p:cNvPr id="16410" name="AutoShape 76"/>
            <p:cNvCxnSpPr>
              <a:cxnSpLocks noChangeShapeType="1"/>
              <a:stCxn id="16428" idx="6"/>
              <a:endCxn id="16408" idx="27"/>
            </p:cNvCxnSpPr>
            <p:nvPr/>
          </p:nvCxnSpPr>
          <p:spPr bwMode="auto">
            <a:xfrm rot="16200000" flipH="1">
              <a:off x="-971" y="4662"/>
              <a:ext cx="2885" cy="1"/>
            </a:xfrm>
            <a:prstGeom prst="bentConnector3">
              <a:avLst>
                <a:gd name="adj1" fmla="val 50157"/>
              </a:avLst>
            </a:prstGeom>
            <a:noFill/>
            <a:ln w="76200">
              <a:solidFill>
                <a:srgbClr val="0066FF"/>
              </a:solidFill>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16411" name="AutoShape 77"/>
            <p:cNvCxnSpPr>
              <a:cxnSpLocks noChangeShapeType="1"/>
              <a:stCxn id="16401" idx="28"/>
            </p:cNvCxnSpPr>
            <p:nvPr/>
          </p:nvCxnSpPr>
          <p:spPr bwMode="auto">
            <a:xfrm flipV="1">
              <a:off x="2119" y="4531"/>
              <a:ext cx="25" cy="602"/>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6412" name="Freeform 78"/>
            <p:cNvSpPr>
              <a:spLocks/>
            </p:cNvSpPr>
            <p:nvPr/>
          </p:nvSpPr>
          <p:spPr bwMode="auto">
            <a:xfrm>
              <a:off x="3342" y="5142"/>
              <a:ext cx="700" cy="173"/>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6413" name="Text Box 79"/>
            <p:cNvSpPr txBox="1">
              <a:spLocks noChangeArrowheads="1"/>
            </p:cNvSpPr>
            <p:nvPr/>
          </p:nvSpPr>
          <p:spPr bwMode="auto">
            <a:xfrm>
              <a:off x="3482" y="5136"/>
              <a:ext cx="49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S</a:t>
              </a:r>
              <a:r>
                <a:rPr lang="en-US" sz="1000"/>
                <a:t>timulator</a:t>
              </a:r>
            </a:p>
          </p:txBody>
        </p:sp>
        <p:cxnSp>
          <p:nvCxnSpPr>
            <p:cNvPr id="16414" name="AutoShape 80"/>
            <p:cNvCxnSpPr>
              <a:cxnSpLocks noChangeShapeType="1"/>
              <a:stCxn id="16395" idx="2"/>
              <a:endCxn id="16412" idx="27"/>
            </p:cNvCxnSpPr>
            <p:nvPr/>
          </p:nvCxnSpPr>
          <p:spPr bwMode="auto">
            <a:xfrm>
              <a:off x="3777" y="4617"/>
              <a:ext cx="3" cy="516"/>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6415" name="AutoShape 81"/>
            <p:cNvCxnSpPr>
              <a:cxnSpLocks noChangeShapeType="1"/>
              <a:stCxn id="16412" idx="12"/>
              <a:endCxn id="16422" idx="0"/>
            </p:cNvCxnSpPr>
            <p:nvPr/>
          </p:nvCxnSpPr>
          <p:spPr bwMode="auto">
            <a:xfrm flipH="1">
              <a:off x="3056" y="5142"/>
              <a:ext cx="286" cy="715"/>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6416" name="Rectangle 84"/>
            <p:cNvSpPr>
              <a:spLocks noChangeArrowheads="1"/>
            </p:cNvSpPr>
            <p:nvPr/>
          </p:nvSpPr>
          <p:spPr bwMode="auto">
            <a:xfrm>
              <a:off x="2646" y="5750"/>
              <a:ext cx="210" cy="57"/>
            </a:xfrm>
            <a:prstGeom prst="rect">
              <a:avLst/>
            </a:prstGeom>
            <a:solidFill>
              <a:srgbClr val="D6C070"/>
            </a:solidFill>
            <a:ln w="9525">
              <a:solidFill>
                <a:schemeClr val="tx1"/>
              </a:solidFill>
              <a:miter lim="800000"/>
              <a:headEnd/>
              <a:tailEnd/>
            </a:ln>
          </p:spPr>
          <p:txBody>
            <a:bodyPr wrap="none" anchor="ctr"/>
            <a:lstStyle/>
            <a:p>
              <a:endParaRPr lang="en-US"/>
            </a:p>
          </p:txBody>
        </p:sp>
        <p:cxnSp>
          <p:nvCxnSpPr>
            <p:cNvPr id="16417" name="AutoShape 85"/>
            <p:cNvCxnSpPr>
              <a:cxnSpLocks noChangeShapeType="1"/>
              <a:stCxn id="16423" idx="2"/>
              <a:endCxn id="16448" idx="28"/>
            </p:cNvCxnSpPr>
            <p:nvPr/>
          </p:nvCxnSpPr>
          <p:spPr bwMode="auto">
            <a:xfrm flipH="1">
              <a:off x="4298" y="4615"/>
              <a:ext cx="2" cy="514"/>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pic>
          <p:nvPicPr>
            <p:cNvPr id="16418" name="Picture 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 y="6235"/>
              <a:ext cx="363"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419" name="Text Box 87"/>
            <p:cNvSpPr txBox="1">
              <a:spLocks noChangeArrowheads="1"/>
            </p:cNvSpPr>
            <p:nvPr/>
          </p:nvSpPr>
          <p:spPr bwMode="auto">
            <a:xfrm>
              <a:off x="1828" y="6444"/>
              <a:ext cx="510" cy="154"/>
            </a:xfrm>
            <a:prstGeom prst="rect">
              <a:avLst/>
            </a:prstGeom>
            <a:noFill/>
            <a:ln w="9525">
              <a:solidFill>
                <a:srgbClr val="0066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Juice</a:t>
              </a:r>
            </a:p>
          </p:txBody>
        </p:sp>
        <p:cxnSp>
          <p:nvCxnSpPr>
            <p:cNvPr id="16420" name="AutoShape 88"/>
            <p:cNvCxnSpPr>
              <a:cxnSpLocks noChangeShapeType="1"/>
              <a:endCxn id="16419" idx="3"/>
            </p:cNvCxnSpPr>
            <p:nvPr/>
          </p:nvCxnSpPr>
          <p:spPr bwMode="auto">
            <a:xfrm flipH="1">
              <a:off x="2338" y="6499"/>
              <a:ext cx="1958" cy="35"/>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6421" name="Freeform 89"/>
            <p:cNvSpPr>
              <a:spLocks/>
            </p:cNvSpPr>
            <p:nvPr/>
          </p:nvSpPr>
          <p:spPr bwMode="auto">
            <a:xfrm>
              <a:off x="1390" y="2370"/>
              <a:ext cx="1119" cy="890"/>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gradFill rotWithShape="1">
              <a:gsLst>
                <a:gs pos="0">
                  <a:srgbClr val="B1C5D8"/>
                </a:gs>
                <a:gs pos="100000">
                  <a:srgbClr val="D1E8FF"/>
                </a:gs>
              </a:gsLst>
              <a:lin ang="5400000" scaled="1"/>
            </a:gradFill>
            <a:ln w="28575" cap="flat" cmpd="sng">
              <a:solidFill>
                <a:schemeClr val="tx1"/>
              </a:solidFill>
              <a:prstDash val="solid"/>
              <a:round/>
              <a:headEnd type="none" w="med" len="med"/>
              <a:tailEnd type="none" w="sm" len="med"/>
            </a:ln>
          </p:spPr>
          <p:txBody>
            <a:bodyPr wrap="none" anchor="ctr"/>
            <a:lstStyle/>
            <a:p>
              <a:endParaRPr lang="en-US"/>
            </a:p>
          </p:txBody>
        </p:sp>
        <p:sp>
          <p:nvSpPr>
            <p:cNvPr id="16422" name="Rectangle 90"/>
            <p:cNvSpPr>
              <a:spLocks noChangeArrowheads="1"/>
            </p:cNvSpPr>
            <p:nvPr/>
          </p:nvSpPr>
          <p:spPr bwMode="auto">
            <a:xfrm rot="2166390">
              <a:off x="2931" y="5851"/>
              <a:ext cx="210" cy="58"/>
            </a:xfrm>
            <a:prstGeom prst="rect">
              <a:avLst/>
            </a:prstGeom>
            <a:solidFill>
              <a:srgbClr val="D6C070"/>
            </a:solidFill>
            <a:ln w="9525">
              <a:solidFill>
                <a:schemeClr val="tx1"/>
              </a:solidFill>
              <a:miter lim="800000"/>
              <a:headEnd/>
              <a:tailEnd/>
            </a:ln>
          </p:spPr>
          <p:txBody>
            <a:bodyPr wrap="none" anchor="ctr"/>
            <a:lstStyle/>
            <a:p>
              <a:endParaRPr lang="en-US"/>
            </a:p>
          </p:txBody>
        </p:sp>
        <p:sp>
          <p:nvSpPr>
            <p:cNvPr id="16423" name="Text Box 91"/>
            <p:cNvSpPr txBox="1">
              <a:spLocks noChangeArrowheads="1"/>
            </p:cNvSpPr>
            <p:nvPr/>
          </p:nvSpPr>
          <p:spPr bwMode="auto">
            <a:xfrm>
              <a:off x="4040" y="4359"/>
              <a:ext cx="519" cy="22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Digital Output</a:t>
              </a:r>
            </a:p>
          </p:txBody>
        </p:sp>
        <p:sp>
          <p:nvSpPr>
            <p:cNvPr id="16424" name="Text Box 92"/>
            <p:cNvSpPr txBox="1">
              <a:spLocks noChangeArrowheads="1"/>
            </p:cNvSpPr>
            <p:nvPr/>
          </p:nvSpPr>
          <p:spPr bwMode="auto">
            <a:xfrm>
              <a:off x="1820" y="4330"/>
              <a:ext cx="806" cy="21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lnSpc>
                  <a:spcPct val="195000"/>
                </a:lnSpc>
                <a:spcBef>
                  <a:spcPct val="50000"/>
                </a:spcBef>
              </a:pPr>
              <a:r>
                <a:rPr lang="en-US" sz="1000"/>
                <a:t>4 Eye analog</a:t>
              </a:r>
            </a:p>
          </p:txBody>
        </p:sp>
        <p:cxnSp>
          <p:nvCxnSpPr>
            <p:cNvPr id="16425" name="AutoShape 93"/>
            <p:cNvCxnSpPr>
              <a:cxnSpLocks noChangeShapeType="1"/>
              <a:stCxn id="16401" idx="27"/>
            </p:cNvCxnSpPr>
            <p:nvPr/>
          </p:nvCxnSpPr>
          <p:spPr bwMode="auto">
            <a:xfrm flipV="1">
              <a:off x="2206" y="4539"/>
              <a:ext cx="37" cy="594"/>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16426" name="AutoShape 94"/>
            <p:cNvCxnSpPr>
              <a:cxnSpLocks noChangeShapeType="1"/>
              <a:stCxn id="16401" idx="27"/>
            </p:cNvCxnSpPr>
            <p:nvPr/>
          </p:nvCxnSpPr>
          <p:spPr bwMode="auto">
            <a:xfrm flipV="1">
              <a:off x="2206" y="4552"/>
              <a:ext cx="167" cy="581"/>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6427" name="Text Box 95"/>
            <p:cNvSpPr txBox="1">
              <a:spLocks noChangeArrowheads="1"/>
            </p:cNvSpPr>
            <p:nvPr/>
          </p:nvSpPr>
          <p:spPr bwMode="auto">
            <a:xfrm>
              <a:off x="2732" y="4446"/>
              <a:ext cx="383" cy="1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Analog</a:t>
              </a:r>
            </a:p>
          </p:txBody>
        </p:sp>
        <p:sp>
          <p:nvSpPr>
            <p:cNvPr id="16428" name="AutoShape 96"/>
            <p:cNvSpPr>
              <a:spLocks noChangeArrowheads="1"/>
            </p:cNvSpPr>
            <p:nvPr/>
          </p:nvSpPr>
          <p:spPr bwMode="auto">
            <a:xfrm rot="10800000">
              <a:off x="0" y="2410"/>
              <a:ext cx="944" cy="810"/>
            </a:xfrm>
            <a:prstGeom prst="bevel">
              <a:avLst>
                <a:gd name="adj" fmla="val 4722"/>
              </a:avLst>
            </a:prstGeom>
            <a:solidFill>
              <a:srgbClr val="EAEAEA"/>
            </a:solidFill>
            <a:ln w="9525">
              <a:solidFill>
                <a:schemeClr val="tx1"/>
              </a:solidFill>
              <a:miter lim="800000"/>
              <a:headEnd/>
              <a:tailEnd/>
            </a:ln>
          </p:spPr>
          <p:txBody>
            <a:bodyPr rot="10800000" wrap="none" anchor="ctr"/>
            <a:lstStyle/>
            <a:p>
              <a:endParaRPr lang="en-US"/>
            </a:p>
          </p:txBody>
        </p:sp>
        <p:sp>
          <p:nvSpPr>
            <p:cNvPr id="16429" name="Freeform 97"/>
            <p:cNvSpPr>
              <a:spLocks/>
            </p:cNvSpPr>
            <p:nvPr/>
          </p:nvSpPr>
          <p:spPr bwMode="auto">
            <a:xfrm>
              <a:off x="48" y="2449"/>
              <a:ext cx="844" cy="72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chemeClr val="tx2"/>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6430" name="Oval 98"/>
            <p:cNvSpPr>
              <a:spLocks noChangeArrowheads="1"/>
            </p:cNvSpPr>
            <p:nvPr/>
          </p:nvSpPr>
          <p:spPr bwMode="auto">
            <a:xfrm rot="10800000">
              <a:off x="470" y="2820"/>
              <a:ext cx="42" cy="39"/>
            </a:xfrm>
            <a:prstGeom prst="ellipse">
              <a:avLst/>
            </a:prstGeom>
            <a:solidFill>
              <a:srgbClr val="A50021"/>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431" name="Oval 99"/>
            <p:cNvSpPr>
              <a:spLocks noChangeArrowheads="1"/>
            </p:cNvSpPr>
            <p:nvPr/>
          </p:nvSpPr>
          <p:spPr bwMode="auto">
            <a:xfrm rot="10800000">
              <a:off x="259" y="3017"/>
              <a:ext cx="42" cy="39"/>
            </a:xfrm>
            <a:prstGeom prst="ellipse">
              <a:avLst/>
            </a:prstGeom>
            <a:solidFill>
              <a:srgbClr val="00A2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432" name="Oval 100"/>
            <p:cNvSpPr>
              <a:spLocks noChangeArrowheads="1"/>
            </p:cNvSpPr>
            <p:nvPr/>
          </p:nvSpPr>
          <p:spPr bwMode="auto">
            <a:xfrm rot="10800000">
              <a:off x="681" y="3015"/>
              <a:ext cx="42" cy="39"/>
            </a:xfrm>
            <a:prstGeom prst="ellipse">
              <a:avLst/>
            </a:prstGeom>
            <a:solidFill>
              <a:srgbClr val="4E90FC"/>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433" name="Oval 101"/>
            <p:cNvSpPr>
              <a:spLocks noChangeArrowheads="1"/>
            </p:cNvSpPr>
            <p:nvPr/>
          </p:nvSpPr>
          <p:spPr bwMode="auto">
            <a:xfrm rot="10800000">
              <a:off x="259" y="3017"/>
              <a:ext cx="42" cy="3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434" name="Oval 102"/>
            <p:cNvSpPr>
              <a:spLocks noChangeArrowheads="1"/>
            </p:cNvSpPr>
            <p:nvPr/>
          </p:nvSpPr>
          <p:spPr bwMode="auto">
            <a:xfrm rot="10800000">
              <a:off x="261" y="2613"/>
              <a:ext cx="42" cy="3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435" name="Oval 103"/>
            <p:cNvSpPr>
              <a:spLocks noChangeArrowheads="1"/>
            </p:cNvSpPr>
            <p:nvPr/>
          </p:nvSpPr>
          <p:spPr bwMode="auto">
            <a:xfrm rot="10800000">
              <a:off x="681" y="3015"/>
              <a:ext cx="42" cy="3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436" name="Oval 104"/>
            <p:cNvSpPr>
              <a:spLocks noChangeArrowheads="1"/>
            </p:cNvSpPr>
            <p:nvPr/>
          </p:nvSpPr>
          <p:spPr bwMode="auto">
            <a:xfrm rot="10800000">
              <a:off x="681" y="2611"/>
              <a:ext cx="40" cy="3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16437" name="Text Box 105"/>
            <p:cNvSpPr txBox="1">
              <a:spLocks noChangeArrowheads="1"/>
            </p:cNvSpPr>
            <p:nvPr/>
          </p:nvSpPr>
          <p:spPr bwMode="auto">
            <a:xfrm>
              <a:off x="0" y="2400"/>
              <a:ext cx="956"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solidFill>
                    <a:schemeClr val="bg1"/>
                  </a:solidFill>
                </a:rPr>
                <a:t>subject’s monitor</a:t>
              </a:r>
            </a:p>
            <a:p>
              <a:pPr eaLnBrk="1" hangingPunct="1">
                <a:spcBef>
                  <a:spcPct val="50000"/>
                </a:spcBef>
              </a:pPr>
              <a:r>
                <a:rPr lang="en-US" sz="1000">
                  <a:solidFill>
                    <a:schemeClr val="bg1"/>
                  </a:solidFill>
                </a:rPr>
                <a:t>(Stimulius generator)</a:t>
              </a:r>
            </a:p>
          </p:txBody>
        </p:sp>
        <p:cxnSp>
          <p:nvCxnSpPr>
            <p:cNvPr id="16438" name="AutoShape 106"/>
            <p:cNvCxnSpPr>
              <a:cxnSpLocks noChangeShapeType="1"/>
              <a:stCxn id="16407" idx="5"/>
              <a:endCxn id="16428" idx="6"/>
            </p:cNvCxnSpPr>
            <p:nvPr/>
          </p:nvCxnSpPr>
          <p:spPr bwMode="auto">
            <a:xfrm rot="10800000">
              <a:off x="471" y="3220"/>
              <a:ext cx="1010" cy="496"/>
            </a:xfrm>
            <a:prstGeom prst="bentConnector2">
              <a:avLst/>
            </a:prstGeom>
            <a:noFill/>
            <a:ln w="762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16439" name="Text Box 107"/>
            <p:cNvSpPr txBox="1">
              <a:spLocks noChangeArrowheads="1"/>
            </p:cNvSpPr>
            <p:nvPr/>
          </p:nvSpPr>
          <p:spPr bwMode="auto">
            <a:xfrm>
              <a:off x="1618" y="2574"/>
              <a:ext cx="699"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Task scheduler</a:t>
              </a:r>
            </a:p>
          </p:txBody>
        </p:sp>
        <p:sp>
          <p:nvSpPr>
            <p:cNvPr id="16440" name="Text Box 108"/>
            <p:cNvSpPr txBox="1">
              <a:spLocks noChangeArrowheads="1"/>
            </p:cNvSpPr>
            <p:nvPr/>
          </p:nvSpPr>
          <p:spPr bwMode="auto">
            <a:xfrm>
              <a:off x="1598" y="2350"/>
              <a:ext cx="644" cy="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b="1"/>
                <a:t>TAS</a:t>
              </a:r>
            </a:p>
          </p:txBody>
        </p:sp>
        <p:sp>
          <p:nvSpPr>
            <p:cNvPr id="16441" name="Text Box 109"/>
            <p:cNvSpPr txBox="1">
              <a:spLocks noChangeArrowheads="1"/>
            </p:cNvSpPr>
            <p:nvPr/>
          </p:nvSpPr>
          <p:spPr bwMode="auto">
            <a:xfrm>
              <a:off x="2242" y="3608"/>
              <a:ext cx="720"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Computer</a:t>
              </a:r>
            </a:p>
          </p:txBody>
        </p:sp>
        <p:cxnSp>
          <p:nvCxnSpPr>
            <p:cNvPr id="16442" name="AutoShape 110"/>
            <p:cNvCxnSpPr>
              <a:cxnSpLocks noChangeShapeType="1"/>
              <a:stCxn id="16392" idx="6"/>
              <a:endCxn id="16407" idx="28"/>
            </p:cNvCxnSpPr>
            <p:nvPr/>
          </p:nvCxnSpPr>
          <p:spPr bwMode="auto">
            <a:xfrm rot="5400000">
              <a:off x="2759" y="3343"/>
              <a:ext cx="34" cy="193"/>
            </a:xfrm>
            <a:prstGeom prst="bentConnector3">
              <a:avLst>
                <a:gd name="adj1" fmla="val 57894"/>
              </a:avLst>
            </a:prstGeom>
            <a:noFill/>
            <a:ln w="76200">
              <a:solidFill>
                <a:srgbClr val="0066FF"/>
              </a:solidFill>
              <a:miter lim="800000"/>
              <a:headEnd/>
              <a:tailEnd/>
            </a:ln>
            <a:extLst>
              <a:ext uri="{909E8E84-426E-40DD-AFC4-6F175D3DCCD1}">
                <a14:hiddenFill xmlns:a14="http://schemas.microsoft.com/office/drawing/2010/main">
                  <a:noFill/>
                </a14:hiddenFill>
              </a:ext>
            </a:extLst>
          </p:spPr>
        </p:cxnSp>
        <p:sp>
          <p:nvSpPr>
            <p:cNvPr id="16443" name="Rectangle 112"/>
            <p:cNvSpPr>
              <a:spLocks noChangeArrowheads="1"/>
            </p:cNvSpPr>
            <p:nvPr/>
          </p:nvSpPr>
          <p:spPr bwMode="auto">
            <a:xfrm>
              <a:off x="2685" y="4141"/>
              <a:ext cx="809"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8242" rIns="0" bIns="0" anchor="ctr">
              <a:spAutoFit/>
            </a:bodyPr>
            <a:lstStyle/>
            <a:p>
              <a:pPr algn="l"/>
              <a:r>
                <a:rPr lang="en-US" b="1"/>
                <a:t>NI USB/PCIe-6353</a:t>
              </a:r>
            </a:p>
            <a:p>
              <a:pPr algn="l" eaLnBrk="0" hangingPunct="0"/>
              <a:endParaRPr lang="en-US"/>
            </a:p>
          </p:txBody>
        </p:sp>
        <p:cxnSp>
          <p:nvCxnSpPr>
            <p:cNvPr id="16444" name="AutoShape 113"/>
            <p:cNvCxnSpPr>
              <a:cxnSpLocks noChangeShapeType="1"/>
              <a:stCxn id="16443" idx="0"/>
              <a:endCxn id="16407" idx="13"/>
            </p:cNvCxnSpPr>
            <p:nvPr/>
          </p:nvCxnSpPr>
          <p:spPr bwMode="auto">
            <a:xfrm flipH="1" flipV="1">
              <a:off x="2974" y="3873"/>
              <a:ext cx="5" cy="304"/>
            </a:xfrm>
            <a:prstGeom prst="straightConnector1">
              <a:avLst/>
            </a:prstGeom>
            <a:noFill/>
            <a:ln w="38100">
              <a:solidFill>
                <a:srgbClr val="CC0000"/>
              </a:solidFill>
              <a:round/>
              <a:headEnd type="triangle" w="med" len="med"/>
              <a:tailEnd type="triangle" w="med" len="med"/>
            </a:ln>
            <a:extLst>
              <a:ext uri="{909E8E84-426E-40DD-AFC4-6F175D3DCCD1}">
                <a14:hiddenFill xmlns:a14="http://schemas.microsoft.com/office/drawing/2010/main">
                  <a:noFill/>
                </a14:hiddenFill>
              </a:ext>
            </a:extLst>
          </p:spPr>
        </p:cxnSp>
        <p:sp>
          <p:nvSpPr>
            <p:cNvPr id="16445" name="Freeform 116"/>
            <p:cNvSpPr>
              <a:spLocks/>
            </p:cNvSpPr>
            <p:nvPr/>
          </p:nvSpPr>
          <p:spPr bwMode="auto">
            <a:xfrm>
              <a:off x="2654" y="2980"/>
              <a:ext cx="644" cy="313"/>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flat" cmpd="sng">
                  <a:solidFill>
                    <a:srgbClr val="000000"/>
                  </a:solidFill>
                  <a:prstDash val="solid"/>
                  <a:round/>
                  <a:headEnd type="none" w="med" len="med"/>
                  <a:tailEnd type="none" w="sm" len="med"/>
                </a14:hiddenLine>
              </a:ext>
            </a:extLst>
          </p:spPr>
          <p:txBody>
            <a:bodyPr wrap="none" anchor="ctr"/>
            <a:lstStyle/>
            <a:p>
              <a:endParaRPr lang="en-US"/>
            </a:p>
          </p:txBody>
        </p:sp>
        <p:sp>
          <p:nvSpPr>
            <p:cNvPr id="16446" name="Text Box 117"/>
            <p:cNvSpPr txBox="1">
              <a:spLocks noChangeArrowheads="1"/>
            </p:cNvSpPr>
            <p:nvPr/>
          </p:nvSpPr>
          <p:spPr bwMode="auto">
            <a:xfrm>
              <a:off x="2532" y="3003"/>
              <a:ext cx="82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1000"/>
                <a:t>1) Data acquisition</a:t>
              </a:r>
            </a:p>
            <a:p>
              <a:pPr algn="l" eaLnBrk="1" hangingPunct="1">
                <a:spcBef>
                  <a:spcPct val="50000"/>
                </a:spcBef>
              </a:pPr>
              <a:r>
                <a:rPr lang="en-US" sz="1000"/>
                <a:t>2) Spike sorter</a:t>
              </a:r>
            </a:p>
          </p:txBody>
        </p:sp>
        <p:sp>
          <p:nvSpPr>
            <p:cNvPr id="16447" name="Text Box 118"/>
            <p:cNvSpPr txBox="1">
              <a:spLocks noChangeArrowheads="1"/>
            </p:cNvSpPr>
            <p:nvPr/>
          </p:nvSpPr>
          <p:spPr bwMode="auto">
            <a:xfrm>
              <a:off x="2473" y="2855"/>
              <a:ext cx="979" cy="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b="1"/>
                <a:t>DAS server</a:t>
              </a:r>
            </a:p>
          </p:txBody>
        </p:sp>
        <p:sp>
          <p:nvSpPr>
            <p:cNvPr id="16448" name="Freeform 119"/>
            <p:cNvSpPr>
              <a:spLocks/>
            </p:cNvSpPr>
            <p:nvPr/>
          </p:nvSpPr>
          <p:spPr bwMode="auto">
            <a:xfrm>
              <a:off x="4108" y="5138"/>
              <a:ext cx="380" cy="174"/>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6449" name="Text Box 120"/>
            <p:cNvSpPr txBox="1">
              <a:spLocks noChangeArrowheads="1"/>
            </p:cNvSpPr>
            <p:nvPr/>
          </p:nvSpPr>
          <p:spPr bwMode="auto">
            <a:xfrm>
              <a:off x="4118" y="5150"/>
              <a:ext cx="342"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Relay</a:t>
              </a:r>
            </a:p>
          </p:txBody>
        </p:sp>
        <p:cxnSp>
          <p:nvCxnSpPr>
            <p:cNvPr id="16450" name="AutoShape 121"/>
            <p:cNvCxnSpPr>
              <a:cxnSpLocks noChangeShapeType="1"/>
              <a:stCxn id="16448" idx="12"/>
            </p:cNvCxnSpPr>
            <p:nvPr/>
          </p:nvCxnSpPr>
          <p:spPr bwMode="auto">
            <a:xfrm flipH="1">
              <a:off x="4296" y="5321"/>
              <a:ext cx="2" cy="914"/>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16451" name="Freeform 122"/>
            <p:cNvSpPr>
              <a:spLocks/>
            </p:cNvSpPr>
            <p:nvPr/>
          </p:nvSpPr>
          <p:spPr bwMode="auto">
            <a:xfrm>
              <a:off x="3418" y="2377"/>
              <a:ext cx="1049" cy="916"/>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DDDDDD"/>
            </a:solidFill>
            <a:ln w="28575" cap="flat" cmpd="sng">
              <a:solidFill>
                <a:schemeClr val="tx1"/>
              </a:solidFill>
              <a:prstDash val="solid"/>
              <a:round/>
              <a:headEnd type="none" w="med" len="med"/>
              <a:tailEnd type="none" w="sm" len="med"/>
            </a:ln>
          </p:spPr>
          <p:txBody>
            <a:bodyPr wrap="none" anchor="ctr"/>
            <a:lstStyle/>
            <a:p>
              <a:endParaRPr lang="en-US"/>
            </a:p>
          </p:txBody>
        </p:sp>
        <p:sp>
          <p:nvSpPr>
            <p:cNvPr id="16452" name="Text Box 123"/>
            <p:cNvSpPr txBox="1">
              <a:spLocks noChangeArrowheads="1"/>
            </p:cNvSpPr>
            <p:nvPr/>
          </p:nvSpPr>
          <p:spPr bwMode="auto">
            <a:xfrm>
              <a:off x="3442" y="2381"/>
              <a:ext cx="1185" cy="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1600" b="1" dirty="0"/>
                <a:t>Other Members</a:t>
              </a:r>
              <a:r>
                <a:rPr lang="en-US" sz="2000" b="1" dirty="0"/>
                <a:t>:</a:t>
              </a:r>
            </a:p>
            <a:p>
              <a:pPr algn="l" eaLnBrk="1" hangingPunct="1">
                <a:spcBef>
                  <a:spcPct val="50000"/>
                </a:spcBef>
              </a:pPr>
              <a:r>
                <a:rPr lang="en-US" sz="1000" dirty="0"/>
                <a:t>1) DAS client (Spike Sorter) </a:t>
              </a:r>
            </a:p>
            <a:p>
              <a:pPr algn="l" eaLnBrk="1" hangingPunct="1">
                <a:spcBef>
                  <a:spcPct val="50000"/>
                </a:spcBef>
              </a:pPr>
              <a:r>
                <a:rPr lang="en-US" sz="1000" dirty="0"/>
                <a:t>2) Oscilloscope</a:t>
              </a:r>
            </a:p>
            <a:p>
              <a:pPr algn="l" eaLnBrk="1" hangingPunct="1">
                <a:spcBef>
                  <a:spcPct val="50000"/>
                </a:spcBef>
              </a:pPr>
              <a:r>
                <a:rPr lang="en-US" sz="1000" dirty="0"/>
                <a:t>3) Raster Plotter (RAS)</a:t>
              </a:r>
            </a:p>
            <a:p>
              <a:pPr algn="l" eaLnBrk="1" hangingPunct="1">
                <a:spcBef>
                  <a:spcPct val="50000"/>
                </a:spcBef>
              </a:pPr>
              <a:r>
                <a:rPr lang="en-US" sz="1000" dirty="0"/>
                <a:t>4) ANTS, (5) MOXY</a:t>
              </a:r>
            </a:p>
            <a:p>
              <a:pPr algn="l" eaLnBrk="1" hangingPunct="1">
                <a:spcBef>
                  <a:spcPct val="50000"/>
                </a:spcBef>
              </a:pPr>
              <a:r>
                <a:rPr lang="en-US" sz="1000" dirty="0"/>
                <a:t>…</a:t>
              </a:r>
            </a:p>
          </p:txBody>
        </p:sp>
        <p:sp>
          <p:nvSpPr>
            <p:cNvPr id="16453" name="Text Box 124"/>
            <p:cNvSpPr txBox="1">
              <a:spLocks noChangeArrowheads="1"/>
            </p:cNvSpPr>
            <p:nvPr/>
          </p:nvSpPr>
          <p:spPr bwMode="auto">
            <a:xfrm>
              <a:off x="114" y="2163"/>
              <a:ext cx="702"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b="1"/>
                <a:t>VIS</a:t>
              </a:r>
            </a:p>
          </p:txBody>
        </p:sp>
        <p:cxnSp>
          <p:nvCxnSpPr>
            <p:cNvPr id="16454" name="AutoShape 125"/>
            <p:cNvCxnSpPr>
              <a:cxnSpLocks noChangeShapeType="1"/>
              <a:stCxn id="16407" idx="13"/>
              <a:endCxn id="16393" idx="12"/>
            </p:cNvCxnSpPr>
            <p:nvPr/>
          </p:nvCxnSpPr>
          <p:spPr bwMode="auto">
            <a:xfrm flipH="1" flipV="1">
              <a:off x="2968" y="3352"/>
              <a:ext cx="6" cy="521"/>
            </a:xfrm>
            <a:prstGeom prst="straightConnector1">
              <a:avLst/>
            </a:prstGeom>
            <a:noFill/>
            <a:ln w="38100">
              <a:solidFill>
                <a:srgbClr val="CC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16455" name="AutoShape 126"/>
            <p:cNvCxnSpPr>
              <a:cxnSpLocks noChangeShapeType="1"/>
              <a:stCxn id="16447" idx="0"/>
            </p:cNvCxnSpPr>
            <p:nvPr/>
          </p:nvCxnSpPr>
          <p:spPr bwMode="auto">
            <a:xfrm rot="5400000" flipH="1" flipV="1">
              <a:off x="3064" y="2493"/>
              <a:ext cx="261" cy="463"/>
            </a:xfrm>
            <a:prstGeom prst="bentConnector2">
              <a:avLst/>
            </a:prstGeom>
            <a:noFill/>
            <a:ln w="76200">
              <a:solidFill>
                <a:srgbClr val="0066FF"/>
              </a:solidFill>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16456" name="AutoShape 127"/>
            <p:cNvCxnSpPr>
              <a:cxnSpLocks noChangeShapeType="1"/>
              <a:stCxn id="16447" idx="0"/>
              <a:endCxn id="16421" idx="22"/>
            </p:cNvCxnSpPr>
            <p:nvPr/>
          </p:nvCxnSpPr>
          <p:spPr bwMode="auto">
            <a:xfrm rot="5400000" flipH="1">
              <a:off x="2608" y="2501"/>
              <a:ext cx="263" cy="446"/>
            </a:xfrm>
            <a:prstGeom prst="bentConnector2">
              <a:avLst/>
            </a:prstGeom>
            <a:noFill/>
            <a:ln w="76200">
              <a:solidFill>
                <a:srgbClr val="0066FF"/>
              </a:solidFill>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16457" name="AutoShape 128"/>
            <p:cNvCxnSpPr>
              <a:cxnSpLocks noChangeShapeType="1"/>
              <a:stCxn id="16421" idx="4"/>
              <a:endCxn id="16428" idx="5"/>
            </p:cNvCxnSpPr>
            <p:nvPr/>
          </p:nvCxnSpPr>
          <p:spPr bwMode="auto">
            <a:xfrm rot="10800000">
              <a:off x="905" y="2815"/>
              <a:ext cx="477" cy="0"/>
            </a:xfrm>
            <a:prstGeom prst="straightConnector1">
              <a:avLst/>
            </a:prstGeom>
            <a:noFill/>
            <a:ln w="76200">
              <a:solidFill>
                <a:srgbClr val="0066FF"/>
              </a:solidFill>
              <a:round/>
              <a:headEnd type="triangle" w="med" len="med"/>
              <a:tailEnd type="triangle" w="med" len="med"/>
            </a:ln>
            <a:extLst>
              <a:ext uri="{909E8E84-426E-40DD-AFC4-6F175D3DCCD1}">
                <a14:hiddenFill xmlns:a14="http://schemas.microsoft.com/office/drawing/2010/main">
                  <a:noFill/>
                </a14:hiddenFill>
              </a:ext>
            </a:extLst>
          </p:spPr>
        </p:cxnSp>
      </p:grpSp>
      <p:sp>
        <p:nvSpPr>
          <p:cNvPr id="16387" name="Rectangle 129"/>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DAS (Data Acquisition System)</a:t>
            </a:r>
          </a:p>
        </p:txBody>
      </p:sp>
      <p:sp>
        <p:nvSpPr>
          <p:cNvPr id="16388" name="Rectangle 5"/>
          <p:cNvSpPr>
            <a:spLocks noChangeArrowheads="1"/>
          </p:cNvSpPr>
          <p:nvPr/>
        </p:nvSpPr>
        <p:spPr bwMode="auto">
          <a:xfrm>
            <a:off x="7458075" y="1981200"/>
            <a:ext cx="10836275" cy="105156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5724" bIns="45724"/>
          <a:lstStyle/>
          <a:p>
            <a:pPr marL="342900" indent="-342900" algn="l">
              <a:lnSpc>
                <a:spcPct val="150000"/>
              </a:lnSpc>
            </a:pPr>
            <a:r>
              <a:rPr lang="en-US" sz="2800" b="1">
                <a:solidFill>
                  <a:schemeClr val="accent2"/>
                </a:solidFill>
              </a:rPr>
              <a:t>DAS Server</a:t>
            </a:r>
          </a:p>
          <a:p>
            <a:pPr marL="342900" indent="-342900" algn="l">
              <a:lnSpc>
                <a:spcPct val="150000"/>
              </a:lnSpc>
              <a:buFontTx/>
              <a:buChar char="•"/>
            </a:pPr>
            <a:r>
              <a:rPr lang="en-US" sz="2800" b="1">
                <a:solidFill>
                  <a:schemeClr val="accent2"/>
                </a:solidFill>
              </a:rPr>
              <a:t>Invisible, to minimize the effect of display delay.</a:t>
            </a:r>
          </a:p>
          <a:p>
            <a:pPr marL="342900" indent="-342900" algn="l">
              <a:lnSpc>
                <a:spcPct val="150000"/>
              </a:lnSpc>
              <a:buFontTx/>
              <a:buChar char="•"/>
            </a:pPr>
            <a:r>
              <a:rPr lang="en-US" sz="2800" b="1">
                <a:solidFill>
                  <a:schemeClr val="accent2"/>
                </a:solidFill>
              </a:rPr>
              <a:t>Handles all data (input &amp; output) at 2kHz sampling rate. (NI sampling rate is 40KHz)</a:t>
            </a:r>
          </a:p>
          <a:p>
            <a:pPr marL="342900" indent="-342900" algn="l">
              <a:lnSpc>
                <a:spcPct val="150000"/>
              </a:lnSpc>
              <a:buFontTx/>
              <a:buChar char="•"/>
            </a:pPr>
            <a:r>
              <a:rPr lang="en-US" sz="2800" b="1">
                <a:solidFill>
                  <a:schemeClr val="accent2"/>
                </a:solidFill>
              </a:rPr>
              <a:t>Detects threshold-crossing waveforms.</a:t>
            </a:r>
          </a:p>
          <a:p>
            <a:pPr marL="342900" indent="-342900" algn="l">
              <a:lnSpc>
                <a:spcPct val="150000"/>
              </a:lnSpc>
              <a:buFontTx/>
              <a:buChar char="•"/>
            </a:pPr>
            <a:r>
              <a:rPr lang="en-US" sz="2800" b="1">
                <a:solidFill>
                  <a:schemeClr val="accent2"/>
                </a:solidFill>
              </a:rPr>
              <a:t>Decides whether or not the waveform meets the criteria, set by the VT-boxes visible in </a:t>
            </a:r>
            <a:r>
              <a:rPr lang="en-US" sz="2800" b="1" err="1">
                <a:solidFill>
                  <a:schemeClr val="accent2"/>
                </a:solidFill>
              </a:rPr>
              <a:t>DAS_cl</a:t>
            </a:r>
            <a:r>
              <a:rPr lang="en-US" sz="2800" b="1">
                <a:solidFill>
                  <a:schemeClr val="accent2"/>
                </a:solidFill>
              </a:rPr>
              <a:t> window.</a:t>
            </a:r>
          </a:p>
          <a:p>
            <a:pPr marL="342900" indent="-342900" algn="l">
              <a:lnSpc>
                <a:spcPct val="150000"/>
              </a:lnSpc>
              <a:buFontTx/>
              <a:buChar char="•"/>
            </a:pPr>
            <a:r>
              <a:rPr lang="en-US" sz="2800" b="1">
                <a:solidFill>
                  <a:schemeClr val="accent2"/>
                </a:solidFill>
              </a:rPr>
              <a:t>Generates lists of data according to the spike sorting.</a:t>
            </a:r>
          </a:p>
          <a:p>
            <a:pPr marL="342900" indent="-342900" algn="l">
              <a:lnSpc>
                <a:spcPct val="150000"/>
              </a:lnSpc>
              <a:buFontTx/>
              <a:buChar char="•"/>
            </a:pPr>
            <a:endParaRPr lang="en-US" sz="2800" b="1">
              <a:solidFill>
                <a:schemeClr val="accent2"/>
              </a:solidFill>
            </a:endParaRPr>
          </a:p>
          <a:p>
            <a:pPr marL="342900" indent="-342900" algn="l">
              <a:lnSpc>
                <a:spcPct val="150000"/>
              </a:lnSpc>
            </a:pPr>
            <a:r>
              <a:rPr lang="en-US" sz="2800" b="1">
                <a:solidFill>
                  <a:schemeClr val="accent2"/>
                </a:solidFill>
              </a:rPr>
              <a:t>DAS Client</a:t>
            </a:r>
          </a:p>
          <a:p>
            <a:pPr marL="342900" indent="-342900" algn="l">
              <a:lnSpc>
                <a:spcPct val="150000"/>
              </a:lnSpc>
              <a:buFontTx/>
              <a:buChar char="•"/>
            </a:pPr>
            <a:r>
              <a:rPr lang="en-US" sz="2800" b="1">
                <a:solidFill>
                  <a:schemeClr val="accent2"/>
                </a:solidFill>
              </a:rPr>
              <a:t>Accepts user commends, such as, change of threshold, VT-box setting; enables/disables channels.</a:t>
            </a:r>
          </a:p>
          <a:p>
            <a:pPr marL="342900" indent="-342900" algn="l">
              <a:lnSpc>
                <a:spcPct val="150000"/>
              </a:lnSpc>
              <a:buFontTx/>
              <a:buChar char="•"/>
            </a:pPr>
            <a:r>
              <a:rPr lang="en-US" sz="2800" b="1">
                <a:solidFill>
                  <a:schemeClr val="accent2"/>
                </a:solidFill>
              </a:rPr>
              <a:t>Sends the information to DAS Server.</a:t>
            </a:r>
          </a:p>
          <a:p>
            <a:pPr marL="342900" indent="-342900" algn="l">
              <a:lnSpc>
                <a:spcPct val="150000"/>
              </a:lnSpc>
              <a:buFontTx/>
              <a:buChar char="•"/>
            </a:pPr>
            <a:r>
              <a:rPr lang="en-US" sz="2800" b="1">
                <a:solidFill>
                  <a:schemeClr val="accent2"/>
                </a:solidFill>
              </a:rPr>
              <a:t>Displays waveforms, sorted by the server.</a:t>
            </a:r>
          </a:p>
          <a:p>
            <a:pPr marL="342900" indent="-342900" algn="l">
              <a:lnSpc>
                <a:spcPct val="150000"/>
              </a:lnSpc>
              <a:buFontTx/>
              <a:buChar char="•"/>
            </a:pPr>
            <a:r>
              <a:rPr lang="en-US" sz="2800" b="1">
                <a:solidFill>
                  <a:schemeClr val="accent2"/>
                </a:solidFill>
              </a:rPr>
              <a:t>Saves the waveforms according to user’s commend.</a:t>
            </a:r>
          </a:p>
        </p:txBody>
      </p:sp>
      <p:sp>
        <p:nvSpPr>
          <p:cNvPr id="16389" name="Freeform 137"/>
          <p:cNvSpPr>
            <a:spLocks/>
          </p:cNvSpPr>
          <p:nvPr/>
        </p:nvSpPr>
        <p:spPr bwMode="auto">
          <a:xfrm>
            <a:off x="5362575" y="3495675"/>
            <a:ext cx="1762125" cy="466725"/>
          </a:xfrm>
          <a:custGeom>
            <a:avLst/>
            <a:gdLst>
              <a:gd name="T0" fmla="*/ 2147483647 w 1109"/>
              <a:gd name="T1" fmla="*/ 2147483647 h 294"/>
              <a:gd name="T2" fmla="*/ 0 w 1109"/>
              <a:gd name="T3" fmla="*/ 2147483647 h 294"/>
              <a:gd name="T4" fmla="*/ 2147483647 w 1109"/>
              <a:gd name="T5" fmla="*/ 2147483647 h 294"/>
              <a:gd name="T6" fmla="*/ 2147483647 w 1109"/>
              <a:gd name="T7" fmla="*/ 2147483647 h 294"/>
              <a:gd name="T8" fmla="*/ 2147483647 w 1109"/>
              <a:gd name="T9" fmla="*/ 2147483647 h 294"/>
              <a:gd name="T10" fmla="*/ 0 60000 65536"/>
              <a:gd name="T11" fmla="*/ 0 60000 65536"/>
              <a:gd name="T12" fmla="*/ 0 60000 65536"/>
              <a:gd name="T13" fmla="*/ 0 60000 65536"/>
              <a:gd name="T14" fmla="*/ 0 60000 65536"/>
              <a:gd name="T15" fmla="*/ 0 w 1109"/>
              <a:gd name="T16" fmla="*/ 0 h 294"/>
              <a:gd name="T17" fmla="*/ 1109 w 1109"/>
              <a:gd name="T18" fmla="*/ 294 h 294"/>
            </a:gdLst>
            <a:ahLst/>
            <a:cxnLst>
              <a:cxn ang="T10">
                <a:pos x="T0" y="T1"/>
              </a:cxn>
              <a:cxn ang="T11">
                <a:pos x="T2" y="T3"/>
              </a:cxn>
              <a:cxn ang="T12">
                <a:pos x="T4" y="T5"/>
              </a:cxn>
              <a:cxn ang="T13">
                <a:pos x="T6" y="T7"/>
              </a:cxn>
              <a:cxn ang="T14">
                <a:pos x="T8" y="T9"/>
              </a:cxn>
            </a:cxnLst>
            <a:rect l="T15" t="T16" r="T17" b="T18"/>
            <a:pathLst>
              <a:path w="1109" h="294">
                <a:moveTo>
                  <a:pt x="362" y="256"/>
                </a:moveTo>
                <a:cubicBezTo>
                  <a:pt x="214" y="239"/>
                  <a:pt x="0" y="222"/>
                  <a:pt x="0" y="150"/>
                </a:cubicBezTo>
                <a:cubicBezTo>
                  <a:pt x="0" y="78"/>
                  <a:pt x="298" y="37"/>
                  <a:pt x="492" y="28"/>
                </a:cubicBezTo>
                <a:cubicBezTo>
                  <a:pt x="675" y="24"/>
                  <a:pt x="1109" y="0"/>
                  <a:pt x="1096" y="128"/>
                </a:cubicBezTo>
                <a:cubicBezTo>
                  <a:pt x="1083" y="256"/>
                  <a:pt x="457" y="252"/>
                  <a:pt x="271" y="294"/>
                </a:cubicBezTo>
              </a:path>
            </a:pathLst>
          </a:custGeom>
          <a:noFill/>
          <a:ln w="9525" cap="flat" cmpd="sng">
            <a:solidFill>
              <a:srgbClr val="CC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6390" name="Freeform 141"/>
          <p:cNvSpPr>
            <a:spLocks/>
          </p:cNvSpPr>
          <p:nvPr/>
        </p:nvSpPr>
        <p:spPr bwMode="auto">
          <a:xfrm>
            <a:off x="3886200" y="4038600"/>
            <a:ext cx="1600200" cy="990600"/>
          </a:xfrm>
          <a:custGeom>
            <a:avLst/>
            <a:gdLst>
              <a:gd name="T0" fmla="*/ 2147483647 w 1109"/>
              <a:gd name="T1" fmla="*/ 2147483647 h 294"/>
              <a:gd name="T2" fmla="*/ 0 w 1109"/>
              <a:gd name="T3" fmla="*/ 2147483647 h 294"/>
              <a:gd name="T4" fmla="*/ 2147483647 w 1109"/>
              <a:gd name="T5" fmla="*/ 2147483647 h 294"/>
              <a:gd name="T6" fmla="*/ 2147483647 w 1109"/>
              <a:gd name="T7" fmla="*/ 2147483647 h 294"/>
              <a:gd name="T8" fmla="*/ 2147483647 w 1109"/>
              <a:gd name="T9" fmla="*/ 2147483647 h 294"/>
              <a:gd name="T10" fmla="*/ 0 60000 65536"/>
              <a:gd name="T11" fmla="*/ 0 60000 65536"/>
              <a:gd name="T12" fmla="*/ 0 60000 65536"/>
              <a:gd name="T13" fmla="*/ 0 60000 65536"/>
              <a:gd name="T14" fmla="*/ 0 60000 65536"/>
              <a:gd name="T15" fmla="*/ 0 w 1109"/>
              <a:gd name="T16" fmla="*/ 0 h 294"/>
              <a:gd name="T17" fmla="*/ 1109 w 1109"/>
              <a:gd name="T18" fmla="*/ 294 h 294"/>
            </a:gdLst>
            <a:ahLst/>
            <a:cxnLst>
              <a:cxn ang="T10">
                <a:pos x="T0" y="T1"/>
              </a:cxn>
              <a:cxn ang="T11">
                <a:pos x="T2" y="T3"/>
              </a:cxn>
              <a:cxn ang="T12">
                <a:pos x="T4" y="T5"/>
              </a:cxn>
              <a:cxn ang="T13">
                <a:pos x="T6" y="T7"/>
              </a:cxn>
              <a:cxn ang="T14">
                <a:pos x="T8" y="T9"/>
              </a:cxn>
            </a:cxnLst>
            <a:rect l="T15" t="T16" r="T17" b="T18"/>
            <a:pathLst>
              <a:path w="1109" h="294">
                <a:moveTo>
                  <a:pt x="362" y="256"/>
                </a:moveTo>
                <a:cubicBezTo>
                  <a:pt x="214" y="239"/>
                  <a:pt x="0" y="222"/>
                  <a:pt x="0" y="150"/>
                </a:cubicBezTo>
                <a:cubicBezTo>
                  <a:pt x="0" y="78"/>
                  <a:pt x="298" y="37"/>
                  <a:pt x="492" y="28"/>
                </a:cubicBezTo>
                <a:cubicBezTo>
                  <a:pt x="675" y="24"/>
                  <a:pt x="1109" y="0"/>
                  <a:pt x="1096" y="128"/>
                </a:cubicBezTo>
                <a:cubicBezTo>
                  <a:pt x="1083" y="256"/>
                  <a:pt x="457" y="252"/>
                  <a:pt x="271" y="294"/>
                </a:cubicBezTo>
              </a:path>
            </a:pathLst>
          </a:custGeom>
          <a:noFill/>
          <a:ln w="9525" cap="flat" cmpd="sng">
            <a:solidFill>
              <a:srgbClr val="CC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4800600"/>
            <a:ext cx="18288000" cy="3886200"/>
          </a:xfrm>
          <a:prstGeom prst="rect">
            <a:avLst/>
          </a:prstGeom>
          <a:solidFill>
            <a:srgbClr val="EAEAEA"/>
          </a:solidFill>
          <a:ln w="9525">
            <a:noFill/>
            <a:miter lim="800000"/>
            <a:headEnd/>
            <a:tailEnd/>
          </a:ln>
          <a:extLst/>
        </p:spPr>
        <p:txBody>
          <a:bodyPr/>
          <a:lstStyle/>
          <a:p>
            <a:pPr marL="762000" indent="-762000">
              <a:spcBef>
                <a:spcPct val="20000"/>
              </a:spcBef>
            </a:pPr>
            <a:r>
              <a:rPr lang="en-US" sz="13800" b="1" dirty="0">
                <a:solidFill>
                  <a:srgbClr val="FF0000"/>
                </a:solidFill>
                <a:effectLst>
                  <a:outerShdw blurRad="38100" dist="38100" dir="2700000" algn="tl">
                    <a:srgbClr val="C0C0C0"/>
                  </a:outerShdw>
                </a:effectLst>
              </a:rPr>
              <a:t>Various Aspects of BLIP</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Where are my AI channels in the connector box?</a:t>
            </a:r>
          </a:p>
        </p:txBody>
      </p:sp>
      <p:sp>
        <p:nvSpPr>
          <p:cNvPr id="21507" name="Rectangle 49"/>
          <p:cNvSpPr>
            <a:spLocks noChangeArrowheads="1"/>
          </p:cNvSpPr>
          <p:nvPr/>
        </p:nvSpPr>
        <p:spPr bwMode="auto">
          <a:xfrm>
            <a:off x="533400" y="3276600"/>
            <a:ext cx="17691100" cy="8156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l">
              <a:buFont typeface="Arial" charset="0"/>
              <a:buChar char="•"/>
            </a:pPr>
            <a:r>
              <a:rPr lang="en-US" sz="2800" dirty="0">
                <a:solidFill>
                  <a:srgbClr val="3333CC"/>
                </a:solidFill>
              </a:rPr>
              <a:t>For analog input (AI) channels. Blip follows the rule: </a:t>
            </a:r>
          </a:p>
          <a:p>
            <a:pPr lvl="2" algn="l"/>
            <a:r>
              <a:rPr lang="en-US" sz="2800" dirty="0">
                <a:solidFill>
                  <a:srgbClr val="C00000"/>
                </a:solidFill>
              </a:rPr>
              <a:t>Neural channel comes first, </a:t>
            </a:r>
            <a:r>
              <a:rPr lang="en-US" sz="2800" dirty="0">
                <a:solidFill>
                  <a:srgbClr val="CC00FF"/>
                </a:solidFill>
              </a:rPr>
              <a:t>2D behavioral channel</a:t>
            </a:r>
            <a:r>
              <a:rPr lang="en-US" sz="2800" dirty="0">
                <a:solidFill>
                  <a:srgbClr val="C00000"/>
                </a:solidFill>
              </a:rPr>
              <a:t> and </a:t>
            </a:r>
            <a:r>
              <a:rPr lang="en-US" sz="2800" dirty="0">
                <a:solidFill>
                  <a:srgbClr val="FF6600"/>
                </a:solidFill>
              </a:rPr>
              <a:t>other behavioral channels</a:t>
            </a:r>
            <a:r>
              <a:rPr lang="en-US" sz="2800" dirty="0">
                <a:solidFill>
                  <a:srgbClr val="C00000"/>
                </a:solidFill>
              </a:rPr>
              <a:t> follow.</a:t>
            </a:r>
          </a:p>
          <a:p>
            <a:pPr lvl="1" algn="l"/>
            <a:endParaRPr lang="en-US" sz="3600" b="1" dirty="0">
              <a:solidFill>
                <a:srgbClr val="6600CC"/>
              </a:solidFill>
            </a:endParaRPr>
          </a:p>
          <a:p>
            <a:pPr lvl="1" algn="l"/>
            <a:r>
              <a:rPr lang="en-US" sz="3600" b="1" dirty="0">
                <a:solidFill>
                  <a:srgbClr val="6600CC"/>
                </a:solidFill>
              </a:rPr>
              <a:t>&lt; Example &gt;</a:t>
            </a:r>
          </a:p>
          <a:p>
            <a:pPr marL="1200150" lvl="1" indent="-742950" algn="l">
              <a:buFont typeface="+mj-lt"/>
              <a:buAutoNum type="arabicPeriod"/>
            </a:pPr>
            <a:endParaRPr lang="en-US" sz="3600" b="1" dirty="0">
              <a:solidFill>
                <a:srgbClr val="6600CC"/>
              </a:solidFill>
            </a:endParaRPr>
          </a:p>
          <a:p>
            <a:pPr marL="1200150" lvl="1" indent="-742950" algn="l">
              <a:buFont typeface="+mj-lt"/>
              <a:buAutoNum type="arabicPeriod"/>
            </a:pPr>
            <a:r>
              <a:rPr lang="en-US" sz="3600" b="1" dirty="0">
                <a:solidFill>
                  <a:srgbClr val="6600CC"/>
                </a:solidFill>
              </a:rPr>
              <a:t>Neural AI channels </a:t>
            </a:r>
            <a:r>
              <a:rPr lang="en-US" sz="2800" dirty="0">
                <a:solidFill>
                  <a:srgbClr val="3333CC"/>
                </a:solidFill>
              </a:rPr>
              <a:t>(e.g., you have 2 neural channels): </a:t>
            </a:r>
          </a:p>
          <a:p>
            <a:pPr marL="1428750" lvl="2" indent="-514350" algn="l">
              <a:buFont typeface="Arial" panose="020B0604020202020204" pitchFamily="34" charset="0"/>
              <a:buChar char="•"/>
            </a:pPr>
            <a:r>
              <a:rPr lang="en-US" sz="2800" dirty="0">
                <a:solidFill>
                  <a:srgbClr val="3333CC"/>
                </a:solidFill>
              </a:rPr>
              <a:t>First neural channel: </a:t>
            </a:r>
            <a:r>
              <a:rPr lang="en-US" sz="2800" dirty="0">
                <a:solidFill>
                  <a:srgbClr val="FF0000"/>
                </a:solidFill>
              </a:rPr>
              <a:t>AI 0</a:t>
            </a:r>
          </a:p>
          <a:p>
            <a:pPr marL="1428750" lvl="2" indent="-514350" algn="l">
              <a:buFont typeface="Arial" panose="020B0604020202020204" pitchFamily="34" charset="0"/>
              <a:buChar char="•"/>
            </a:pPr>
            <a:r>
              <a:rPr lang="en-US" sz="2800" dirty="0">
                <a:solidFill>
                  <a:srgbClr val="3333CC"/>
                </a:solidFill>
              </a:rPr>
              <a:t>Second neural channel: </a:t>
            </a:r>
            <a:r>
              <a:rPr lang="en-US" sz="2800" dirty="0">
                <a:solidFill>
                  <a:srgbClr val="FF0000"/>
                </a:solidFill>
              </a:rPr>
              <a:t>AI 1</a:t>
            </a:r>
          </a:p>
          <a:p>
            <a:pPr marL="1200150" lvl="1" indent="-742950" algn="l">
              <a:buFont typeface="+mj-lt"/>
              <a:buAutoNum type="arabicPeriod"/>
            </a:pPr>
            <a:r>
              <a:rPr lang="en-US" sz="3600" b="1" dirty="0">
                <a:solidFill>
                  <a:srgbClr val="6600CC"/>
                </a:solidFill>
              </a:rPr>
              <a:t>2D Behavioral channels </a:t>
            </a:r>
            <a:r>
              <a:rPr lang="en-US" sz="2800" dirty="0">
                <a:solidFill>
                  <a:srgbClr val="3333CC"/>
                </a:solidFill>
              </a:rPr>
              <a:t>(e.g., you have 2 2D behavioral channels: x1, y1, x2, y2): </a:t>
            </a:r>
          </a:p>
          <a:p>
            <a:pPr marL="1428750" lvl="2" indent="-514350" algn="l">
              <a:buFont typeface="Arial" panose="020B0604020202020204" pitchFamily="34" charset="0"/>
              <a:buChar char="•"/>
            </a:pPr>
            <a:r>
              <a:rPr lang="en-US" sz="2800" dirty="0">
                <a:solidFill>
                  <a:srgbClr val="3333CC"/>
                </a:solidFill>
              </a:rPr>
              <a:t>x1: </a:t>
            </a:r>
            <a:r>
              <a:rPr lang="en-US" sz="2800" dirty="0">
                <a:solidFill>
                  <a:srgbClr val="FF0000"/>
                </a:solidFill>
              </a:rPr>
              <a:t>AI 2</a:t>
            </a:r>
          </a:p>
          <a:p>
            <a:pPr marL="1428750" lvl="2" indent="-514350" algn="l">
              <a:buFont typeface="Arial" panose="020B0604020202020204" pitchFamily="34" charset="0"/>
              <a:buChar char="•"/>
            </a:pPr>
            <a:r>
              <a:rPr lang="en-US" sz="2800" dirty="0">
                <a:solidFill>
                  <a:srgbClr val="3333CC"/>
                </a:solidFill>
              </a:rPr>
              <a:t>y1: </a:t>
            </a:r>
            <a:r>
              <a:rPr lang="en-US" sz="2800" dirty="0">
                <a:solidFill>
                  <a:srgbClr val="FF0000"/>
                </a:solidFill>
              </a:rPr>
              <a:t>AI 3</a:t>
            </a:r>
          </a:p>
          <a:p>
            <a:pPr marL="1428750" lvl="2" indent="-514350" algn="l">
              <a:buFont typeface="Arial" panose="020B0604020202020204" pitchFamily="34" charset="0"/>
              <a:buChar char="•"/>
            </a:pPr>
            <a:r>
              <a:rPr lang="en-US" sz="2800" dirty="0">
                <a:solidFill>
                  <a:srgbClr val="3333CC"/>
                </a:solidFill>
              </a:rPr>
              <a:t>x2: </a:t>
            </a:r>
            <a:r>
              <a:rPr lang="en-US" sz="2800" dirty="0">
                <a:solidFill>
                  <a:srgbClr val="FF0000"/>
                </a:solidFill>
              </a:rPr>
              <a:t>AI 4</a:t>
            </a:r>
          </a:p>
          <a:p>
            <a:pPr marL="1428750" lvl="2" indent="-514350" algn="l">
              <a:buFont typeface="Arial" panose="020B0604020202020204" pitchFamily="34" charset="0"/>
              <a:buChar char="•"/>
            </a:pPr>
            <a:r>
              <a:rPr lang="en-US" sz="2800" dirty="0">
                <a:solidFill>
                  <a:srgbClr val="3333CC"/>
                </a:solidFill>
              </a:rPr>
              <a:t>y2: </a:t>
            </a:r>
            <a:r>
              <a:rPr lang="en-US" sz="2800" dirty="0">
                <a:solidFill>
                  <a:srgbClr val="FF0000"/>
                </a:solidFill>
              </a:rPr>
              <a:t>AI 5</a:t>
            </a:r>
          </a:p>
          <a:p>
            <a:pPr marL="461963" lvl="2" algn="l"/>
            <a:r>
              <a:rPr lang="en-US" sz="3600" b="1" dirty="0">
                <a:solidFill>
                  <a:srgbClr val="6600CC"/>
                </a:solidFill>
              </a:rPr>
              <a:t>3.   Other behavioral channels </a:t>
            </a:r>
            <a:r>
              <a:rPr lang="en-US" sz="2800" dirty="0">
                <a:solidFill>
                  <a:srgbClr val="3333CC"/>
                </a:solidFill>
              </a:rPr>
              <a:t>(e.g., you have 3 other channels: other1, other2, other3):</a:t>
            </a:r>
          </a:p>
          <a:p>
            <a:pPr marL="1433513" lvl="3" indent="-514350" algn="l">
              <a:buFont typeface="Arial" panose="020B0604020202020204" pitchFamily="34" charset="0"/>
              <a:buChar char="•"/>
            </a:pPr>
            <a:r>
              <a:rPr lang="en-US" sz="2800" dirty="0">
                <a:solidFill>
                  <a:srgbClr val="3333CC"/>
                </a:solidFill>
              </a:rPr>
              <a:t>other1: </a:t>
            </a:r>
            <a:r>
              <a:rPr lang="en-US" sz="2800" dirty="0">
                <a:solidFill>
                  <a:srgbClr val="FF0000"/>
                </a:solidFill>
              </a:rPr>
              <a:t>AI 6</a:t>
            </a:r>
          </a:p>
          <a:p>
            <a:pPr marL="1433513" lvl="3" indent="-514350" algn="l">
              <a:buFont typeface="Arial" panose="020B0604020202020204" pitchFamily="34" charset="0"/>
              <a:buChar char="•"/>
            </a:pPr>
            <a:r>
              <a:rPr lang="en-US" sz="2800" dirty="0">
                <a:solidFill>
                  <a:srgbClr val="3333CC"/>
                </a:solidFill>
              </a:rPr>
              <a:t>other2: </a:t>
            </a:r>
            <a:r>
              <a:rPr lang="en-US" sz="2800" dirty="0">
                <a:solidFill>
                  <a:srgbClr val="FF0000"/>
                </a:solidFill>
              </a:rPr>
              <a:t>AI 7</a:t>
            </a:r>
          </a:p>
          <a:p>
            <a:pPr marL="1433513" lvl="3" indent="-514350" algn="l">
              <a:buFont typeface="Arial" panose="020B0604020202020204" pitchFamily="34" charset="0"/>
              <a:buChar char="•"/>
            </a:pPr>
            <a:r>
              <a:rPr lang="en-US" sz="2800" dirty="0">
                <a:solidFill>
                  <a:srgbClr val="3333CC"/>
                </a:solidFill>
              </a:rPr>
              <a:t>other3: </a:t>
            </a:r>
            <a:r>
              <a:rPr lang="en-US" sz="2800" dirty="0">
                <a:solidFill>
                  <a:srgbClr val="FF0000"/>
                </a:solidFill>
              </a:rPr>
              <a:t>AI 8</a:t>
            </a:r>
            <a:endParaRPr lang="en-US" sz="2800" dirty="0">
              <a:solidFill>
                <a:srgbClr val="3333CC"/>
              </a:solidFill>
            </a:endParaRPr>
          </a:p>
        </p:txBody>
      </p:sp>
    </p:spTree>
    <p:extLst>
      <p:ext uri="{BB962C8B-B14F-4D97-AF65-F5344CB8AC3E}">
        <p14:creationId xmlns:p14="http://schemas.microsoft.com/office/powerpoint/2010/main" val="12334147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9946532" y="1532356"/>
            <a:ext cx="4460081" cy="4555288"/>
          </a:xfrm>
          <a:prstGeom prst="rect">
            <a:avLst/>
          </a:prstGeom>
          <a:ln>
            <a:solidFill>
              <a:schemeClr val="tx1"/>
            </a:solidFill>
          </a:ln>
        </p:spPr>
      </p:pic>
      <p:pic>
        <p:nvPicPr>
          <p:cNvPr id="3" name="Picture 2"/>
          <p:cNvPicPr>
            <a:picLocks noChangeAspect="1"/>
          </p:cNvPicPr>
          <p:nvPr/>
        </p:nvPicPr>
        <p:blipFill>
          <a:blip r:embed="rId4"/>
          <a:stretch>
            <a:fillRect/>
          </a:stretch>
        </p:blipFill>
        <p:spPr>
          <a:xfrm>
            <a:off x="7527500" y="6357938"/>
            <a:ext cx="10760500" cy="5595819"/>
          </a:xfrm>
          <a:prstGeom prst="rect">
            <a:avLst/>
          </a:prstGeom>
        </p:spPr>
      </p:pic>
      <p:sp>
        <p:nvSpPr>
          <p:cNvPr id="20484"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dirty="0">
                <a:solidFill>
                  <a:srgbClr val="FF0000"/>
                </a:solidFill>
                <a:effectLst>
                  <a:outerShdw blurRad="38100" dist="38100" dir="2700000" algn="tl">
                    <a:srgbClr val="C0C0C0"/>
                  </a:outerShdw>
                </a:effectLst>
              </a:rPr>
              <a:t>To change the number of </a:t>
            </a:r>
            <a:r>
              <a:rPr lang="en-US" sz="4000" b="1" dirty="0" smtClean="0">
                <a:solidFill>
                  <a:srgbClr val="FF0000"/>
                </a:solidFill>
                <a:effectLst>
                  <a:outerShdw blurRad="38100" dist="38100" dir="2700000" algn="tl">
                    <a:srgbClr val="C0C0C0"/>
                  </a:outerShdw>
                </a:effectLst>
              </a:rPr>
              <a:t>analog input channels </a:t>
            </a:r>
            <a:r>
              <a:rPr lang="en-US" sz="4000" b="1" dirty="0">
                <a:solidFill>
                  <a:srgbClr val="FF0000"/>
                </a:solidFill>
                <a:effectLst>
                  <a:outerShdw blurRad="38100" dist="38100" dir="2700000" algn="tl">
                    <a:srgbClr val="C0C0C0"/>
                  </a:outerShdw>
                </a:effectLst>
              </a:rPr>
              <a:t>that DAS supports…</a:t>
            </a:r>
          </a:p>
        </p:txBody>
      </p:sp>
      <p:sp>
        <p:nvSpPr>
          <p:cNvPr id="20486" name="Text Box 7"/>
          <p:cNvSpPr txBox="1">
            <a:spLocks noChangeArrowheads="1"/>
          </p:cNvSpPr>
          <p:nvPr/>
        </p:nvSpPr>
        <p:spPr bwMode="auto">
          <a:xfrm>
            <a:off x="304800" y="8760767"/>
            <a:ext cx="5334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dirty="0">
                <a:solidFill>
                  <a:schemeClr val="accent2"/>
                </a:solidFill>
              </a:rPr>
              <a:t>2) Open </a:t>
            </a:r>
            <a:r>
              <a:rPr lang="en-US" sz="2400" dirty="0" smtClean="0">
                <a:solidFill>
                  <a:schemeClr val="accent2"/>
                </a:solidFill>
              </a:rPr>
              <a:t>“</a:t>
            </a:r>
            <a:r>
              <a:rPr lang="en-US" sz="2400" dirty="0" err="1" smtClean="0">
                <a:solidFill>
                  <a:schemeClr val="accent2"/>
                </a:solidFill>
              </a:rPr>
              <a:t>End_Users_Definitions.h</a:t>
            </a:r>
            <a:r>
              <a:rPr lang="en-US" sz="2400" dirty="0" smtClean="0">
                <a:solidFill>
                  <a:schemeClr val="accent2"/>
                </a:solidFill>
              </a:rPr>
              <a:t>” </a:t>
            </a:r>
            <a:endParaRPr lang="en-US" sz="2400" dirty="0">
              <a:solidFill>
                <a:schemeClr val="accent2"/>
              </a:solidFill>
            </a:endParaRPr>
          </a:p>
        </p:txBody>
      </p:sp>
      <p:sp>
        <p:nvSpPr>
          <p:cNvPr id="20487" name="Line 10"/>
          <p:cNvSpPr>
            <a:spLocks noChangeShapeType="1"/>
          </p:cNvSpPr>
          <p:nvPr/>
        </p:nvSpPr>
        <p:spPr bwMode="auto">
          <a:xfrm flipV="1">
            <a:off x="5775325" y="3124200"/>
            <a:ext cx="4646243" cy="5823156"/>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square" anchor="ctr">
            <a:spAutoFit/>
          </a:bodyPr>
          <a:lstStyle/>
          <a:p>
            <a:endParaRPr lang="en-US"/>
          </a:p>
        </p:txBody>
      </p:sp>
      <p:sp>
        <p:nvSpPr>
          <p:cNvPr id="20489" name="Text Box 13"/>
          <p:cNvSpPr txBox="1">
            <a:spLocks noChangeArrowheads="1"/>
          </p:cNvSpPr>
          <p:nvPr/>
        </p:nvSpPr>
        <p:spPr bwMode="auto">
          <a:xfrm>
            <a:off x="228600" y="9979967"/>
            <a:ext cx="56388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a:solidFill>
                  <a:schemeClr val="accent2"/>
                </a:solidFill>
              </a:rPr>
              <a:t>3) Change “NUM_NN_AI_CHAN” value </a:t>
            </a:r>
          </a:p>
          <a:p>
            <a:pPr algn="l" eaLnBrk="1" hangingPunct="1">
              <a:spcBef>
                <a:spcPct val="50000"/>
              </a:spcBef>
            </a:pPr>
            <a:r>
              <a:rPr lang="en-US" sz="2400">
                <a:solidFill>
                  <a:schemeClr val="accent2"/>
                </a:solidFill>
              </a:rPr>
              <a:t>	to a new value that you want.</a:t>
            </a:r>
          </a:p>
        </p:txBody>
      </p:sp>
      <p:sp>
        <p:nvSpPr>
          <p:cNvPr id="20490" name="Line 14"/>
          <p:cNvSpPr>
            <a:spLocks noChangeShapeType="1"/>
          </p:cNvSpPr>
          <p:nvPr/>
        </p:nvSpPr>
        <p:spPr bwMode="auto">
          <a:xfrm flipV="1">
            <a:off x="5775325" y="7238999"/>
            <a:ext cx="3216276" cy="1708357"/>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wrap="square" anchor="ctr">
            <a:spAutoFit/>
          </a:bodyPr>
          <a:lstStyle/>
          <a:p>
            <a:endParaRPr lang="en-US"/>
          </a:p>
        </p:txBody>
      </p:sp>
      <p:cxnSp>
        <p:nvCxnSpPr>
          <p:cNvPr id="20491" name="AutoShape 16"/>
          <p:cNvCxnSpPr>
            <a:cxnSpLocks noChangeShapeType="1"/>
          </p:cNvCxnSpPr>
          <p:nvPr/>
        </p:nvCxnSpPr>
        <p:spPr bwMode="auto">
          <a:xfrm flipV="1">
            <a:off x="5820384" y="8153400"/>
            <a:ext cx="4784301" cy="2267893"/>
          </a:xfrm>
          <a:prstGeom prst="straightConnector1">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0493" name="Line 18"/>
          <p:cNvSpPr>
            <a:spLocks noChangeShapeType="1"/>
          </p:cNvSpPr>
          <p:nvPr/>
        </p:nvSpPr>
        <p:spPr bwMode="auto">
          <a:xfrm>
            <a:off x="10228632" y="8106384"/>
            <a:ext cx="1752600"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20494" name="Text Box 19"/>
          <p:cNvSpPr txBox="1">
            <a:spLocks noChangeArrowheads="1"/>
          </p:cNvSpPr>
          <p:nvPr/>
        </p:nvSpPr>
        <p:spPr bwMode="auto">
          <a:xfrm>
            <a:off x="228600" y="11199167"/>
            <a:ext cx="5638800"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dirty="0">
                <a:solidFill>
                  <a:schemeClr val="accent2"/>
                </a:solidFill>
              </a:rPr>
              <a:t>3) Recompile all the related programs that share the Memory Map </a:t>
            </a:r>
            <a:r>
              <a:rPr lang="en-US" sz="1400" dirty="0">
                <a:solidFill>
                  <a:schemeClr val="accent2"/>
                </a:solidFill>
              </a:rPr>
              <a:t>( DAS_sv, </a:t>
            </a:r>
            <a:r>
              <a:rPr lang="en-US" sz="1400" dirty="0" err="1">
                <a:solidFill>
                  <a:schemeClr val="accent2"/>
                </a:solidFill>
              </a:rPr>
              <a:t>DAS_cl</a:t>
            </a:r>
            <a:r>
              <a:rPr lang="en-US" sz="1400" dirty="0">
                <a:solidFill>
                  <a:schemeClr val="accent2"/>
                </a:solidFill>
              </a:rPr>
              <a:t>, RAS, TAS, MOXY, Oscilloscope, CLAS, ANTS, </a:t>
            </a:r>
            <a:r>
              <a:rPr lang="en-US" sz="1400" dirty="0" smtClean="0">
                <a:solidFill>
                  <a:schemeClr val="accent2"/>
                </a:solidFill>
              </a:rPr>
              <a:t>VIS, XCOR)</a:t>
            </a:r>
            <a:endParaRPr lang="en-US" sz="1400" dirty="0">
              <a:solidFill>
                <a:schemeClr val="accent2"/>
              </a:solidFill>
            </a:endParaRPr>
          </a:p>
        </p:txBody>
      </p:sp>
      <p:sp>
        <p:nvSpPr>
          <p:cNvPr id="20496" name="Freeform 23"/>
          <p:cNvSpPr>
            <a:spLocks/>
          </p:cNvSpPr>
          <p:nvPr/>
        </p:nvSpPr>
        <p:spPr bwMode="auto">
          <a:xfrm>
            <a:off x="10421568" y="3019831"/>
            <a:ext cx="1295400" cy="276225"/>
          </a:xfrm>
          <a:custGeom>
            <a:avLst/>
            <a:gdLst>
              <a:gd name="T0" fmla="*/ 2147483647 w 1109"/>
              <a:gd name="T1" fmla="*/ 2147483647 h 294"/>
              <a:gd name="T2" fmla="*/ 0 w 1109"/>
              <a:gd name="T3" fmla="*/ 2147483647 h 294"/>
              <a:gd name="T4" fmla="*/ 2147483647 w 1109"/>
              <a:gd name="T5" fmla="*/ 2147483647 h 294"/>
              <a:gd name="T6" fmla="*/ 2147483647 w 1109"/>
              <a:gd name="T7" fmla="*/ 2147483647 h 294"/>
              <a:gd name="T8" fmla="*/ 2147483647 w 1109"/>
              <a:gd name="T9" fmla="*/ 2147483647 h 294"/>
              <a:gd name="T10" fmla="*/ 0 60000 65536"/>
              <a:gd name="T11" fmla="*/ 0 60000 65536"/>
              <a:gd name="T12" fmla="*/ 0 60000 65536"/>
              <a:gd name="T13" fmla="*/ 0 60000 65536"/>
              <a:gd name="T14" fmla="*/ 0 60000 65536"/>
              <a:gd name="T15" fmla="*/ 0 w 1109"/>
              <a:gd name="T16" fmla="*/ 0 h 294"/>
              <a:gd name="T17" fmla="*/ 1109 w 1109"/>
              <a:gd name="T18" fmla="*/ 294 h 294"/>
            </a:gdLst>
            <a:ahLst/>
            <a:cxnLst>
              <a:cxn ang="T10">
                <a:pos x="T0" y="T1"/>
              </a:cxn>
              <a:cxn ang="T11">
                <a:pos x="T2" y="T3"/>
              </a:cxn>
              <a:cxn ang="T12">
                <a:pos x="T4" y="T5"/>
              </a:cxn>
              <a:cxn ang="T13">
                <a:pos x="T6" y="T7"/>
              </a:cxn>
              <a:cxn ang="T14">
                <a:pos x="T8" y="T9"/>
              </a:cxn>
            </a:cxnLst>
            <a:rect l="T15" t="T16" r="T17" b="T18"/>
            <a:pathLst>
              <a:path w="1109" h="294">
                <a:moveTo>
                  <a:pt x="362" y="256"/>
                </a:moveTo>
                <a:cubicBezTo>
                  <a:pt x="214" y="239"/>
                  <a:pt x="0" y="222"/>
                  <a:pt x="0" y="150"/>
                </a:cubicBezTo>
                <a:cubicBezTo>
                  <a:pt x="0" y="78"/>
                  <a:pt x="298" y="37"/>
                  <a:pt x="492" y="28"/>
                </a:cubicBezTo>
                <a:cubicBezTo>
                  <a:pt x="675" y="24"/>
                  <a:pt x="1109" y="0"/>
                  <a:pt x="1096" y="128"/>
                </a:cubicBezTo>
                <a:cubicBezTo>
                  <a:pt x="1083" y="256"/>
                  <a:pt x="457" y="252"/>
                  <a:pt x="271" y="294"/>
                </a:cubicBezTo>
              </a:path>
            </a:pathLst>
          </a:custGeom>
          <a:noFill/>
          <a:ln w="28575" cap="flat" cmpd="sng">
            <a:solidFill>
              <a:srgbClr val="CC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err="1">
                <a:solidFill>
                  <a:srgbClr val="FF0000"/>
                </a:solidFill>
                <a:effectLst>
                  <a:outerShdw blurRad="38100" dist="38100" dir="2700000" algn="tl">
                    <a:srgbClr val="C0C0C0"/>
                  </a:outerShdw>
                </a:effectLst>
              </a:rPr>
              <a:t>End_Users_Definitions.h</a:t>
            </a:r>
            <a:endParaRPr lang="en-US" sz="4400" b="1">
              <a:solidFill>
                <a:srgbClr val="FF0000"/>
              </a:solidFill>
              <a:effectLst>
                <a:outerShdw blurRad="38100" dist="38100" dir="2700000" algn="tl">
                  <a:srgbClr val="C0C0C0"/>
                </a:outerShdw>
              </a:effectLst>
            </a:endParaRPr>
          </a:p>
        </p:txBody>
      </p:sp>
      <p:sp>
        <p:nvSpPr>
          <p:cNvPr id="21507" name="Rectangle 49"/>
          <p:cNvSpPr>
            <a:spLocks noChangeArrowheads="1"/>
          </p:cNvSpPr>
          <p:nvPr/>
        </p:nvSpPr>
        <p:spPr bwMode="auto">
          <a:xfrm>
            <a:off x="838200" y="1143000"/>
            <a:ext cx="17132300" cy="2616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l">
              <a:buFont typeface="Arial" charset="0"/>
              <a:buChar char="•"/>
            </a:pPr>
            <a:r>
              <a:rPr lang="en-US" sz="3200" b="1">
                <a:solidFill>
                  <a:srgbClr val="A50021"/>
                </a:solidFill>
              </a:rPr>
              <a:t>As an end user, you need to define how many </a:t>
            </a:r>
            <a:r>
              <a:rPr lang="en-US" sz="3200" b="1">
                <a:solidFill>
                  <a:srgbClr val="FF0000"/>
                </a:solidFill>
              </a:rPr>
              <a:t>Analog Input Channels </a:t>
            </a:r>
            <a:r>
              <a:rPr lang="en-US" sz="3200" b="1">
                <a:solidFill>
                  <a:srgbClr val="A50021"/>
                </a:solidFill>
              </a:rPr>
              <a:t>you want and how they should be used (neural signal channels, 2D behavior channels, other analog channels) using the parameters in “</a:t>
            </a:r>
            <a:r>
              <a:rPr lang="en-US" sz="3200" b="1" err="1">
                <a:solidFill>
                  <a:srgbClr val="A50021"/>
                </a:solidFill>
              </a:rPr>
              <a:t>End_Users_Definitions.h</a:t>
            </a:r>
            <a:r>
              <a:rPr lang="en-US" sz="3200" b="1">
                <a:solidFill>
                  <a:srgbClr val="A50021"/>
                </a:solidFill>
              </a:rPr>
              <a:t>”, which is in “_Include” folder. See an example below. </a:t>
            </a:r>
          </a:p>
          <a:p>
            <a:pPr marL="342900" indent="-342900" algn="l">
              <a:buFont typeface="Arial" charset="0"/>
              <a:buChar char="•"/>
            </a:pPr>
            <a:endParaRPr lang="en-US" sz="3200">
              <a:solidFill>
                <a:srgbClr val="3333CC"/>
              </a:solidFill>
            </a:endParaRPr>
          </a:p>
        </p:txBody>
      </p:sp>
      <p:sp>
        <p:nvSpPr>
          <p:cNvPr id="2" name="Rectangle 1"/>
          <p:cNvSpPr/>
          <p:nvPr/>
        </p:nvSpPr>
        <p:spPr bwMode="auto">
          <a:xfrm>
            <a:off x="862173" y="4114800"/>
            <a:ext cx="17165638" cy="4893647"/>
          </a:xfrm>
          <a:prstGeom prst="rect">
            <a:avLst/>
          </a:prstGeom>
          <a:ln w="76200">
            <a:solidFill>
              <a:schemeClr val="tx1">
                <a:lumMod val="75000"/>
                <a:lumOff val="25000"/>
              </a:schemeClr>
            </a:solidFill>
          </a:ln>
        </p:spPr>
        <p:txBody>
          <a:bodyPr wrap="square">
            <a:spAutoFit/>
          </a:bodyPr>
          <a:lstStyle/>
          <a:p>
            <a:pPr algn="l"/>
            <a:r>
              <a:rPr lang="en-US" sz="2400" dirty="0">
                <a:solidFill>
                  <a:srgbClr val="008600"/>
                </a:solidFill>
              </a:rPr>
              <a:t>//###########  Dear End Users, Define your channel configurations in the following  ####################</a:t>
            </a:r>
          </a:p>
          <a:p>
            <a:pPr algn="l"/>
            <a:r>
              <a:rPr lang="en-US" sz="2400" dirty="0">
                <a:solidFill>
                  <a:srgbClr val="008600"/>
                </a:solidFill>
              </a:rPr>
              <a:t>//###########  After changing the parameters below, RECOMPILE ALL THE RELATED PROGRAMS.</a:t>
            </a:r>
          </a:p>
          <a:p>
            <a:pPr algn="l"/>
            <a:endParaRPr lang="en-US" sz="2400" dirty="0"/>
          </a:p>
          <a:p>
            <a:pPr algn="l"/>
            <a:r>
              <a:rPr lang="en-US" sz="2400" dirty="0">
                <a:solidFill>
                  <a:srgbClr val="008600"/>
                </a:solidFill>
              </a:rPr>
              <a:t>//How many analog input neural channels do you want?</a:t>
            </a:r>
          </a:p>
          <a:p>
            <a:pPr algn="l"/>
            <a:r>
              <a:rPr lang="en-US" sz="2400" dirty="0"/>
              <a:t>#define NUM_NN_AI_CHAN	2		</a:t>
            </a:r>
          </a:p>
          <a:p>
            <a:pPr algn="l"/>
            <a:endParaRPr lang="en-US" sz="2400" dirty="0">
              <a:solidFill>
                <a:srgbClr val="008600"/>
              </a:solidFill>
            </a:endParaRPr>
          </a:p>
          <a:p>
            <a:pPr algn="l"/>
            <a:r>
              <a:rPr lang="en-US" sz="2400" dirty="0">
                <a:solidFill>
                  <a:srgbClr val="008600"/>
                </a:solidFill>
              </a:rPr>
              <a:t>//How many analog input 2D behavioral objects (e.g. 2 eyes with x, y channels each) do you want to monitor? </a:t>
            </a:r>
          </a:p>
          <a:p>
            <a:pPr algn="l"/>
            <a:r>
              <a:rPr lang="en-US" sz="2400" dirty="0">
                <a:solidFill>
                  <a:srgbClr val="008600"/>
                </a:solidFill>
              </a:rPr>
              <a:t>//One object occupies 2 analog channels. Blip can monitor these objects and plot in the X-Y coordinate in </a:t>
            </a:r>
            <a:r>
              <a:rPr lang="en-US" sz="2400" dirty="0" err="1">
                <a:solidFill>
                  <a:srgbClr val="008600"/>
                </a:solidFill>
              </a:rPr>
              <a:t>realtime</a:t>
            </a:r>
            <a:r>
              <a:rPr lang="en-US" sz="2400" dirty="0">
                <a:solidFill>
                  <a:srgbClr val="008600"/>
                </a:solidFill>
              </a:rPr>
              <a:t> in MOXY.</a:t>
            </a:r>
          </a:p>
          <a:p>
            <a:pPr algn="l"/>
            <a:r>
              <a:rPr lang="en-US" sz="2400" dirty="0"/>
              <a:t>#define NUM_2D_BEHAVIOR_OBJS	2	</a:t>
            </a:r>
          </a:p>
          <a:p>
            <a:pPr algn="l"/>
            <a:endParaRPr lang="en-US" sz="2400" dirty="0"/>
          </a:p>
          <a:p>
            <a:pPr algn="l"/>
            <a:r>
              <a:rPr lang="en-US" sz="2400" dirty="0">
                <a:solidFill>
                  <a:srgbClr val="008600"/>
                </a:solidFill>
              </a:rPr>
              <a:t>//How many OTHER AI channels do you want? (e.g., photo diode, actuator positions...)</a:t>
            </a:r>
          </a:p>
          <a:p>
            <a:pPr algn="l"/>
            <a:r>
              <a:rPr lang="en-US" sz="2400" dirty="0">
                <a:solidFill>
                  <a:srgbClr val="008600"/>
                </a:solidFill>
              </a:rPr>
              <a:t>//Any voltage inputs can be monitored with this.</a:t>
            </a:r>
          </a:p>
          <a:p>
            <a:pPr algn="l"/>
            <a:r>
              <a:rPr lang="en-US" sz="2400" dirty="0"/>
              <a:t>#define NUM_OTHER_AI_CH	6</a:t>
            </a:r>
            <a:endParaRPr lang="en-US" sz="2400" dirty="0">
              <a:solidFill>
                <a:srgbClr val="009900"/>
              </a:solidFill>
            </a:endParaRPr>
          </a:p>
        </p:txBody>
      </p:sp>
      <p:sp>
        <p:nvSpPr>
          <p:cNvPr id="62" name="Rectangle 49"/>
          <p:cNvSpPr>
            <a:spLocks noChangeArrowheads="1"/>
          </p:cNvSpPr>
          <p:nvPr/>
        </p:nvSpPr>
        <p:spPr bwMode="auto">
          <a:xfrm>
            <a:off x="607667" y="9906000"/>
            <a:ext cx="171323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342900" indent="-342900" algn="l">
              <a:buFont typeface="Arial" charset="0"/>
              <a:buChar char="•"/>
            </a:pPr>
            <a:r>
              <a:rPr lang="en-US" sz="3200">
                <a:solidFill>
                  <a:srgbClr val="3333CC"/>
                </a:solidFill>
              </a:rPr>
              <a:t>The total number of analog channels is calculated as follows:</a:t>
            </a:r>
          </a:p>
          <a:p>
            <a:pPr lvl="1" algn="l"/>
            <a:r>
              <a:rPr lang="en-US" sz="2000"/>
              <a:t>Total # of analog channels = NUM_NN_AI_CHAN  +  (NUM_2D_BEHAVIOR_OBJS x 2)  + NUM_OTHER_AI_CH</a:t>
            </a:r>
          </a:p>
          <a:p>
            <a:pPr lvl="1" algn="l"/>
            <a:r>
              <a:rPr lang="en-US" sz="2000"/>
              <a:t>			           = 2 + (2 x 2) +6         (according to the example above)</a:t>
            </a:r>
          </a:p>
          <a:p>
            <a:pPr lvl="1" algn="l"/>
            <a:endParaRPr lang="en-US" sz="2000">
              <a:solidFill>
                <a:srgbClr val="3333CC"/>
              </a:solidFill>
            </a:endParaRPr>
          </a:p>
          <a:p>
            <a:pPr marL="342900" indent="-342900" algn="l">
              <a:buFont typeface="Arial" charset="0"/>
              <a:buChar char="•"/>
            </a:pPr>
            <a:r>
              <a:rPr lang="en-US" sz="3200">
                <a:solidFill>
                  <a:srgbClr val="3333CC"/>
                </a:solidFill>
              </a:rPr>
              <a:t>Further customization, such as sampling rate and retrieval frequency, may be made by changing “</a:t>
            </a:r>
            <a:r>
              <a:rPr lang="en-US" sz="3200" err="1">
                <a:solidFill>
                  <a:srgbClr val="3333CC"/>
                </a:solidFill>
              </a:rPr>
              <a:t>SharedConstants.h</a:t>
            </a:r>
            <a:r>
              <a:rPr lang="en-US" sz="3200">
                <a:solidFill>
                  <a:srgbClr val="3333CC"/>
                </a:solidFill>
              </a:rPr>
              <a:t>” explained in the next page.</a:t>
            </a:r>
          </a:p>
          <a:p>
            <a:pPr marL="342900" indent="-342900" algn="l">
              <a:buFont typeface="Arial" charset="0"/>
              <a:buChar char="•"/>
            </a:pPr>
            <a:r>
              <a:rPr lang="en-US" sz="3200">
                <a:solidFill>
                  <a:srgbClr val="3333CC"/>
                </a:solidFill>
              </a:rPr>
              <a:t>It is a good idea to make a note of your configuration: WHAT ARE CONNECTED TO WHICH CHANNELS!!</a:t>
            </a:r>
          </a:p>
        </p:txBody>
      </p:sp>
    </p:spTree>
    <p:extLst>
      <p:ext uri="{BB962C8B-B14F-4D97-AF65-F5344CB8AC3E}">
        <p14:creationId xmlns:p14="http://schemas.microsoft.com/office/powerpoint/2010/main" val="29655619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Organization of Analog Input channels of DAS - an example</a:t>
            </a:r>
          </a:p>
        </p:txBody>
      </p:sp>
      <p:sp>
        <p:nvSpPr>
          <p:cNvPr id="21507" name="Rectangle 49"/>
          <p:cNvSpPr>
            <a:spLocks noChangeArrowheads="1"/>
          </p:cNvSpPr>
          <p:nvPr/>
        </p:nvSpPr>
        <p:spPr bwMode="auto">
          <a:xfrm>
            <a:off x="2438400" y="1127125"/>
            <a:ext cx="153289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l">
              <a:buFont typeface="Arial" charset="0"/>
              <a:buChar char="•"/>
            </a:pPr>
            <a:r>
              <a:rPr lang="en-US" sz="2400">
                <a:solidFill>
                  <a:srgbClr val="3333CC"/>
                </a:solidFill>
              </a:rPr>
              <a:t>The flowing diagram shows an example of Analog Channel parameters. An equivalent data structure for the shared memory map is shown in the figure below. </a:t>
            </a:r>
          </a:p>
          <a:p>
            <a:pPr marL="342900" indent="-342900" algn="l">
              <a:buFont typeface="Arial" charset="0"/>
              <a:buChar char="•"/>
            </a:pPr>
            <a:r>
              <a:rPr lang="en-US" sz="2400">
                <a:solidFill>
                  <a:srgbClr val="3333CC"/>
                </a:solidFill>
              </a:rPr>
              <a:t>In case you use 2D objects, such as the eye, the TAS supports a various position measuring functions. </a:t>
            </a:r>
          </a:p>
          <a:p>
            <a:pPr marL="342900" indent="-342900" algn="l">
              <a:buFont typeface="Arial" charset="0"/>
              <a:buChar char="•"/>
            </a:pPr>
            <a:r>
              <a:rPr lang="en-US" sz="2400">
                <a:solidFill>
                  <a:srgbClr val="3333CC"/>
                </a:solidFill>
              </a:rPr>
              <a:t>Currently, the OTHER channel is used to measure the onset of the display by VIS and TAS.</a:t>
            </a:r>
          </a:p>
          <a:p>
            <a:pPr marL="342900" indent="-342900" algn="l">
              <a:buFont typeface="Arial" charset="0"/>
              <a:buChar char="•"/>
            </a:pPr>
            <a:r>
              <a:rPr lang="en-US" sz="2400">
                <a:solidFill>
                  <a:srgbClr val="3333CC"/>
                </a:solidFill>
              </a:rPr>
              <a:t>Often times, signals of a channel “roll-over” to the next channels. So if you see some noise caused by some previous AI channel (e.g., noise at channel 2 coming from channel 0), you can ground the next channel of the noise-source channel (e.g., ground channel 1) to remove the roll-over noise.</a:t>
            </a:r>
          </a:p>
        </p:txBody>
      </p:sp>
      <p:sp>
        <p:nvSpPr>
          <p:cNvPr id="21508" name="Rectangle 614"/>
          <p:cNvSpPr>
            <a:spLocks noChangeArrowheads="1"/>
          </p:cNvSpPr>
          <p:nvPr/>
        </p:nvSpPr>
        <p:spPr bwMode="auto">
          <a:xfrm>
            <a:off x="1069975" y="4171950"/>
            <a:ext cx="1195388"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M_AI[0</a:t>
            </a:r>
            <a:r>
              <a:rPr lang="en-US"/>
              <a:t>]</a:t>
            </a:r>
          </a:p>
        </p:txBody>
      </p:sp>
      <p:sp>
        <p:nvSpPr>
          <p:cNvPr id="21509" name="Rectangle 616"/>
          <p:cNvSpPr>
            <a:spLocks noChangeArrowheads="1"/>
          </p:cNvSpPr>
          <p:nvPr/>
        </p:nvSpPr>
        <p:spPr bwMode="auto">
          <a:xfrm>
            <a:off x="1522413" y="4527550"/>
            <a:ext cx="696912" cy="477838"/>
          </a:xfrm>
          <a:prstGeom prst="rect">
            <a:avLst/>
          </a:prstGeom>
          <a:solidFill>
            <a:srgbClr val="FFFFFF"/>
          </a:solidFill>
          <a:ln w="9525">
            <a:solidFill>
              <a:srgbClr val="000000"/>
            </a:solidFill>
            <a:miter lim="800000"/>
            <a:headEnd/>
            <a:tailEnd/>
          </a:ln>
        </p:spPr>
        <p:txBody>
          <a:bodyPr/>
          <a:lstStyle/>
          <a:p>
            <a:endParaRPr lang="en-US"/>
          </a:p>
        </p:txBody>
      </p:sp>
      <p:sp>
        <p:nvSpPr>
          <p:cNvPr id="21510" name="Rectangle 617"/>
          <p:cNvSpPr>
            <a:spLocks noChangeArrowheads="1"/>
          </p:cNvSpPr>
          <p:nvPr/>
        </p:nvSpPr>
        <p:spPr bwMode="auto">
          <a:xfrm>
            <a:off x="2219325" y="4527550"/>
            <a:ext cx="688975" cy="477838"/>
          </a:xfrm>
          <a:prstGeom prst="rect">
            <a:avLst/>
          </a:prstGeom>
          <a:solidFill>
            <a:srgbClr val="FFFFFF"/>
          </a:solidFill>
          <a:ln w="9525">
            <a:solidFill>
              <a:srgbClr val="000000"/>
            </a:solidFill>
            <a:miter lim="800000"/>
            <a:headEnd/>
            <a:tailEnd/>
          </a:ln>
        </p:spPr>
        <p:txBody>
          <a:bodyPr/>
          <a:lstStyle/>
          <a:p>
            <a:endParaRPr lang="en-US"/>
          </a:p>
        </p:txBody>
      </p:sp>
      <p:sp>
        <p:nvSpPr>
          <p:cNvPr id="21511" name="Rectangle 618"/>
          <p:cNvSpPr>
            <a:spLocks noChangeArrowheads="1"/>
          </p:cNvSpPr>
          <p:nvPr/>
        </p:nvSpPr>
        <p:spPr bwMode="auto">
          <a:xfrm>
            <a:off x="2908300" y="4527550"/>
            <a:ext cx="695325" cy="477838"/>
          </a:xfrm>
          <a:prstGeom prst="rect">
            <a:avLst/>
          </a:prstGeom>
          <a:solidFill>
            <a:srgbClr val="FFFFFF"/>
          </a:solidFill>
          <a:ln w="9525">
            <a:solidFill>
              <a:srgbClr val="000000"/>
            </a:solidFill>
            <a:miter lim="800000"/>
            <a:headEnd/>
            <a:tailEnd/>
          </a:ln>
        </p:spPr>
        <p:txBody>
          <a:bodyPr/>
          <a:lstStyle/>
          <a:p>
            <a:endParaRPr lang="en-US"/>
          </a:p>
        </p:txBody>
      </p:sp>
      <p:sp>
        <p:nvSpPr>
          <p:cNvPr id="21512" name="Rectangle 619"/>
          <p:cNvSpPr>
            <a:spLocks noChangeArrowheads="1"/>
          </p:cNvSpPr>
          <p:nvPr/>
        </p:nvSpPr>
        <p:spPr bwMode="auto">
          <a:xfrm>
            <a:off x="3603625" y="4527550"/>
            <a:ext cx="695325" cy="477838"/>
          </a:xfrm>
          <a:prstGeom prst="rect">
            <a:avLst/>
          </a:prstGeom>
          <a:solidFill>
            <a:srgbClr val="FFFFFF"/>
          </a:solidFill>
          <a:ln w="9525">
            <a:solidFill>
              <a:srgbClr val="000000"/>
            </a:solidFill>
            <a:miter lim="800000"/>
            <a:headEnd/>
            <a:tailEnd/>
          </a:ln>
        </p:spPr>
        <p:txBody>
          <a:bodyPr/>
          <a:lstStyle/>
          <a:p>
            <a:endParaRPr lang="en-US"/>
          </a:p>
        </p:txBody>
      </p:sp>
      <p:sp>
        <p:nvSpPr>
          <p:cNvPr id="21513" name="Rectangle 614"/>
          <p:cNvSpPr>
            <a:spLocks noChangeArrowheads="1"/>
          </p:cNvSpPr>
          <p:nvPr/>
        </p:nvSpPr>
        <p:spPr bwMode="auto">
          <a:xfrm>
            <a:off x="1069975" y="5368925"/>
            <a:ext cx="1150938"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M_AI[1</a:t>
            </a:r>
            <a:r>
              <a:rPr lang="en-US"/>
              <a:t>]</a:t>
            </a:r>
          </a:p>
        </p:txBody>
      </p:sp>
      <p:sp>
        <p:nvSpPr>
          <p:cNvPr id="21514" name="Rectangle 616"/>
          <p:cNvSpPr>
            <a:spLocks noChangeArrowheads="1"/>
          </p:cNvSpPr>
          <p:nvPr/>
        </p:nvSpPr>
        <p:spPr bwMode="auto">
          <a:xfrm>
            <a:off x="1522413" y="5724525"/>
            <a:ext cx="696912" cy="477838"/>
          </a:xfrm>
          <a:prstGeom prst="rect">
            <a:avLst/>
          </a:prstGeom>
          <a:solidFill>
            <a:srgbClr val="FFFFFF"/>
          </a:solidFill>
          <a:ln w="9525">
            <a:solidFill>
              <a:srgbClr val="000000"/>
            </a:solidFill>
            <a:miter lim="800000"/>
            <a:headEnd/>
            <a:tailEnd/>
          </a:ln>
        </p:spPr>
        <p:txBody>
          <a:bodyPr/>
          <a:lstStyle/>
          <a:p>
            <a:endParaRPr lang="en-US"/>
          </a:p>
        </p:txBody>
      </p:sp>
      <p:sp>
        <p:nvSpPr>
          <p:cNvPr id="21515" name="Rectangle 617"/>
          <p:cNvSpPr>
            <a:spLocks noChangeArrowheads="1"/>
          </p:cNvSpPr>
          <p:nvPr/>
        </p:nvSpPr>
        <p:spPr bwMode="auto">
          <a:xfrm>
            <a:off x="2219325" y="5724525"/>
            <a:ext cx="688975" cy="477838"/>
          </a:xfrm>
          <a:prstGeom prst="rect">
            <a:avLst/>
          </a:prstGeom>
          <a:solidFill>
            <a:srgbClr val="FFFFFF"/>
          </a:solidFill>
          <a:ln w="9525">
            <a:solidFill>
              <a:srgbClr val="000000"/>
            </a:solidFill>
            <a:miter lim="800000"/>
            <a:headEnd/>
            <a:tailEnd/>
          </a:ln>
        </p:spPr>
        <p:txBody>
          <a:bodyPr/>
          <a:lstStyle/>
          <a:p>
            <a:endParaRPr lang="en-US"/>
          </a:p>
        </p:txBody>
      </p:sp>
      <p:sp>
        <p:nvSpPr>
          <p:cNvPr id="21516" name="Rectangle 618"/>
          <p:cNvSpPr>
            <a:spLocks noChangeArrowheads="1"/>
          </p:cNvSpPr>
          <p:nvPr/>
        </p:nvSpPr>
        <p:spPr bwMode="auto">
          <a:xfrm>
            <a:off x="2908300" y="5724525"/>
            <a:ext cx="695325" cy="477838"/>
          </a:xfrm>
          <a:prstGeom prst="rect">
            <a:avLst/>
          </a:prstGeom>
          <a:solidFill>
            <a:srgbClr val="FFFFFF"/>
          </a:solidFill>
          <a:ln w="9525">
            <a:solidFill>
              <a:srgbClr val="000000"/>
            </a:solidFill>
            <a:miter lim="800000"/>
            <a:headEnd/>
            <a:tailEnd/>
          </a:ln>
        </p:spPr>
        <p:txBody>
          <a:bodyPr/>
          <a:lstStyle/>
          <a:p>
            <a:endParaRPr lang="en-US"/>
          </a:p>
        </p:txBody>
      </p:sp>
      <p:sp>
        <p:nvSpPr>
          <p:cNvPr id="21517" name="Rectangle 619"/>
          <p:cNvSpPr>
            <a:spLocks noChangeArrowheads="1"/>
          </p:cNvSpPr>
          <p:nvPr/>
        </p:nvSpPr>
        <p:spPr bwMode="auto">
          <a:xfrm>
            <a:off x="3603625" y="5724525"/>
            <a:ext cx="695325" cy="477838"/>
          </a:xfrm>
          <a:prstGeom prst="rect">
            <a:avLst/>
          </a:prstGeom>
          <a:solidFill>
            <a:srgbClr val="FFFFFF"/>
          </a:solidFill>
          <a:ln w="9525">
            <a:solidFill>
              <a:srgbClr val="000000"/>
            </a:solidFill>
            <a:miter lim="800000"/>
            <a:headEnd/>
            <a:tailEnd/>
          </a:ln>
        </p:spPr>
        <p:txBody>
          <a:bodyPr/>
          <a:lstStyle/>
          <a:p>
            <a:endParaRPr lang="en-US"/>
          </a:p>
        </p:txBody>
      </p:sp>
      <p:sp>
        <p:nvSpPr>
          <p:cNvPr id="21518" name="Rectangle 614"/>
          <p:cNvSpPr>
            <a:spLocks noChangeArrowheads="1"/>
          </p:cNvSpPr>
          <p:nvPr/>
        </p:nvSpPr>
        <p:spPr bwMode="auto">
          <a:xfrm>
            <a:off x="1071563" y="6459538"/>
            <a:ext cx="1239837"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a:t>
            </a:r>
            <a:r>
              <a:rPr lang="en-US" sz="2400" b="1" noProof="1">
                <a:solidFill>
                  <a:srgbClr val="7030A0"/>
                </a:solidFill>
              </a:rPr>
              <a:t>2</a:t>
            </a:r>
            <a:r>
              <a:rPr lang="en-US"/>
              <a:t>]</a:t>
            </a:r>
          </a:p>
        </p:txBody>
      </p:sp>
      <p:sp>
        <p:nvSpPr>
          <p:cNvPr id="21519" name="Rectangle 616"/>
          <p:cNvSpPr>
            <a:spLocks noChangeArrowheads="1"/>
          </p:cNvSpPr>
          <p:nvPr/>
        </p:nvSpPr>
        <p:spPr bwMode="auto">
          <a:xfrm>
            <a:off x="1524000" y="7040563"/>
            <a:ext cx="696913" cy="479425"/>
          </a:xfrm>
          <a:prstGeom prst="rect">
            <a:avLst/>
          </a:prstGeom>
          <a:solidFill>
            <a:srgbClr val="FFFFFF"/>
          </a:solidFill>
          <a:ln w="9525">
            <a:solidFill>
              <a:srgbClr val="000000"/>
            </a:solidFill>
            <a:miter lim="800000"/>
            <a:headEnd/>
            <a:tailEnd/>
          </a:ln>
        </p:spPr>
        <p:txBody>
          <a:bodyPr/>
          <a:lstStyle/>
          <a:p>
            <a:endParaRPr lang="en-US"/>
          </a:p>
        </p:txBody>
      </p:sp>
      <p:sp>
        <p:nvSpPr>
          <p:cNvPr id="21520" name="Rectangle 617"/>
          <p:cNvSpPr>
            <a:spLocks noChangeArrowheads="1"/>
          </p:cNvSpPr>
          <p:nvPr/>
        </p:nvSpPr>
        <p:spPr bwMode="auto">
          <a:xfrm>
            <a:off x="2220913" y="7040563"/>
            <a:ext cx="688975" cy="479425"/>
          </a:xfrm>
          <a:prstGeom prst="rect">
            <a:avLst/>
          </a:prstGeom>
          <a:solidFill>
            <a:srgbClr val="FFFFFF"/>
          </a:solidFill>
          <a:ln w="9525">
            <a:solidFill>
              <a:srgbClr val="000000"/>
            </a:solidFill>
            <a:miter lim="800000"/>
            <a:headEnd/>
            <a:tailEnd/>
          </a:ln>
        </p:spPr>
        <p:txBody>
          <a:bodyPr/>
          <a:lstStyle/>
          <a:p>
            <a:endParaRPr lang="en-US"/>
          </a:p>
        </p:txBody>
      </p:sp>
      <p:sp>
        <p:nvSpPr>
          <p:cNvPr id="21521" name="Rectangle 618"/>
          <p:cNvSpPr>
            <a:spLocks noChangeArrowheads="1"/>
          </p:cNvSpPr>
          <p:nvPr/>
        </p:nvSpPr>
        <p:spPr bwMode="auto">
          <a:xfrm>
            <a:off x="2909888" y="7040563"/>
            <a:ext cx="695325" cy="479425"/>
          </a:xfrm>
          <a:prstGeom prst="rect">
            <a:avLst/>
          </a:prstGeom>
          <a:solidFill>
            <a:srgbClr val="FFFFFF"/>
          </a:solidFill>
          <a:ln w="9525">
            <a:solidFill>
              <a:srgbClr val="000000"/>
            </a:solidFill>
            <a:miter lim="800000"/>
            <a:headEnd/>
            <a:tailEnd/>
          </a:ln>
        </p:spPr>
        <p:txBody>
          <a:bodyPr/>
          <a:lstStyle/>
          <a:p>
            <a:endParaRPr lang="en-US"/>
          </a:p>
        </p:txBody>
      </p:sp>
      <p:sp>
        <p:nvSpPr>
          <p:cNvPr id="21522" name="Rectangle 619"/>
          <p:cNvSpPr>
            <a:spLocks noChangeArrowheads="1"/>
          </p:cNvSpPr>
          <p:nvPr/>
        </p:nvSpPr>
        <p:spPr bwMode="auto">
          <a:xfrm>
            <a:off x="3605213" y="7040563"/>
            <a:ext cx="695325" cy="479425"/>
          </a:xfrm>
          <a:prstGeom prst="rect">
            <a:avLst/>
          </a:prstGeom>
          <a:solidFill>
            <a:srgbClr val="FFFFFF"/>
          </a:solidFill>
          <a:ln w="9525">
            <a:solidFill>
              <a:srgbClr val="000000"/>
            </a:solidFill>
            <a:miter lim="800000"/>
            <a:headEnd/>
            <a:tailEnd/>
          </a:ln>
        </p:spPr>
        <p:txBody>
          <a:bodyPr/>
          <a:lstStyle/>
          <a:p>
            <a:endParaRPr lang="en-US"/>
          </a:p>
        </p:txBody>
      </p:sp>
      <p:sp>
        <p:nvSpPr>
          <p:cNvPr id="21523" name="Rectangle 614"/>
          <p:cNvSpPr>
            <a:spLocks noChangeArrowheads="1"/>
          </p:cNvSpPr>
          <p:nvPr/>
        </p:nvSpPr>
        <p:spPr bwMode="auto">
          <a:xfrm>
            <a:off x="1071563" y="7883525"/>
            <a:ext cx="115093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M_AI[3</a:t>
            </a:r>
            <a:r>
              <a:rPr lang="en-US"/>
              <a:t>]</a:t>
            </a:r>
          </a:p>
        </p:txBody>
      </p:sp>
      <p:sp>
        <p:nvSpPr>
          <p:cNvPr id="21524" name="Rectangle 616"/>
          <p:cNvSpPr>
            <a:spLocks noChangeArrowheads="1"/>
          </p:cNvSpPr>
          <p:nvPr/>
        </p:nvSpPr>
        <p:spPr bwMode="auto">
          <a:xfrm>
            <a:off x="1524000" y="8239125"/>
            <a:ext cx="696913" cy="477838"/>
          </a:xfrm>
          <a:prstGeom prst="rect">
            <a:avLst/>
          </a:prstGeom>
          <a:solidFill>
            <a:srgbClr val="FFFFFF"/>
          </a:solidFill>
          <a:ln w="9525">
            <a:solidFill>
              <a:srgbClr val="000000"/>
            </a:solidFill>
            <a:miter lim="800000"/>
            <a:headEnd/>
            <a:tailEnd/>
          </a:ln>
        </p:spPr>
        <p:txBody>
          <a:bodyPr/>
          <a:lstStyle/>
          <a:p>
            <a:endParaRPr lang="en-US"/>
          </a:p>
        </p:txBody>
      </p:sp>
      <p:sp>
        <p:nvSpPr>
          <p:cNvPr id="21525" name="Rectangle 617"/>
          <p:cNvSpPr>
            <a:spLocks noChangeArrowheads="1"/>
          </p:cNvSpPr>
          <p:nvPr/>
        </p:nvSpPr>
        <p:spPr bwMode="auto">
          <a:xfrm>
            <a:off x="2220913" y="8239125"/>
            <a:ext cx="688975" cy="477838"/>
          </a:xfrm>
          <a:prstGeom prst="rect">
            <a:avLst/>
          </a:prstGeom>
          <a:solidFill>
            <a:srgbClr val="FFFFFF"/>
          </a:solidFill>
          <a:ln w="9525">
            <a:solidFill>
              <a:srgbClr val="000000"/>
            </a:solidFill>
            <a:miter lim="800000"/>
            <a:headEnd/>
            <a:tailEnd/>
          </a:ln>
        </p:spPr>
        <p:txBody>
          <a:bodyPr/>
          <a:lstStyle/>
          <a:p>
            <a:endParaRPr lang="en-US"/>
          </a:p>
        </p:txBody>
      </p:sp>
      <p:sp>
        <p:nvSpPr>
          <p:cNvPr id="21526" name="Rectangle 618"/>
          <p:cNvSpPr>
            <a:spLocks noChangeArrowheads="1"/>
          </p:cNvSpPr>
          <p:nvPr/>
        </p:nvSpPr>
        <p:spPr bwMode="auto">
          <a:xfrm>
            <a:off x="2909888" y="8239125"/>
            <a:ext cx="695325" cy="477838"/>
          </a:xfrm>
          <a:prstGeom prst="rect">
            <a:avLst/>
          </a:prstGeom>
          <a:solidFill>
            <a:srgbClr val="FFFFFF"/>
          </a:solidFill>
          <a:ln w="9525">
            <a:solidFill>
              <a:srgbClr val="000000"/>
            </a:solidFill>
            <a:miter lim="800000"/>
            <a:headEnd/>
            <a:tailEnd/>
          </a:ln>
        </p:spPr>
        <p:txBody>
          <a:bodyPr/>
          <a:lstStyle/>
          <a:p>
            <a:endParaRPr lang="en-US"/>
          </a:p>
        </p:txBody>
      </p:sp>
      <p:sp>
        <p:nvSpPr>
          <p:cNvPr id="21527" name="Rectangle 619"/>
          <p:cNvSpPr>
            <a:spLocks noChangeArrowheads="1"/>
          </p:cNvSpPr>
          <p:nvPr/>
        </p:nvSpPr>
        <p:spPr bwMode="auto">
          <a:xfrm>
            <a:off x="3605213" y="8239125"/>
            <a:ext cx="695325" cy="477838"/>
          </a:xfrm>
          <a:prstGeom prst="rect">
            <a:avLst/>
          </a:prstGeom>
          <a:solidFill>
            <a:srgbClr val="FFFFFF"/>
          </a:solidFill>
          <a:ln w="9525">
            <a:solidFill>
              <a:srgbClr val="000000"/>
            </a:solidFill>
            <a:miter lim="800000"/>
            <a:headEnd/>
            <a:tailEnd/>
          </a:ln>
        </p:spPr>
        <p:txBody>
          <a:bodyPr/>
          <a:lstStyle/>
          <a:p>
            <a:endParaRPr lang="en-US"/>
          </a:p>
        </p:txBody>
      </p:sp>
      <p:sp>
        <p:nvSpPr>
          <p:cNvPr id="21528" name="Rectangle 614"/>
          <p:cNvSpPr>
            <a:spLocks noChangeArrowheads="1"/>
          </p:cNvSpPr>
          <p:nvPr/>
        </p:nvSpPr>
        <p:spPr bwMode="auto">
          <a:xfrm>
            <a:off x="1066800" y="9440863"/>
            <a:ext cx="11493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M_AI[4</a:t>
            </a:r>
            <a:r>
              <a:rPr lang="en-US"/>
              <a:t>]</a:t>
            </a:r>
          </a:p>
        </p:txBody>
      </p:sp>
      <p:sp>
        <p:nvSpPr>
          <p:cNvPr id="21529" name="Rectangle 616"/>
          <p:cNvSpPr>
            <a:spLocks noChangeArrowheads="1"/>
          </p:cNvSpPr>
          <p:nvPr/>
        </p:nvSpPr>
        <p:spPr bwMode="auto">
          <a:xfrm>
            <a:off x="1519238" y="9794875"/>
            <a:ext cx="695325" cy="479425"/>
          </a:xfrm>
          <a:prstGeom prst="rect">
            <a:avLst/>
          </a:prstGeom>
          <a:solidFill>
            <a:srgbClr val="FFFFFF"/>
          </a:solidFill>
          <a:ln w="9525">
            <a:solidFill>
              <a:srgbClr val="000000"/>
            </a:solidFill>
            <a:miter lim="800000"/>
            <a:headEnd/>
            <a:tailEnd/>
          </a:ln>
        </p:spPr>
        <p:txBody>
          <a:bodyPr/>
          <a:lstStyle/>
          <a:p>
            <a:endParaRPr lang="en-US"/>
          </a:p>
        </p:txBody>
      </p:sp>
      <p:sp>
        <p:nvSpPr>
          <p:cNvPr id="21530" name="Rectangle 617"/>
          <p:cNvSpPr>
            <a:spLocks noChangeArrowheads="1"/>
          </p:cNvSpPr>
          <p:nvPr/>
        </p:nvSpPr>
        <p:spPr bwMode="auto">
          <a:xfrm>
            <a:off x="2214563" y="9794875"/>
            <a:ext cx="688975" cy="479425"/>
          </a:xfrm>
          <a:prstGeom prst="rect">
            <a:avLst/>
          </a:prstGeom>
          <a:solidFill>
            <a:srgbClr val="FFFFFF"/>
          </a:solidFill>
          <a:ln w="9525">
            <a:solidFill>
              <a:srgbClr val="000000"/>
            </a:solidFill>
            <a:miter lim="800000"/>
            <a:headEnd/>
            <a:tailEnd/>
          </a:ln>
        </p:spPr>
        <p:txBody>
          <a:bodyPr/>
          <a:lstStyle/>
          <a:p>
            <a:endParaRPr lang="en-US"/>
          </a:p>
        </p:txBody>
      </p:sp>
      <p:sp>
        <p:nvSpPr>
          <p:cNvPr id="21531" name="Rectangle 618"/>
          <p:cNvSpPr>
            <a:spLocks noChangeArrowheads="1"/>
          </p:cNvSpPr>
          <p:nvPr/>
        </p:nvSpPr>
        <p:spPr bwMode="auto">
          <a:xfrm>
            <a:off x="2903538" y="9794875"/>
            <a:ext cx="695325" cy="479425"/>
          </a:xfrm>
          <a:prstGeom prst="rect">
            <a:avLst/>
          </a:prstGeom>
          <a:solidFill>
            <a:srgbClr val="FFFFFF"/>
          </a:solidFill>
          <a:ln w="9525">
            <a:solidFill>
              <a:srgbClr val="000000"/>
            </a:solidFill>
            <a:miter lim="800000"/>
            <a:headEnd/>
            <a:tailEnd/>
          </a:ln>
        </p:spPr>
        <p:txBody>
          <a:bodyPr/>
          <a:lstStyle/>
          <a:p>
            <a:endParaRPr lang="en-US"/>
          </a:p>
        </p:txBody>
      </p:sp>
      <p:sp>
        <p:nvSpPr>
          <p:cNvPr id="21532" name="Rectangle 619"/>
          <p:cNvSpPr>
            <a:spLocks noChangeArrowheads="1"/>
          </p:cNvSpPr>
          <p:nvPr/>
        </p:nvSpPr>
        <p:spPr bwMode="auto">
          <a:xfrm>
            <a:off x="3598863" y="9794875"/>
            <a:ext cx="696912" cy="479425"/>
          </a:xfrm>
          <a:prstGeom prst="rect">
            <a:avLst/>
          </a:prstGeom>
          <a:solidFill>
            <a:srgbClr val="FFFFFF"/>
          </a:solidFill>
          <a:ln w="9525">
            <a:solidFill>
              <a:srgbClr val="000000"/>
            </a:solidFill>
            <a:miter lim="800000"/>
            <a:headEnd/>
            <a:tailEnd/>
          </a:ln>
        </p:spPr>
        <p:txBody>
          <a:bodyPr/>
          <a:lstStyle/>
          <a:p>
            <a:endParaRPr lang="en-US"/>
          </a:p>
        </p:txBody>
      </p:sp>
      <p:sp>
        <p:nvSpPr>
          <p:cNvPr id="21533" name="Rectangle 614"/>
          <p:cNvSpPr>
            <a:spLocks noChangeArrowheads="1"/>
          </p:cNvSpPr>
          <p:nvPr/>
        </p:nvSpPr>
        <p:spPr bwMode="auto">
          <a:xfrm>
            <a:off x="1066800" y="10637838"/>
            <a:ext cx="114935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M_AI[5</a:t>
            </a:r>
            <a:r>
              <a:rPr lang="en-US"/>
              <a:t>]</a:t>
            </a:r>
          </a:p>
        </p:txBody>
      </p:sp>
      <p:sp>
        <p:nvSpPr>
          <p:cNvPr id="21534" name="Rectangle 616"/>
          <p:cNvSpPr>
            <a:spLocks noChangeArrowheads="1"/>
          </p:cNvSpPr>
          <p:nvPr/>
        </p:nvSpPr>
        <p:spPr bwMode="auto">
          <a:xfrm>
            <a:off x="1519238" y="10991850"/>
            <a:ext cx="695325" cy="479425"/>
          </a:xfrm>
          <a:prstGeom prst="rect">
            <a:avLst/>
          </a:prstGeom>
          <a:solidFill>
            <a:srgbClr val="FFFFFF"/>
          </a:solidFill>
          <a:ln w="9525">
            <a:solidFill>
              <a:srgbClr val="000000"/>
            </a:solidFill>
            <a:miter lim="800000"/>
            <a:headEnd/>
            <a:tailEnd/>
          </a:ln>
        </p:spPr>
        <p:txBody>
          <a:bodyPr/>
          <a:lstStyle/>
          <a:p>
            <a:endParaRPr lang="en-US"/>
          </a:p>
        </p:txBody>
      </p:sp>
      <p:sp>
        <p:nvSpPr>
          <p:cNvPr id="21535" name="Rectangle 617"/>
          <p:cNvSpPr>
            <a:spLocks noChangeArrowheads="1"/>
          </p:cNvSpPr>
          <p:nvPr/>
        </p:nvSpPr>
        <p:spPr bwMode="auto">
          <a:xfrm>
            <a:off x="2214563" y="10991850"/>
            <a:ext cx="688975" cy="479425"/>
          </a:xfrm>
          <a:prstGeom prst="rect">
            <a:avLst/>
          </a:prstGeom>
          <a:solidFill>
            <a:srgbClr val="FFFFFF"/>
          </a:solidFill>
          <a:ln w="9525">
            <a:solidFill>
              <a:srgbClr val="000000"/>
            </a:solidFill>
            <a:miter lim="800000"/>
            <a:headEnd/>
            <a:tailEnd/>
          </a:ln>
        </p:spPr>
        <p:txBody>
          <a:bodyPr/>
          <a:lstStyle/>
          <a:p>
            <a:endParaRPr lang="en-US"/>
          </a:p>
        </p:txBody>
      </p:sp>
      <p:sp>
        <p:nvSpPr>
          <p:cNvPr id="21536" name="Rectangle 618"/>
          <p:cNvSpPr>
            <a:spLocks noChangeArrowheads="1"/>
          </p:cNvSpPr>
          <p:nvPr/>
        </p:nvSpPr>
        <p:spPr bwMode="auto">
          <a:xfrm>
            <a:off x="2903538" y="10991850"/>
            <a:ext cx="695325" cy="479425"/>
          </a:xfrm>
          <a:prstGeom prst="rect">
            <a:avLst/>
          </a:prstGeom>
          <a:solidFill>
            <a:srgbClr val="FFFFFF"/>
          </a:solidFill>
          <a:ln w="9525">
            <a:solidFill>
              <a:srgbClr val="000000"/>
            </a:solidFill>
            <a:miter lim="800000"/>
            <a:headEnd/>
            <a:tailEnd/>
          </a:ln>
        </p:spPr>
        <p:txBody>
          <a:bodyPr/>
          <a:lstStyle/>
          <a:p>
            <a:endParaRPr lang="en-US"/>
          </a:p>
        </p:txBody>
      </p:sp>
      <p:sp>
        <p:nvSpPr>
          <p:cNvPr id="21537" name="Rectangle 619"/>
          <p:cNvSpPr>
            <a:spLocks noChangeArrowheads="1"/>
          </p:cNvSpPr>
          <p:nvPr/>
        </p:nvSpPr>
        <p:spPr bwMode="auto">
          <a:xfrm>
            <a:off x="3598863" y="10991850"/>
            <a:ext cx="696912" cy="479425"/>
          </a:xfrm>
          <a:prstGeom prst="rect">
            <a:avLst/>
          </a:prstGeom>
          <a:solidFill>
            <a:srgbClr val="FFFFFF"/>
          </a:solidFill>
          <a:ln w="9525">
            <a:solidFill>
              <a:srgbClr val="000000"/>
            </a:solidFill>
            <a:miter lim="800000"/>
            <a:headEnd/>
            <a:tailEnd/>
          </a:ln>
        </p:spPr>
        <p:txBody>
          <a:bodyPr/>
          <a:lstStyle/>
          <a:p>
            <a:endParaRPr lang="en-US"/>
          </a:p>
        </p:txBody>
      </p:sp>
      <p:sp>
        <p:nvSpPr>
          <p:cNvPr id="2" name="Rectangle 1"/>
          <p:cNvSpPr/>
          <p:nvPr/>
        </p:nvSpPr>
        <p:spPr bwMode="auto">
          <a:xfrm>
            <a:off x="6421438" y="5565919"/>
            <a:ext cx="11790362" cy="7017306"/>
          </a:xfrm>
          <a:prstGeom prst="rect">
            <a:avLst/>
          </a:prstGeom>
          <a:ln>
            <a:solidFill>
              <a:schemeClr val="tx1">
                <a:lumMod val="75000"/>
                <a:lumOff val="25000"/>
              </a:schemeClr>
            </a:solidFill>
          </a:ln>
        </p:spPr>
        <p:txBody>
          <a:bodyPr>
            <a:spAutoFit/>
          </a:bodyPr>
          <a:lstStyle/>
          <a:p>
            <a:pPr algn="l">
              <a:defRPr/>
            </a:pPr>
            <a:r>
              <a:rPr lang="en-US" sz="1800" b="1" dirty="0">
                <a:solidFill>
                  <a:srgbClr val="A50021"/>
                </a:solidFill>
              </a:rPr>
              <a:t>In: “</a:t>
            </a:r>
            <a:r>
              <a:rPr lang="en-US" sz="1800" b="1" dirty="0" err="1">
                <a:solidFill>
                  <a:srgbClr val="A50021"/>
                </a:solidFill>
              </a:rPr>
              <a:t>End_Users_Definitions.h</a:t>
            </a:r>
            <a:r>
              <a:rPr lang="en-US" sz="1800" b="1" dirty="0">
                <a:solidFill>
                  <a:srgbClr val="A50021"/>
                </a:solidFill>
              </a:rPr>
              <a:t>”</a:t>
            </a:r>
          </a:p>
          <a:p>
            <a:pPr algn="l">
              <a:defRPr/>
            </a:pPr>
            <a:endParaRPr lang="en-US" sz="1800" dirty="0">
              <a:solidFill>
                <a:srgbClr val="008600"/>
              </a:solidFill>
            </a:endParaRPr>
          </a:p>
          <a:p>
            <a:pPr algn="l">
              <a:defRPr/>
            </a:pPr>
            <a:r>
              <a:rPr lang="en-US" sz="1800" dirty="0">
                <a:solidFill>
                  <a:srgbClr val="009900"/>
                </a:solidFill>
              </a:rPr>
              <a:t>//Neural channels (can be increased)</a:t>
            </a:r>
            <a:endParaRPr lang="en-US" sz="1800" dirty="0"/>
          </a:p>
          <a:p>
            <a:pPr algn="l">
              <a:defRPr/>
            </a:pPr>
            <a:r>
              <a:rPr lang="en-US" sz="1800" dirty="0"/>
              <a:t>#define NUM_NN_AI_CHAN                    </a:t>
            </a:r>
            <a:r>
              <a:rPr lang="en-US" sz="1800" dirty="0">
                <a:solidFill>
                  <a:srgbClr val="FF0000"/>
                </a:solidFill>
              </a:rPr>
              <a:t> 2</a:t>
            </a:r>
          </a:p>
          <a:p>
            <a:pPr algn="l">
              <a:defRPr/>
            </a:pPr>
            <a:endParaRPr lang="en-US" sz="1800" dirty="0">
              <a:solidFill>
                <a:srgbClr val="009900"/>
              </a:solidFill>
            </a:endParaRPr>
          </a:p>
          <a:p>
            <a:pPr algn="l">
              <a:defRPr/>
            </a:pPr>
            <a:r>
              <a:rPr lang="en-US" sz="1800" dirty="0">
                <a:solidFill>
                  <a:srgbClr val="009900"/>
                </a:solidFill>
              </a:rPr>
              <a:t>//How many 2D objects (e.g., left eye, right eye) do you want to monitor?</a:t>
            </a:r>
          </a:p>
          <a:p>
            <a:pPr algn="l">
              <a:defRPr/>
            </a:pPr>
            <a:r>
              <a:rPr lang="en-US" sz="1800" dirty="0"/>
              <a:t>#define NUM_2D_BEHAVIOR_OBJS        </a:t>
            </a:r>
            <a:r>
              <a:rPr lang="en-US" sz="1800" dirty="0">
                <a:solidFill>
                  <a:srgbClr val="FF0000"/>
                </a:solidFill>
              </a:rPr>
              <a:t>2</a:t>
            </a:r>
          </a:p>
          <a:p>
            <a:pPr algn="l">
              <a:defRPr/>
            </a:pPr>
            <a:endParaRPr lang="en-US" sz="1800" dirty="0">
              <a:solidFill>
                <a:srgbClr val="009900"/>
              </a:solidFill>
            </a:endParaRPr>
          </a:p>
          <a:p>
            <a:pPr algn="l">
              <a:defRPr/>
            </a:pPr>
            <a:r>
              <a:rPr lang="en-US" sz="1800" dirty="0">
                <a:solidFill>
                  <a:srgbClr val="009900"/>
                </a:solidFill>
              </a:rPr>
              <a:t>//How many OTHER AI channels?</a:t>
            </a:r>
          </a:p>
          <a:p>
            <a:pPr algn="l">
              <a:defRPr/>
            </a:pPr>
            <a:r>
              <a:rPr lang="en-US" sz="1800" dirty="0"/>
              <a:t>#define NUM_OTHER_AI_CH   </a:t>
            </a:r>
            <a:r>
              <a:rPr lang="en-US" sz="1800" dirty="0">
                <a:solidFill>
                  <a:srgbClr val="FF0000"/>
                </a:solidFill>
              </a:rPr>
              <a:t>1</a:t>
            </a:r>
          </a:p>
          <a:p>
            <a:pPr algn="l">
              <a:defRPr/>
            </a:pPr>
            <a:endParaRPr lang="en-US" sz="1800" dirty="0">
              <a:solidFill>
                <a:srgbClr val="FF0000"/>
              </a:solidFill>
            </a:endParaRPr>
          </a:p>
          <a:p>
            <a:pPr algn="l">
              <a:defRPr/>
            </a:pPr>
            <a:r>
              <a:rPr lang="en-US" sz="1800" b="1" dirty="0">
                <a:solidFill>
                  <a:srgbClr val="A50021"/>
                </a:solidFill>
              </a:rPr>
              <a:t>In: “</a:t>
            </a:r>
            <a:r>
              <a:rPr lang="en-US" sz="1800" b="1" dirty="0" err="1">
                <a:solidFill>
                  <a:srgbClr val="A50021"/>
                </a:solidFill>
              </a:rPr>
              <a:t>SharedConstants.h</a:t>
            </a:r>
            <a:r>
              <a:rPr lang="en-US" sz="1800" b="1" dirty="0">
                <a:solidFill>
                  <a:srgbClr val="A50021"/>
                </a:solidFill>
              </a:rPr>
              <a:t>” </a:t>
            </a:r>
          </a:p>
          <a:p>
            <a:pPr algn="l">
              <a:defRPr/>
            </a:pPr>
            <a:endParaRPr lang="en-US" sz="1800" dirty="0">
              <a:solidFill>
                <a:srgbClr val="FF0000"/>
              </a:solidFill>
            </a:endParaRPr>
          </a:p>
          <a:p>
            <a:pPr algn="l">
              <a:defRPr/>
            </a:pPr>
            <a:r>
              <a:rPr lang="en-US" sz="1800" dirty="0">
                <a:solidFill>
                  <a:srgbClr val="009900"/>
                </a:solidFill>
              </a:rPr>
              <a:t>//Total number of Behavior AI channels (The data in these channels will be recorded and saved by TAS)</a:t>
            </a:r>
          </a:p>
          <a:p>
            <a:pPr algn="l">
              <a:defRPr/>
            </a:pPr>
            <a:r>
              <a:rPr lang="en-US" sz="1800" dirty="0"/>
              <a:t>#define NUM_2D_BHVR_AI_CHANS      (NUM_BEHAVIOR_OBJS*2)</a:t>
            </a:r>
          </a:p>
          <a:p>
            <a:pPr algn="l">
              <a:defRPr/>
            </a:pPr>
            <a:endParaRPr lang="en-US" sz="1800" dirty="0">
              <a:solidFill>
                <a:srgbClr val="009900"/>
              </a:solidFill>
            </a:endParaRPr>
          </a:p>
          <a:p>
            <a:pPr algn="l">
              <a:defRPr/>
            </a:pPr>
            <a:r>
              <a:rPr lang="en-US" sz="1800" dirty="0">
                <a:solidFill>
                  <a:srgbClr val="009900"/>
                </a:solidFill>
              </a:rPr>
              <a:t>//Total physical AI channels.</a:t>
            </a:r>
          </a:p>
          <a:p>
            <a:pPr algn="l">
              <a:defRPr/>
            </a:pPr>
            <a:r>
              <a:rPr lang="en-US" sz="1800" dirty="0"/>
              <a:t>#define MAX_AI_CHAN       (NUM_NN_AI_CHAN + NUM_2D_BHVR_AI_CHANS+ NUM_OTHER_AI_CH)</a:t>
            </a:r>
          </a:p>
          <a:p>
            <a:pPr algn="l">
              <a:defRPr/>
            </a:pPr>
            <a:endParaRPr lang="en-US" sz="1800" dirty="0">
              <a:solidFill>
                <a:srgbClr val="009900"/>
              </a:solidFill>
            </a:endParaRPr>
          </a:p>
          <a:p>
            <a:pPr algn="l">
              <a:defRPr/>
            </a:pPr>
            <a:r>
              <a:rPr lang="en-US" sz="1800" dirty="0">
                <a:solidFill>
                  <a:srgbClr val="009900"/>
                </a:solidFill>
              </a:rPr>
              <a:t>//The first channel index of the behavior AI channel is the next channel of the last neural channel.</a:t>
            </a:r>
            <a:endParaRPr lang="en-US" sz="1800" dirty="0"/>
          </a:p>
          <a:p>
            <a:pPr algn="l">
              <a:defRPr/>
            </a:pPr>
            <a:r>
              <a:rPr lang="en-US" sz="1800" dirty="0"/>
              <a:t>#define FIRST_2D_BHVR_CH_IDX    (NUM_NN_AI_CHAN)</a:t>
            </a:r>
          </a:p>
          <a:p>
            <a:pPr algn="l">
              <a:defRPr/>
            </a:pPr>
            <a:endParaRPr lang="en-US" sz="1800" dirty="0">
              <a:solidFill>
                <a:srgbClr val="009900"/>
              </a:solidFill>
            </a:endParaRPr>
          </a:p>
          <a:p>
            <a:pPr algn="l">
              <a:defRPr/>
            </a:pPr>
            <a:r>
              <a:rPr lang="en-US" sz="1800" dirty="0">
                <a:solidFill>
                  <a:srgbClr val="009900"/>
                </a:solidFill>
              </a:rPr>
              <a:t>//The first channel index of the OTHER AI channel is the next channel of the last 2D behavioral channel.</a:t>
            </a:r>
          </a:p>
          <a:p>
            <a:pPr algn="l">
              <a:defRPr/>
            </a:pPr>
            <a:r>
              <a:rPr lang="en-US" sz="1800" dirty="0"/>
              <a:t>#define FIRST_OTHER_CH_DIX        (NUM_NN_AI_CHAN+NUM_2D_BHVR_AI_CHANS)</a:t>
            </a:r>
          </a:p>
          <a:p>
            <a:pPr algn="l">
              <a:defRPr/>
            </a:pPr>
            <a:endParaRPr lang="en-US" sz="1800" dirty="0">
              <a:solidFill>
                <a:srgbClr val="009900"/>
              </a:solidFill>
            </a:endParaRPr>
          </a:p>
        </p:txBody>
      </p:sp>
      <p:cxnSp>
        <p:nvCxnSpPr>
          <p:cNvPr id="21539" name="Straight Arrow Connector 3"/>
          <p:cNvCxnSpPr>
            <a:cxnSpLocks noChangeShapeType="1"/>
            <a:endCxn id="21540" idx="1"/>
          </p:cNvCxnSpPr>
          <p:nvPr/>
        </p:nvCxnSpPr>
        <p:spPr bwMode="auto">
          <a:xfrm flipH="1" flipV="1">
            <a:off x="4946650" y="5364163"/>
            <a:ext cx="930275" cy="1404937"/>
          </a:xfrm>
          <a:prstGeom prst="straightConnector1">
            <a:avLst/>
          </a:prstGeom>
          <a:noFill/>
          <a:ln w="76200" algn="ctr">
            <a:solidFill>
              <a:srgbClr val="3366FF"/>
            </a:solidFill>
            <a:round/>
            <a:headEnd/>
            <a:tailEnd type="arrow" w="med" len="med"/>
          </a:ln>
          <a:extLst>
            <a:ext uri="{909E8E84-426E-40DD-AFC4-6F175D3DCCD1}">
              <a14:hiddenFill xmlns:a14="http://schemas.microsoft.com/office/drawing/2010/main">
                <a:noFill/>
              </a14:hiddenFill>
            </a:ext>
          </a:extLst>
        </p:spPr>
      </p:cxnSp>
      <p:sp>
        <p:nvSpPr>
          <p:cNvPr id="21540" name="AutoShape 4"/>
          <p:cNvSpPr>
            <a:spLocks/>
          </p:cNvSpPr>
          <p:nvPr/>
        </p:nvSpPr>
        <p:spPr bwMode="auto">
          <a:xfrm>
            <a:off x="4530725" y="4527550"/>
            <a:ext cx="415925" cy="1674813"/>
          </a:xfrm>
          <a:prstGeom prst="rightBrace">
            <a:avLst>
              <a:gd name="adj1" fmla="val 11801"/>
              <a:gd name="adj2" fmla="val 50000"/>
            </a:avLst>
          </a:prstGeom>
          <a:noFill/>
          <a:ln w="38100">
            <a:solidFill>
              <a:srgbClr val="3366F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sz="1100"/>
          </a:p>
        </p:txBody>
      </p:sp>
      <p:sp>
        <p:nvSpPr>
          <p:cNvPr id="21541" name="AutoShape 4"/>
          <p:cNvSpPr>
            <a:spLocks/>
          </p:cNvSpPr>
          <p:nvPr/>
        </p:nvSpPr>
        <p:spPr bwMode="auto">
          <a:xfrm>
            <a:off x="4545013" y="7054850"/>
            <a:ext cx="401637" cy="4416425"/>
          </a:xfrm>
          <a:prstGeom prst="rightBrace">
            <a:avLst>
              <a:gd name="adj1" fmla="val 11811"/>
              <a:gd name="adj2" fmla="val 48208"/>
            </a:avLst>
          </a:prstGeom>
          <a:noFill/>
          <a:ln w="38100">
            <a:solidFill>
              <a:srgbClr val="FF99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sz="1100"/>
          </a:p>
        </p:txBody>
      </p:sp>
      <p:cxnSp>
        <p:nvCxnSpPr>
          <p:cNvPr id="21542" name="Straight Connector 5"/>
          <p:cNvCxnSpPr>
            <a:cxnSpLocks noChangeShapeType="1"/>
          </p:cNvCxnSpPr>
          <p:nvPr/>
        </p:nvCxnSpPr>
        <p:spPr bwMode="auto">
          <a:xfrm flipH="1">
            <a:off x="5870575" y="6759575"/>
            <a:ext cx="6005513" cy="0"/>
          </a:xfrm>
          <a:prstGeom prst="line">
            <a:avLst/>
          </a:prstGeom>
          <a:noFill/>
          <a:ln w="38100" algn="ctr">
            <a:solidFill>
              <a:srgbClr val="3366FF"/>
            </a:solidFill>
            <a:round/>
            <a:headEnd/>
            <a:tailEnd/>
          </a:ln>
          <a:extLst>
            <a:ext uri="{909E8E84-426E-40DD-AFC4-6F175D3DCCD1}">
              <a14:hiddenFill xmlns:a14="http://schemas.microsoft.com/office/drawing/2010/main">
                <a:noFill/>
              </a14:hiddenFill>
            </a:ext>
          </a:extLst>
        </p:spPr>
      </p:cxnSp>
      <p:cxnSp>
        <p:nvCxnSpPr>
          <p:cNvPr id="21543" name="Straight Connector 57"/>
          <p:cNvCxnSpPr>
            <a:cxnSpLocks noChangeShapeType="1"/>
          </p:cNvCxnSpPr>
          <p:nvPr/>
        </p:nvCxnSpPr>
        <p:spPr bwMode="auto">
          <a:xfrm flipH="1">
            <a:off x="5889625" y="9801225"/>
            <a:ext cx="6005513" cy="0"/>
          </a:xfrm>
          <a:prstGeom prst="line">
            <a:avLst/>
          </a:prstGeom>
          <a:noFill/>
          <a:ln w="38100" algn="ctr">
            <a:solidFill>
              <a:srgbClr val="FF9900"/>
            </a:solidFill>
            <a:round/>
            <a:headEnd/>
            <a:tailEnd/>
          </a:ln>
          <a:extLst>
            <a:ext uri="{909E8E84-426E-40DD-AFC4-6F175D3DCCD1}">
              <a14:hiddenFill xmlns:a14="http://schemas.microsoft.com/office/drawing/2010/main">
                <a:noFill/>
              </a14:hiddenFill>
            </a:ext>
          </a:extLst>
        </p:spPr>
      </p:cxnSp>
      <p:cxnSp>
        <p:nvCxnSpPr>
          <p:cNvPr id="21544" name="Straight Arrow Connector 58"/>
          <p:cNvCxnSpPr>
            <a:cxnSpLocks noChangeShapeType="1"/>
            <a:endCxn id="21541" idx="1"/>
          </p:cNvCxnSpPr>
          <p:nvPr/>
        </p:nvCxnSpPr>
        <p:spPr bwMode="auto">
          <a:xfrm flipH="1" flipV="1">
            <a:off x="4946650" y="9183688"/>
            <a:ext cx="942975" cy="611187"/>
          </a:xfrm>
          <a:prstGeom prst="straightConnector1">
            <a:avLst/>
          </a:prstGeom>
          <a:noFill/>
          <a:ln w="76200" algn="ctr">
            <a:solidFill>
              <a:srgbClr val="FF9900"/>
            </a:solidFill>
            <a:round/>
            <a:headEnd/>
            <a:tailEnd type="arrow" w="med" len="med"/>
          </a:ln>
          <a:extLst>
            <a:ext uri="{909E8E84-426E-40DD-AFC4-6F175D3DCCD1}">
              <a14:hiddenFill xmlns:a14="http://schemas.microsoft.com/office/drawing/2010/main">
                <a:noFill/>
              </a14:hiddenFill>
            </a:ext>
          </a:extLst>
        </p:spPr>
      </p:cxnSp>
      <p:sp>
        <p:nvSpPr>
          <p:cNvPr id="21545" name="Oval 8"/>
          <p:cNvSpPr>
            <a:spLocks noChangeArrowheads="1"/>
          </p:cNvSpPr>
          <p:nvPr/>
        </p:nvSpPr>
        <p:spPr bwMode="auto">
          <a:xfrm>
            <a:off x="1111250" y="6442075"/>
            <a:ext cx="3433763" cy="2754313"/>
          </a:xfrm>
          <a:prstGeom prst="ellipse">
            <a:avLst/>
          </a:prstGeom>
          <a:noFill/>
          <a:ln w="28575" algn="ctr">
            <a:solidFill>
              <a:srgbClr val="0086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1546" name="Oval 61"/>
          <p:cNvSpPr>
            <a:spLocks noChangeArrowheads="1"/>
          </p:cNvSpPr>
          <p:nvPr/>
        </p:nvSpPr>
        <p:spPr bwMode="auto">
          <a:xfrm>
            <a:off x="1125538" y="9263063"/>
            <a:ext cx="3433762" cy="2754312"/>
          </a:xfrm>
          <a:prstGeom prst="ellipse">
            <a:avLst/>
          </a:prstGeom>
          <a:noFill/>
          <a:ln w="28575" algn="ctr">
            <a:solidFill>
              <a:srgbClr val="0086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1547" name="Rectangle 62"/>
          <p:cNvSpPr>
            <a:spLocks noChangeArrowheads="1"/>
          </p:cNvSpPr>
          <p:nvPr/>
        </p:nvSpPr>
        <p:spPr bwMode="auto">
          <a:xfrm>
            <a:off x="2138363" y="6357938"/>
            <a:ext cx="1531937"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sz="2400">
                <a:solidFill>
                  <a:srgbClr val="008600"/>
                </a:solidFill>
              </a:rPr>
              <a:t>Object 1</a:t>
            </a:r>
          </a:p>
        </p:txBody>
      </p:sp>
      <p:sp>
        <p:nvSpPr>
          <p:cNvPr id="21548" name="Rectangle 63"/>
          <p:cNvSpPr>
            <a:spLocks noChangeArrowheads="1"/>
          </p:cNvSpPr>
          <p:nvPr/>
        </p:nvSpPr>
        <p:spPr bwMode="auto">
          <a:xfrm>
            <a:off x="2060575" y="9147175"/>
            <a:ext cx="1533525" cy="72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en-US" sz="2400">
                <a:solidFill>
                  <a:srgbClr val="008600"/>
                </a:solidFill>
              </a:rPr>
              <a:t>Object 2</a:t>
            </a:r>
          </a:p>
        </p:txBody>
      </p:sp>
      <p:cxnSp>
        <p:nvCxnSpPr>
          <p:cNvPr id="21549" name="Straight Connector 64"/>
          <p:cNvCxnSpPr>
            <a:cxnSpLocks noChangeShapeType="1"/>
          </p:cNvCxnSpPr>
          <p:nvPr/>
        </p:nvCxnSpPr>
        <p:spPr bwMode="auto">
          <a:xfrm flipH="1">
            <a:off x="5905500" y="7608888"/>
            <a:ext cx="6005513" cy="0"/>
          </a:xfrm>
          <a:prstGeom prst="line">
            <a:avLst/>
          </a:prstGeom>
          <a:noFill/>
          <a:ln w="38100" algn="ctr">
            <a:solidFill>
              <a:srgbClr val="008600"/>
            </a:solidFill>
            <a:round/>
            <a:headEnd/>
            <a:tailEnd/>
          </a:ln>
          <a:extLst>
            <a:ext uri="{909E8E84-426E-40DD-AFC4-6F175D3DCCD1}">
              <a14:hiddenFill xmlns:a14="http://schemas.microsoft.com/office/drawing/2010/main">
                <a:noFill/>
              </a14:hiddenFill>
            </a:ext>
          </a:extLst>
        </p:spPr>
      </p:cxnSp>
      <p:cxnSp>
        <p:nvCxnSpPr>
          <p:cNvPr id="21550" name="Straight Arrow Connector 65"/>
          <p:cNvCxnSpPr>
            <a:cxnSpLocks noChangeShapeType="1"/>
          </p:cNvCxnSpPr>
          <p:nvPr/>
        </p:nvCxnSpPr>
        <p:spPr bwMode="auto">
          <a:xfrm flipH="1">
            <a:off x="4559300" y="7612063"/>
            <a:ext cx="1346200" cy="207962"/>
          </a:xfrm>
          <a:prstGeom prst="straightConnector1">
            <a:avLst/>
          </a:prstGeom>
          <a:noFill/>
          <a:ln w="28575" algn="ctr">
            <a:solidFill>
              <a:srgbClr val="008600"/>
            </a:solidFill>
            <a:round/>
            <a:headEnd/>
            <a:tailEnd type="arrow" w="med" len="med"/>
          </a:ln>
          <a:extLst>
            <a:ext uri="{909E8E84-426E-40DD-AFC4-6F175D3DCCD1}">
              <a14:hiddenFill xmlns:a14="http://schemas.microsoft.com/office/drawing/2010/main">
                <a:noFill/>
              </a14:hiddenFill>
            </a:ext>
          </a:extLst>
        </p:spPr>
      </p:cxnSp>
      <p:cxnSp>
        <p:nvCxnSpPr>
          <p:cNvPr id="21551" name="Straight Arrow Connector 67"/>
          <p:cNvCxnSpPr>
            <a:cxnSpLocks noChangeShapeType="1"/>
          </p:cNvCxnSpPr>
          <p:nvPr/>
        </p:nvCxnSpPr>
        <p:spPr bwMode="auto">
          <a:xfrm flipH="1">
            <a:off x="4106863" y="7597775"/>
            <a:ext cx="1820862" cy="2105025"/>
          </a:xfrm>
          <a:prstGeom prst="straightConnector1">
            <a:avLst/>
          </a:prstGeom>
          <a:noFill/>
          <a:ln w="28575" algn="ctr">
            <a:solidFill>
              <a:srgbClr val="008600"/>
            </a:solidFill>
            <a:round/>
            <a:headEnd/>
            <a:tailEnd type="arrow" w="med" len="med"/>
          </a:ln>
          <a:extLst>
            <a:ext uri="{909E8E84-426E-40DD-AFC4-6F175D3DCCD1}">
              <a14:hiddenFill xmlns:a14="http://schemas.microsoft.com/office/drawing/2010/main">
                <a:noFill/>
              </a14:hiddenFill>
            </a:ext>
          </a:extLst>
        </p:spPr>
      </p:cxnSp>
      <p:sp>
        <p:nvSpPr>
          <p:cNvPr id="21552" name="AutoShape 4"/>
          <p:cNvSpPr>
            <a:spLocks/>
          </p:cNvSpPr>
          <p:nvPr/>
        </p:nvSpPr>
        <p:spPr bwMode="auto">
          <a:xfrm>
            <a:off x="4908550" y="4527550"/>
            <a:ext cx="401638" cy="8426450"/>
          </a:xfrm>
          <a:prstGeom prst="rightBrace">
            <a:avLst>
              <a:gd name="adj1" fmla="val 11850"/>
              <a:gd name="adj2" fmla="val 48208"/>
            </a:avLst>
          </a:prstGeom>
          <a:noFill/>
          <a:ln w="38100">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sz="1100"/>
          </a:p>
        </p:txBody>
      </p:sp>
      <p:cxnSp>
        <p:nvCxnSpPr>
          <p:cNvPr id="21553" name="Straight Connector 81"/>
          <p:cNvCxnSpPr>
            <a:cxnSpLocks noChangeShapeType="1"/>
          </p:cNvCxnSpPr>
          <p:nvPr/>
        </p:nvCxnSpPr>
        <p:spPr bwMode="auto">
          <a:xfrm flipH="1">
            <a:off x="5881688" y="10569575"/>
            <a:ext cx="6005512" cy="0"/>
          </a:xfrm>
          <a:prstGeom prst="line">
            <a:avLst/>
          </a:prstGeom>
          <a:noFill/>
          <a:ln w="38100" algn="ctr">
            <a:solidFill>
              <a:srgbClr val="CC0000"/>
            </a:solidFill>
            <a:round/>
            <a:headEnd/>
            <a:tailEnd/>
          </a:ln>
          <a:extLst>
            <a:ext uri="{909E8E84-426E-40DD-AFC4-6F175D3DCCD1}">
              <a14:hiddenFill xmlns:a14="http://schemas.microsoft.com/office/drawing/2010/main">
                <a:noFill/>
              </a14:hiddenFill>
            </a:ext>
          </a:extLst>
        </p:spPr>
      </p:cxnSp>
      <p:cxnSp>
        <p:nvCxnSpPr>
          <p:cNvPr id="21554" name="Straight Arrow Connector 82"/>
          <p:cNvCxnSpPr>
            <a:cxnSpLocks noChangeShapeType="1"/>
            <a:endCxn id="21552" idx="1"/>
          </p:cNvCxnSpPr>
          <p:nvPr/>
        </p:nvCxnSpPr>
        <p:spPr bwMode="auto">
          <a:xfrm flipH="1" flipV="1">
            <a:off x="5310188" y="8588375"/>
            <a:ext cx="579437" cy="1981200"/>
          </a:xfrm>
          <a:prstGeom prst="straightConnector1">
            <a:avLst/>
          </a:prstGeom>
          <a:noFill/>
          <a:ln w="76200" algn="ctr">
            <a:solidFill>
              <a:srgbClr val="CC0000"/>
            </a:solidFill>
            <a:round/>
            <a:headEnd/>
            <a:tailEnd type="arrow" w="med" len="med"/>
          </a:ln>
          <a:extLst>
            <a:ext uri="{909E8E84-426E-40DD-AFC4-6F175D3DCCD1}">
              <a14:hiddenFill xmlns:a14="http://schemas.microsoft.com/office/drawing/2010/main">
                <a:noFill/>
              </a14:hiddenFill>
            </a:ext>
          </a:extLst>
        </p:spPr>
      </p:cxnSp>
      <p:cxnSp>
        <p:nvCxnSpPr>
          <p:cNvPr id="21555" name="Straight Connector 85"/>
          <p:cNvCxnSpPr>
            <a:cxnSpLocks noChangeShapeType="1"/>
          </p:cNvCxnSpPr>
          <p:nvPr/>
        </p:nvCxnSpPr>
        <p:spPr bwMode="auto">
          <a:xfrm flipH="1">
            <a:off x="5870575" y="11433175"/>
            <a:ext cx="6005513" cy="0"/>
          </a:xfrm>
          <a:prstGeom prst="line">
            <a:avLst/>
          </a:prstGeom>
          <a:noFill/>
          <a:ln w="38100" algn="ctr">
            <a:solidFill>
              <a:srgbClr val="7030A0"/>
            </a:solidFill>
            <a:round/>
            <a:headEnd/>
            <a:tailEnd/>
          </a:ln>
          <a:extLst>
            <a:ext uri="{909E8E84-426E-40DD-AFC4-6F175D3DCCD1}">
              <a14:hiddenFill xmlns:a14="http://schemas.microsoft.com/office/drawing/2010/main">
                <a:noFill/>
              </a14:hiddenFill>
            </a:ext>
          </a:extLst>
        </p:spPr>
      </p:cxnSp>
      <p:cxnSp>
        <p:nvCxnSpPr>
          <p:cNvPr id="21556" name="Straight Arrow Connector 86"/>
          <p:cNvCxnSpPr>
            <a:cxnSpLocks noChangeShapeType="1"/>
          </p:cNvCxnSpPr>
          <p:nvPr/>
        </p:nvCxnSpPr>
        <p:spPr bwMode="auto">
          <a:xfrm flipH="1" flipV="1">
            <a:off x="2060575" y="7040563"/>
            <a:ext cx="3844925" cy="4430712"/>
          </a:xfrm>
          <a:prstGeom prst="straightConnector1">
            <a:avLst/>
          </a:prstGeom>
          <a:noFill/>
          <a:ln w="76200" algn="ctr">
            <a:solidFill>
              <a:srgbClr val="7030A0"/>
            </a:solidFill>
            <a:round/>
            <a:headEnd/>
            <a:tailEnd type="arrow" w="med" len="med"/>
          </a:ln>
          <a:extLst>
            <a:ext uri="{909E8E84-426E-40DD-AFC4-6F175D3DCCD1}">
              <a14:hiddenFill xmlns:a14="http://schemas.microsoft.com/office/drawing/2010/main">
                <a:noFill/>
              </a14:hiddenFill>
            </a:ext>
          </a:extLst>
        </p:spPr>
      </p:cxnSp>
      <p:sp>
        <p:nvSpPr>
          <p:cNvPr id="21557" name="Rectangle 614"/>
          <p:cNvSpPr>
            <a:spLocks noChangeArrowheads="1"/>
          </p:cNvSpPr>
          <p:nvPr/>
        </p:nvSpPr>
        <p:spPr bwMode="auto">
          <a:xfrm>
            <a:off x="1060450" y="12152313"/>
            <a:ext cx="11572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a:t>
            </a:r>
            <a:r>
              <a:rPr lang="en-US" sz="1800" b="1" noProof="1"/>
              <a:t>6</a:t>
            </a:r>
            <a:r>
              <a:rPr lang="en-US"/>
              <a:t>]</a:t>
            </a:r>
          </a:p>
        </p:txBody>
      </p:sp>
      <p:sp>
        <p:nvSpPr>
          <p:cNvPr id="21558" name="Rectangle 616"/>
          <p:cNvSpPr>
            <a:spLocks noChangeArrowheads="1"/>
          </p:cNvSpPr>
          <p:nvPr/>
        </p:nvSpPr>
        <p:spPr bwMode="auto">
          <a:xfrm>
            <a:off x="1514475" y="12474575"/>
            <a:ext cx="695325" cy="479425"/>
          </a:xfrm>
          <a:prstGeom prst="rect">
            <a:avLst/>
          </a:prstGeom>
          <a:solidFill>
            <a:srgbClr val="FFFFFF"/>
          </a:solidFill>
          <a:ln w="9525">
            <a:solidFill>
              <a:srgbClr val="000000"/>
            </a:solidFill>
            <a:miter lim="800000"/>
            <a:headEnd/>
            <a:tailEnd/>
          </a:ln>
        </p:spPr>
        <p:txBody>
          <a:bodyPr/>
          <a:lstStyle/>
          <a:p>
            <a:endParaRPr lang="en-US"/>
          </a:p>
        </p:txBody>
      </p:sp>
      <p:sp>
        <p:nvSpPr>
          <p:cNvPr id="21559" name="Rectangle 617"/>
          <p:cNvSpPr>
            <a:spLocks noChangeArrowheads="1"/>
          </p:cNvSpPr>
          <p:nvPr/>
        </p:nvSpPr>
        <p:spPr bwMode="auto">
          <a:xfrm>
            <a:off x="2209800" y="12474575"/>
            <a:ext cx="688975" cy="479425"/>
          </a:xfrm>
          <a:prstGeom prst="rect">
            <a:avLst/>
          </a:prstGeom>
          <a:solidFill>
            <a:srgbClr val="FFFFFF"/>
          </a:solidFill>
          <a:ln w="9525">
            <a:solidFill>
              <a:srgbClr val="000000"/>
            </a:solidFill>
            <a:miter lim="800000"/>
            <a:headEnd/>
            <a:tailEnd/>
          </a:ln>
        </p:spPr>
        <p:txBody>
          <a:bodyPr/>
          <a:lstStyle/>
          <a:p>
            <a:endParaRPr lang="en-US"/>
          </a:p>
        </p:txBody>
      </p:sp>
      <p:sp>
        <p:nvSpPr>
          <p:cNvPr id="21560" name="Rectangle 618"/>
          <p:cNvSpPr>
            <a:spLocks noChangeArrowheads="1"/>
          </p:cNvSpPr>
          <p:nvPr/>
        </p:nvSpPr>
        <p:spPr bwMode="auto">
          <a:xfrm>
            <a:off x="2898775" y="12474575"/>
            <a:ext cx="695325" cy="479425"/>
          </a:xfrm>
          <a:prstGeom prst="rect">
            <a:avLst/>
          </a:prstGeom>
          <a:solidFill>
            <a:srgbClr val="FFFFFF"/>
          </a:solidFill>
          <a:ln w="9525">
            <a:solidFill>
              <a:srgbClr val="000000"/>
            </a:solidFill>
            <a:miter lim="800000"/>
            <a:headEnd/>
            <a:tailEnd/>
          </a:ln>
        </p:spPr>
        <p:txBody>
          <a:bodyPr/>
          <a:lstStyle/>
          <a:p>
            <a:endParaRPr lang="en-US"/>
          </a:p>
        </p:txBody>
      </p:sp>
      <p:sp>
        <p:nvSpPr>
          <p:cNvPr id="21561" name="Rectangle 619"/>
          <p:cNvSpPr>
            <a:spLocks noChangeArrowheads="1"/>
          </p:cNvSpPr>
          <p:nvPr/>
        </p:nvSpPr>
        <p:spPr bwMode="auto">
          <a:xfrm>
            <a:off x="3594100" y="12474575"/>
            <a:ext cx="695325" cy="479425"/>
          </a:xfrm>
          <a:prstGeom prst="rect">
            <a:avLst/>
          </a:prstGeom>
          <a:solidFill>
            <a:srgbClr val="FFFFFF"/>
          </a:solidFill>
          <a:ln w="9525">
            <a:solidFill>
              <a:srgbClr val="000000"/>
            </a:solidFill>
            <a:miter lim="800000"/>
            <a:headEnd/>
            <a:tailEnd/>
          </a:ln>
        </p:spPr>
        <p:txBody>
          <a:bodyPr/>
          <a:lstStyle/>
          <a:p>
            <a:endParaRPr lang="en-US"/>
          </a:p>
        </p:txBody>
      </p:sp>
      <p:cxnSp>
        <p:nvCxnSpPr>
          <p:cNvPr id="65" name="Straight Connector 81"/>
          <p:cNvCxnSpPr>
            <a:cxnSpLocks noChangeShapeType="1"/>
          </p:cNvCxnSpPr>
          <p:nvPr/>
        </p:nvCxnSpPr>
        <p:spPr bwMode="auto">
          <a:xfrm flipH="1">
            <a:off x="5876925" y="8435975"/>
            <a:ext cx="6005513" cy="0"/>
          </a:xfrm>
          <a:prstGeom prst="line">
            <a:avLst/>
          </a:prstGeom>
          <a:noFill/>
          <a:ln w="38100" algn="ctr">
            <a:solidFill>
              <a:schemeClr val="tx1">
                <a:lumMod val="75000"/>
                <a:lumOff val="25000"/>
              </a:schemeClr>
            </a:solidFill>
            <a:round/>
            <a:headEnd/>
            <a:tailEnd/>
          </a:ln>
          <a:extLst>
            <a:ext uri="{909E8E84-426E-40DD-AFC4-6F175D3DCCD1}">
              <a14:hiddenFill xmlns:a14="http://schemas.microsoft.com/office/drawing/2010/main">
                <a:noFill/>
              </a14:hiddenFill>
            </a:ext>
          </a:extLst>
        </p:spPr>
      </p:cxnSp>
      <p:cxnSp>
        <p:nvCxnSpPr>
          <p:cNvPr id="67" name="Straight Arrow Connector 82"/>
          <p:cNvCxnSpPr>
            <a:cxnSpLocks noChangeShapeType="1"/>
          </p:cNvCxnSpPr>
          <p:nvPr/>
        </p:nvCxnSpPr>
        <p:spPr bwMode="auto">
          <a:xfrm flipH="1">
            <a:off x="4343400" y="8435975"/>
            <a:ext cx="1527175" cy="4040188"/>
          </a:xfrm>
          <a:prstGeom prst="straightConnector1">
            <a:avLst/>
          </a:prstGeom>
          <a:noFill/>
          <a:ln w="76200" algn="ctr">
            <a:solidFill>
              <a:schemeClr val="tx1">
                <a:lumMod val="75000"/>
                <a:lumOff val="25000"/>
              </a:schemeClr>
            </a:solidFill>
            <a:round/>
            <a:headEnd/>
            <a:tailEnd type="arrow" w="med" len="med"/>
          </a:ln>
          <a:extLst>
            <a:ext uri="{909E8E84-426E-40DD-AFC4-6F175D3DCCD1}">
              <a14:hiddenFill xmlns:a14="http://schemas.microsoft.com/office/drawing/2010/main">
                <a:noFill/>
              </a14:hiddenFill>
            </a:ext>
          </a:extLst>
        </p:spPr>
      </p:cxnSp>
      <p:cxnSp>
        <p:nvCxnSpPr>
          <p:cNvPr id="69" name="Straight Connector 81"/>
          <p:cNvCxnSpPr>
            <a:cxnSpLocks noChangeShapeType="1"/>
          </p:cNvCxnSpPr>
          <p:nvPr/>
        </p:nvCxnSpPr>
        <p:spPr bwMode="auto">
          <a:xfrm flipH="1">
            <a:off x="5905500" y="12349163"/>
            <a:ext cx="6005513" cy="0"/>
          </a:xfrm>
          <a:prstGeom prst="line">
            <a:avLst/>
          </a:prstGeom>
          <a:noFill/>
          <a:ln w="38100" algn="ctr">
            <a:solidFill>
              <a:schemeClr val="tx1">
                <a:lumMod val="75000"/>
                <a:lumOff val="25000"/>
              </a:schemeClr>
            </a:solidFill>
            <a:round/>
            <a:headEnd/>
            <a:tailEnd/>
          </a:ln>
          <a:extLst>
            <a:ext uri="{909E8E84-426E-40DD-AFC4-6F175D3DCCD1}">
              <a14:hiddenFill xmlns:a14="http://schemas.microsoft.com/office/drawing/2010/main">
                <a:noFill/>
              </a14:hiddenFill>
            </a:ext>
          </a:extLst>
        </p:spPr>
      </p:cxnSp>
      <p:cxnSp>
        <p:nvCxnSpPr>
          <p:cNvPr id="70" name="Straight Arrow Connector 82"/>
          <p:cNvCxnSpPr>
            <a:cxnSpLocks noChangeShapeType="1"/>
          </p:cNvCxnSpPr>
          <p:nvPr/>
        </p:nvCxnSpPr>
        <p:spPr bwMode="auto">
          <a:xfrm flipH="1">
            <a:off x="2060575" y="12338050"/>
            <a:ext cx="3865563" cy="11113"/>
          </a:xfrm>
          <a:prstGeom prst="straightConnector1">
            <a:avLst/>
          </a:prstGeom>
          <a:noFill/>
          <a:ln w="76200" algn="ctr">
            <a:solidFill>
              <a:schemeClr val="tx1">
                <a:lumMod val="75000"/>
                <a:lumOff val="25000"/>
              </a:schemeClr>
            </a:solidFill>
            <a:round/>
            <a:headEnd/>
            <a:tailEnd type="arrow" w="med" len="med"/>
          </a:ln>
          <a:extLst>
            <a:ext uri="{909E8E84-426E-40DD-AFC4-6F175D3DCCD1}">
              <a14:hiddenFill xmlns:a14="http://schemas.microsoft.com/office/drawing/2010/main">
                <a:noFill/>
              </a14:hiddenFill>
            </a:ext>
          </a:extLst>
        </p:spPr>
      </p:cxn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Summary: “how to change the number of AI channels that DAS supports”</a:t>
            </a:r>
          </a:p>
        </p:txBody>
      </p:sp>
      <p:sp>
        <p:nvSpPr>
          <p:cNvPr id="22531" name="Text Box 18"/>
          <p:cNvSpPr txBox="1">
            <a:spLocks noChangeArrowheads="1"/>
          </p:cNvSpPr>
          <p:nvPr/>
        </p:nvSpPr>
        <p:spPr bwMode="auto">
          <a:xfrm>
            <a:off x="1219200" y="1598613"/>
            <a:ext cx="16002000" cy="9787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685800" indent="-685800" eaLnBrk="0" hangingPunct="0">
              <a:defRPr sz="1200">
                <a:solidFill>
                  <a:schemeClr val="tx1"/>
                </a:solidFill>
                <a:latin typeface="Arial" charset="0"/>
              </a:defRPr>
            </a:lvl1pPr>
            <a:lvl2pPr marL="1143000" indent="-68580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buFontTx/>
              <a:buAutoNum type="arabicParenR"/>
            </a:pPr>
            <a:r>
              <a:rPr lang="en-US" sz="2800" dirty="0">
                <a:solidFill>
                  <a:schemeClr val="accent2"/>
                </a:solidFill>
              </a:rPr>
              <a:t>Change “NUM_NN_AI_CHAN” value to a new value that you want. </a:t>
            </a:r>
          </a:p>
          <a:p>
            <a:pPr lvl="1" algn="l" eaLnBrk="1" hangingPunct="1">
              <a:spcBef>
                <a:spcPct val="50000"/>
              </a:spcBef>
              <a:buFontTx/>
              <a:buAutoNum type="arabicParenR"/>
            </a:pPr>
            <a:r>
              <a:rPr lang="en-US" sz="2800" dirty="0">
                <a:solidFill>
                  <a:schemeClr val="accent2"/>
                </a:solidFill>
              </a:rPr>
              <a:t>*</a:t>
            </a:r>
            <a:r>
              <a:rPr lang="en-US" sz="1800" dirty="0">
                <a:solidFill>
                  <a:schemeClr val="accent2"/>
                </a:solidFill>
              </a:rPr>
              <a:t>NOTE: Because every channel has its own data storage queue, </a:t>
            </a:r>
            <a:r>
              <a:rPr lang="en-US" sz="2400" b="1" dirty="0">
                <a:solidFill>
                  <a:schemeClr val="accent2"/>
                </a:solidFill>
              </a:rPr>
              <a:t>32</a:t>
            </a:r>
            <a:r>
              <a:rPr lang="en-US" sz="2400" dirty="0">
                <a:solidFill>
                  <a:schemeClr val="accent2"/>
                </a:solidFill>
              </a:rPr>
              <a:t> </a:t>
            </a:r>
            <a:r>
              <a:rPr lang="en-US" sz="1800" dirty="0">
                <a:solidFill>
                  <a:schemeClr val="accent2"/>
                </a:solidFill>
              </a:rPr>
              <a:t>bit version may have trouble creating Memory Map (shared memory space) if you set both the number of channels (NUM_NN_AI_CHAN) and the size of the data storage queue (</a:t>
            </a:r>
            <a:r>
              <a:rPr lang="en-US" sz="1400" dirty="0">
                <a:solidFill>
                  <a:schemeClr val="accent2"/>
                </a:solidFill>
              </a:rPr>
              <a:t>MAX_TIMESPAN_IN_SEC_STORED_IN_Q</a:t>
            </a:r>
            <a:r>
              <a:rPr lang="en-US" sz="1800" dirty="0">
                <a:solidFill>
                  <a:schemeClr val="accent2"/>
                </a:solidFill>
              </a:rPr>
              <a:t>) BIG at the same time; in this case the program will display a warning. MAX_TIMESPAN_IN_SEC_STORED_IN_Q controls the size of the data storage in queue in second (currently set to 300 sec for x32; check the value yourself, it may be set different). Therefore, a trial longer than the size of this will not be able to properly store all the data. So if your DAS has trouble creating the Memory Map, try to find a compromise between these two numbers. </a:t>
            </a:r>
          </a:p>
          <a:p>
            <a:pPr lvl="1" algn="l" eaLnBrk="1" hangingPunct="1">
              <a:spcBef>
                <a:spcPct val="50000"/>
              </a:spcBef>
              <a:buFontTx/>
              <a:buAutoNum type="arabicParenR"/>
            </a:pPr>
            <a:r>
              <a:rPr lang="en-US" sz="2800" dirty="0">
                <a:solidFill>
                  <a:schemeClr val="accent2"/>
                </a:solidFill>
              </a:rPr>
              <a:t>*</a:t>
            </a:r>
            <a:r>
              <a:rPr lang="en-US" sz="1800" dirty="0">
                <a:solidFill>
                  <a:schemeClr val="accent2"/>
                </a:solidFill>
              </a:rPr>
              <a:t>NOTE:  The total number of Analog Input channels that you are trying to use </a:t>
            </a:r>
            <a:r>
              <a:rPr lang="en-US" sz="1800" dirty="0"/>
              <a:t>is a sum of the neural AI channels &amp; the behavioral AI channels. This number </a:t>
            </a:r>
            <a:r>
              <a:rPr lang="en-US" sz="1800" dirty="0">
                <a:solidFill>
                  <a:schemeClr val="accent2"/>
                </a:solidFill>
              </a:rPr>
              <a:t>(</a:t>
            </a:r>
            <a:r>
              <a:rPr lang="en-US" sz="1800" dirty="0"/>
              <a:t>#define MAX_AI_CHAN (NUM_NN_AI_CHAN + NUM_BEHAVIOR_AI_CHANS) )  should NOT exceed the total AI channels available, which is 32 (one NI board). If it does, Blip will give you a warning.</a:t>
            </a:r>
            <a:endParaRPr lang="en-US" sz="1800" dirty="0">
              <a:solidFill>
                <a:schemeClr val="accent2"/>
              </a:solidFill>
            </a:endParaRPr>
          </a:p>
          <a:p>
            <a:pPr algn="l" eaLnBrk="1" hangingPunct="1">
              <a:spcBef>
                <a:spcPct val="50000"/>
              </a:spcBef>
              <a:buFontTx/>
              <a:buAutoNum type="arabicParenR"/>
            </a:pPr>
            <a:r>
              <a:rPr lang="en-US" sz="2800" dirty="0">
                <a:solidFill>
                  <a:schemeClr val="accent2"/>
                </a:solidFill>
              </a:rPr>
              <a:t>Recompile (F7 in VC++) all the programs in Blip solution (DAS_sv, </a:t>
            </a:r>
            <a:r>
              <a:rPr lang="en-US" sz="2800" dirty="0" err="1">
                <a:solidFill>
                  <a:schemeClr val="accent2"/>
                </a:solidFill>
              </a:rPr>
              <a:t>DAS_cl</a:t>
            </a:r>
            <a:r>
              <a:rPr lang="en-US" sz="2800" dirty="0">
                <a:solidFill>
                  <a:schemeClr val="accent2"/>
                </a:solidFill>
              </a:rPr>
              <a:t>, RAS, TAS, ….). Make sure that you are in </a:t>
            </a:r>
            <a:r>
              <a:rPr lang="en-US" sz="2800" b="1" dirty="0">
                <a:solidFill>
                  <a:srgbClr val="C00000"/>
                </a:solidFill>
              </a:rPr>
              <a:t>64 bit </a:t>
            </a:r>
            <a:r>
              <a:rPr lang="en-US" sz="2800" dirty="0">
                <a:solidFill>
                  <a:schemeClr val="accent2"/>
                </a:solidFill>
              </a:rPr>
              <a:t>mode and </a:t>
            </a:r>
            <a:r>
              <a:rPr lang="en-US" sz="2800" dirty="0">
                <a:solidFill>
                  <a:srgbClr val="C00000"/>
                </a:solidFill>
              </a:rPr>
              <a:t>release</a:t>
            </a:r>
            <a:r>
              <a:rPr lang="en-US" sz="2800" dirty="0">
                <a:solidFill>
                  <a:schemeClr val="accent2"/>
                </a:solidFill>
              </a:rPr>
              <a:t> mode for compiling.</a:t>
            </a:r>
          </a:p>
          <a:p>
            <a:pPr algn="l" eaLnBrk="1" hangingPunct="1">
              <a:spcBef>
                <a:spcPct val="50000"/>
              </a:spcBef>
              <a:buFontTx/>
              <a:buAutoNum type="arabicParenR"/>
            </a:pPr>
            <a:r>
              <a:rPr lang="en-US" sz="2800" dirty="0">
                <a:solidFill>
                  <a:schemeClr val="accent2"/>
                </a:solidFill>
              </a:rPr>
              <a:t>Change the </a:t>
            </a:r>
            <a:r>
              <a:rPr lang="en-US" sz="2800" dirty="0" err="1">
                <a:solidFill>
                  <a:schemeClr val="accent2"/>
                </a:solidFill>
              </a:rPr>
              <a:t>DAS_cl</a:t>
            </a:r>
            <a:r>
              <a:rPr lang="en-US" sz="2800" dirty="0">
                <a:solidFill>
                  <a:schemeClr val="accent2"/>
                </a:solidFill>
              </a:rPr>
              <a:t> configuration to see the channels you want. And save the new configuration to a file (e.g. Config_DAS_cl.txt or Config_DAS_cl2x10.txt)</a:t>
            </a:r>
          </a:p>
          <a:p>
            <a:pPr algn="l" eaLnBrk="1" hangingPunct="1">
              <a:spcBef>
                <a:spcPct val="50000"/>
              </a:spcBef>
            </a:pPr>
            <a:endParaRPr lang="en-US" sz="2800" dirty="0">
              <a:solidFill>
                <a:schemeClr val="accent2"/>
              </a:solidFill>
            </a:endParaRPr>
          </a:p>
          <a:p>
            <a:pPr algn="l" eaLnBrk="1" hangingPunct="1">
              <a:spcBef>
                <a:spcPct val="50000"/>
              </a:spcBef>
            </a:pPr>
            <a:r>
              <a:rPr lang="en-US" sz="2800" dirty="0">
                <a:solidFill>
                  <a:schemeClr val="accent2"/>
                </a:solidFill>
              </a:rPr>
              <a:t>*NOTE: Since NI-6353 runs to acquire data from all the open channels, even when you don’t use them all, it is a good practice to minimize the number of channels open just to meet your current needs. Also Blip creates the Memory Map space for each channel, which you may not use, AND records all the open behavioral AI channel (specified by </a:t>
            </a:r>
            <a:r>
              <a:rPr lang="en-US" sz="2000" dirty="0">
                <a:solidFill>
                  <a:srgbClr val="FF0000"/>
                </a:solidFill>
              </a:rPr>
              <a:t>NUM_BEHAVIOR_AI_CHANS</a:t>
            </a:r>
            <a:r>
              <a:rPr lang="en-US" sz="2800" dirty="0">
                <a:solidFill>
                  <a:schemeClr val="accent2"/>
                </a:solidFill>
              </a:rPr>
              <a:t>) data. Flexibly changing the number of channels at user’s demand to optimize the performance can be done. But since several programs share the Memory Map, it is a </a:t>
            </a:r>
            <a:r>
              <a:rPr lang="en-US" sz="2800" dirty="0" err="1">
                <a:solidFill>
                  <a:schemeClr val="accent2"/>
                </a:solidFill>
              </a:rPr>
              <a:t>though</a:t>
            </a:r>
            <a:r>
              <a:rPr lang="en-US" sz="2800" dirty="0">
                <a:solidFill>
                  <a:schemeClr val="accent2"/>
                </a:solidFill>
              </a:rPr>
              <a:t> call, and may take a lot of coding.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Organization of Digital Input / Output channels of NI-SCB68</a:t>
            </a:r>
          </a:p>
        </p:txBody>
      </p:sp>
      <p:graphicFrame>
        <p:nvGraphicFramePr>
          <p:cNvPr id="3" name="Table 2"/>
          <p:cNvGraphicFramePr>
            <a:graphicFrameLocks noGrp="1"/>
          </p:cNvGraphicFramePr>
          <p:nvPr>
            <p:extLst>
              <p:ext uri="{D42A27DB-BD31-4B8C-83A1-F6EECF244321}">
                <p14:modId xmlns:p14="http://schemas.microsoft.com/office/powerpoint/2010/main" val="1904804808"/>
              </p:ext>
            </p:extLst>
          </p:nvPr>
        </p:nvGraphicFramePr>
        <p:xfrm>
          <a:off x="762000" y="7467600"/>
          <a:ext cx="7848600" cy="2895600"/>
        </p:xfrm>
        <a:graphic>
          <a:graphicData uri="http://schemas.openxmlformats.org/drawingml/2006/table">
            <a:tbl>
              <a:tblPr firstRow="1" bandRow="1">
                <a:tableStyleId>{5C22544A-7EE6-4342-B048-85BDC9FD1C3A}</a:tableStyleId>
              </a:tblPr>
              <a:tblGrid>
                <a:gridCol w="3924300">
                  <a:extLst>
                    <a:ext uri="{9D8B030D-6E8A-4147-A177-3AD203B41FA5}">
                      <a16:colId xmlns:a16="http://schemas.microsoft.com/office/drawing/2014/main" val="20000"/>
                    </a:ext>
                  </a:extLst>
                </a:gridCol>
                <a:gridCol w="3924300">
                  <a:extLst>
                    <a:ext uri="{9D8B030D-6E8A-4147-A177-3AD203B41FA5}">
                      <a16:colId xmlns:a16="http://schemas.microsoft.com/office/drawing/2014/main" val="20001"/>
                    </a:ext>
                  </a:extLst>
                </a:gridCol>
              </a:tblGrid>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rPr>
                        <a:t>First SCB-68 Box:</a:t>
                      </a: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3200">
                          <a:solidFill>
                            <a:srgbClr val="008600"/>
                          </a:solidFill>
                        </a:rPr>
                        <a:t>Pin Out</a:t>
                      </a:r>
                      <a:endParaRPr lang="en-US" sz="3200"/>
                    </a:p>
                  </a:txBody>
                  <a:tcPr/>
                </a:tc>
                <a:tc>
                  <a:txBody>
                    <a:bodyPr/>
                    <a:lstStyle/>
                    <a:p>
                      <a:r>
                        <a:rPr lang="en-US" sz="3200"/>
                        <a:t>Actual</a:t>
                      </a:r>
                      <a:r>
                        <a:rPr lang="en-US" sz="3200" baseline="0"/>
                        <a:t> Line number</a:t>
                      </a:r>
                      <a:endParaRPr lang="en-US" sz="3200"/>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rPr>
                        <a:t>P0.0~0.7</a:t>
                      </a:r>
                      <a:endParaRPr lang="en-US" sz="3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sym typeface="Wingdings" pitchFamily="2" charset="2"/>
                        </a:rPr>
                        <a:t>0~7</a:t>
                      </a:r>
                      <a:endParaRPr lang="en-US" sz="3200"/>
                    </a:p>
                  </a:txBody>
                  <a:tcPr/>
                </a:tc>
                <a:extLst>
                  <a:ext uri="{0D108BD9-81ED-4DB2-BD59-A6C34878D82A}">
                    <a16:rowId xmlns:a16="http://schemas.microsoft.com/office/drawing/2014/main" val="10002"/>
                  </a:ext>
                </a:extLst>
              </a:tr>
              <a:tr h="370840">
                <a:tc>
                  <a:txBody>
                    <a:bodyPr/>
                    <a:lstStyle/>
                    <a:p>
                      <a:r>
                        <a:rPr lang="en-US" sz="3200">
                          <a:solidFill>
                            <a:srgbClr val="008600"/>
                          </a:solidFill>
                          <a:sym typeface="Wingdings" pitchFamily="2" charset="2"/>
                        </a:rPr>
                        <a:t>P1.0~1.7 </a:t>
                      </a:r>
                      <a:endParaRPr lang="en-US" sz="3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sym typeface="Wingdings" pitchFamily="2" charset="2"/>
                        </a:rPr>
                        <a:t>32~39</a:t>
                      </a:r>
                    </a:p>
                  </a:txBody>
                  <a:tcPr/>
                </a:tc>
                <a:extLst>
                  <a:ext uri="{0D108BD9-81ED-4DB2-BD59-A6C34878D82A}">
                    <a16:rowId xmlns:a16="http://schemas.microsoft.com/office/drawing/2014/main" val="10003"/>
                  </a:ext>
                </a:extLst>
              </a:tr>
              <a:tr h="370840">
                <a:tc>
                  <a:txBody>
                    <a:bodyPr/>
                    <a:lstStyle/>
                    <a:p>
                      <a:r>
                        <a:rPr lang="en-US" sz="3200">
                          <a:solidFill>
                            <a:srgbClr val="008600"/>
                          </a:solidFill>
                          <a:sym typeface="Wingdings" pitchFamily="2" charset="2"/>
                        </a:rPr>
                        <a:t>P2.0~2.7</a:t>
                      </a:r>
                      <a:endParaRPr lang="en-US" sz="3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sym typeface="Wingdings" pitchFamily="2" charset="2"/>
                        </a:rPr>
                        <a:t>40~47</a:t>
                      </a:r>
                      <a:endParaRPr lang="en-US" sz="3200"/>
                    </a:p>
                  </a:txBody>
                  <a:tcPr/>
                </a:tc>
                <a:extLst>
                  <a:ext uri="{0D108BD9-81ED-4DB2-BD59-A6C34878D82A}">
                    <a16:rowId xmlns:a16="http://schemas.microsoft.com/office/drawing/2014/main" val="10004"/>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868189336"/>
              </p:ext>
            </p:extLst>
          </p:nvPr>
        </p:nvGraphicFramePr>
        <p:xfrm>
          <a:off x="9753600" y="7447155"/>
          <a:ext cx="7543800" cy="2895600"/>
        </p:xfrm>
        <a:graphic>
          <a:graphicData uri="http://schemas.openxmlformats.org/drawingml/2006/table">
            <a:tbl>
              <a:tblPr firstRow="1" bandRow="1">
                <a:tableStyleId>{5C22544A-7EE6-4342-B048-85BDC9FD1C3A}</a:tableStyleId>
              </a:tblPr>
              <a:tblGrid>
                <a:gridCol w="3771900">
                  <a:extLst>
                    <a:ext uri="{9D8B030D-6E8A-4147-A177-3AD203B41FA5}">
                      <a16:colId xmlns:a16="http://schemas.microsoft.com/office/drawing/2014/main" val="20000"/>
                    </a:ext>
                  </a:extLst>
                </a:gridCol>
                <a:gridCol w="3771900">
                  <a:extLst>
                    <a:ext uri="{9D8B030D-6E8A-4147-A177-3AD203B41FA5}">
                      <a16:colId xmlns:a16="http://schemas.microsoft.com/office/drawing/2014/main" val="20001"/>
                    </a:ext>
                  </a:extLst>
                </a:gridCol>
              </a:tblGrid>
              <a:tr h="370840">
                <a:tc gridSpan="2">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rPr>
                        <a:t>Second SCB-68 Box:</a:t>
                      </a: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3200">
                          <a:solidFill>
                            <a:srgbClr val="008600"/>
                          </a:solidFill>
                        </a:rPr>
                        <a:t>Pin Out</a:t>
                      </a:r>
                      <a:endParaRPr lang="en-US" sz="3200"/>
                    </a:p>
                  </a:txBody>
                  <a:tcPr/>
                </a:tc>
                <a:tc>
                  <a:txBody>
                    <a:bodyPr/>
                    <a:lstStyle/>
                    <a:p>
                      <a:r>
                        <a:rPr lang="en-US" sz="3200"/>
                        <a:t>Actual</a:t>
                      </a:r>
                      <a:r>
                        <a:rPr lang="en-US" sz="3200" baseline="0"/>
                        <a:t> Line number</a:t>
                      </a:r>
                      <a:endParaRPr lang="en-US" sz="3200"/>
                    </a:p>
                  </a:txBody>
                  <a:tcPr/>
                </a:tc>
                <a:extLst>
                  <a:ext uri="{0D108BD9-81ED-4DB2-BD59-A6C34878D82A}">
                    <a16:rowId xmlns:a16="http://schemas.microsoft.com/office/drawing/2014/main" val="10001"/>
                  </a:ext>
                </a:extLst>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rPr>
                        <a:t>P0.0~0.7</a:t>
                      </a:r>
                      <a:endParaRPr lang="en-US" sz="3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sym typeface="Wingdings" pitchFamily="2" charset="2"/>
                        </a:rPr>
                        <a:t>8~15</a:t>
                      </a:r>
                      <a:endParaRPr lang="en-US" sz="3200"/>
                    </a:p>
                  </a:txBody>
                  <a:tcPr/>
                </a:tc>
                <a:extLst>
                  <a:ext uri="{0D108BD9-81ED-4DB2-BD59-A6C34878D82A}">
                    <a16:rowId xmlns:a16="http://schemas.microsoft.com/office/drawing/2014/main" val="10002"/>
                  </a:ext>
                </a:extLst>
              </a:tr>
              <a:tr h="370840">
                <a:tc>
                  <a:txBody>
                    <a:bodyPr/>
                    <a:lstStyle/>
                    <a:p>
                      <a:r>
                        <a:rPr lang="en-US" sz="3200">
                          <a:solidFill>
                            <a:srgbClr val="008600"/>
                          </a:solidFill>
                          <a:sym typeface="Wingdings" pitchFamily="2" charset="2"/>
                        </a:rPr>
                        <a:t>P1.0~1.7 </a:t>
                      </a:r>
                      <a:endParaRPr lang="en-US" sz="3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sym typeface="Wingdings" pitchFamily="2" charset="2"/>
                        </a:rPr>
                        <a:t>16~23</a:t>
                      </a:r>
                    </a:p>
                  </a:txBody>
                  <a:tcPr/>
                </a:tc>
                <a:extLst>
                  <a:ext uri="{0D108BD9-81ED-4DB2-BD59-A6C34878D82A}">
                    <a16:rowId xmlns:a16="http://schemas.microsoft.com/office/drawing/2014/main" val="10003"/>
                  </a:ext>
                </a:extLst>
              </a:tr>
              <a:tr h="370840">
                <a:tc>
                  <a:txBody>
                    <a:bodyPr/>
                    <a:lstStyle/>
                    <a:p>
                      <a:r>
                        <a:rPr lang="en-US" sz="3200">
                          <a:solidFill>
                            <a:srgbClr val="008600"/>
                          </a:solidFill>
                          <a:sym typeface="Wingdings" pitchFamily="2" charset="2"/>
                        </a:rPr>
                        <a:t>P2.0~2.7</a:t>
                      </a:r>
                      <a:endParaRPr lang="en-US" sz="320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3200">
                          <a:solidFill>
                            <a:srgbClr val="008600"/>
                          </a:solidFill>
                          <a:sym typeface="Wingdings" pitchFamily="2" charset="2"/>
                        </a:rPr>
                        <a:t>24~31</a:t>
                      </a:r>
                      <a:endParaRPr lang="en-US" sz="3200"/>
                    </a:p>
                  </a:txBody>
                  <a:tcPr/>
                </a:tc>
                <a:extLst>
                  <a:ext uri="{0D108BD9-81ED-4DB2-BD59-A6C34878D82A}">
                    <a16:rowId xmlns:a16="http://schemas.microsoft.com/office/drawing/2014/main" val="10004"/>
                  </a:ext>
                </a:extLst>
              </a:tr>
            </a:tbl>
          </a:graphicData>
        </a:graphic>
      </p:graphicFrame>
      <p:pic>
        <p:nvPicPr>
          <p:cNvPr id="8"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2499730"/>
            <a:ext cx="3886200" cy="427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41"/>
          <p:cNvSpPr>
            <a:spLocks noChangeArrowheads="1"/>
          </p:cNvSpPr>
          <p:nvPr/>
        </p:nvSpPr>
        <p:spPr bwMode="auto">
          <a:xfrm>
            <a:off x="3828585" y="3709173"/>
            <a:ext cx="12303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r>
              <a:rPr lang="en-US" b="1">
                <a:solidFill>
                  <a:srgbClr val="CC0000"/>
                </a:solidFill>
              </a:rPr>
              <a:t>NI SCB-68</a:t>
            </a:r>
          </a:p>
        </p:txBody>
      </p:sp>
      <p:pic>
        <p:nvPicPr>
          <p:cNvPr id="11"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77600" y="2494132"/>
            <a:ext cx="3886200" cy="42765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41"/>
          <p:cNvSpPr>
            <a:spLocks noChangeArrowheads="1"/>
          </p:cNvSpPr>
          <p:nvPr/>
        </p:nvSpPr>
        <p:spPr bwMode="auto">
          <a:xfrm>
            <a:off x="12192000" y="3688707"/>
            <a:ext cx="123034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r>
              <a:rPr lang="en-US" b="1">
                <a:solidFill>
                  <a:srgbClr val="CC0000"/>
                </a:solidFill>
              </a:rPr>
              <a:t>NI SCB-68</a:t>
            </a:r>
          </a:p>
        </p:txBody>
      </p:sp>
    </p:spTree>
    <p:extLst>
      <p:ext uri="{BB962C8B-B14F-4D97-AF65-F5344CB8AC3E}">
        <p14:creationId xmlns:p14="http://schemas.microsoft.com/office/powerpoint/2010/main" val="20186780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dirty="0">
                <a:solidFill>
                  <a:srgbClr val="FF0000"/>
                </a:solidFill>
                <a:effectLst>
                  <a:outerShdw blurRad="38100" dist="38100" dir="2700000" algn="tl">
                    <a:srgbClr val="C0C0C0"/>
                  </a:outerShdw>
                </a:effectLst>
              </a:rPr>
              <a:t>Digital Output channels - an example</a:t>
            </a:r>
          </a:p>
        </p:txBody>
      </p:sp>
      <p:sp>
        <p:nvSpPr>
          <p:cNvPr id="2" name="Rectangle 1"/>
          <p:cNvSpPr/>
          <p:nvPr/>
        </p:nvSpPr>
        <p:spPr bwMode="auto">
          <a:xfrm>
            <a:off x="152400" y="3477697"/>
            <a:ext cx="18059400" cy="7817525"/>
          </a:xfrm>
          <a:prstGeom prst="rect">
            <a:avLst/>
          </a:prstGeom>
          <a:ln>
            <a:solidFill>
              <a:schemeClr val="tx1">
                <a:lumMod val="75000"/>
                <a:lumOff val="25000"/>
              </a:schemeClr>
            </a:solidFill>
          </a:ln>
        </p:spPr>
        <p:txBody>
          <a:bodyPr wrap="square">
            <a:spAutoFit/>
          </a:bodyPr>
          <a:lstStyle/>
          <a:p>
            <a:pPr algn="l">
              <a:defRPr/>
            </a:pPr>
            <a:r>
              <a:rPr lang="en-US" sz="1800" dirty="0">
                <a:solidFill>
                  <a:srgbClr val="008600"/>
                </a:solidFill>
              </a:rPr>
              <a:t>“</a:t>
            </a:r>
            <a:r>
              <a:rPr lang="en-US" sz="1800" dirty="0" err="1">
                <a:solidFill>
                  <a:srgbClr val="008600"/>
                </a:solidFill>
              </a:rPr>
              <a:t>SharedConstants.h</a:t>
            </a:r>
            <a:r>
              <a:rPr lang="en-US" sz="1800" dirty="0">
                <a:solidFill>
                  <a:srgbClr val="008600"/>
                </a:solidFill>
              </a:rPr>
              <a:t>” </a:t>
            </a:r>
          </a:p>
          <a:p>
            <a:pPr algn="l">
              <a:defRPr/>
            </a:pPr>
            <a:endParaRPr lang="en-US" sz="1800" dirty="0">
              <a:solidFill>
                <a:srgbClr val="008600"/>
              </a:solidFill>
            </a:endParaRPr>
          </a:p>
          <a:p>
            <a:pPr algn="l">
              <a:defRPr/>
            </a:pPr>
            <a:r>
              <a:rPr lang="en-US" sz="1800" dirty="0">
                <a:solidFill>
                  <a:srgbClr val="008600"/>
                </a:solidFill>
              </a:rPr>
              <a:t>//ATTENTION: ==&gt; After changing the parameters below, RECOMPILE ALL THE RELATED PROGRAMS.</a:t>
            </a:r>
          </a:p>
          <a:p>
            <a:pPr algn="l"/>
            <a:r>
              <a:rPr lang="en-US" sz="1800" dirty="0">
                <a:solidFill>
                  <a:srgbClr val="008600"/>
                </a:solidFill>
              </a:rPr>
              <a:t>//#################  Digital OUTPUT (change this to meet your needs) ####################</a:t>
            </a:r>
          </a:p>
          <a:p>
            <a:pPr algn="l"/>
            <a:r>
              <a:rPr lang="en-US" sz="1800" dirty="0"/>
              <a:t>#define MAX_DO_NUM	24 </a:t>
            </a:r>
            <a:r>
              <a:rPr lang="en-US" sz="1800" dirty="0">
                <a:solidFill>
                  <a:srgbClr val="008600"/>
                </a:solidFill>
              </a:rPr>
              <a:t>//==&gt; NOTE! this is the maximum number allowed! Change this number if you want. </a:t>
            </a:r>
          </a:p>
          <a:p>
            <a:pPr algn="l"/>
            <a:r>
              <a:rPr lang="en-US" sz="1800" dirty="0">
                <a:solidFill>
                  <a:srgbClr val="008600"/>
                </a:solidFill>
              </a:rPr>
              <a:t>			//Make sure that "</a:t>
            </a:r>
            <a:r>
              <a:rPr lang="en-US" sz="1800" dirty="0" err="1">
                <a:solidFill>
                  <a:srgbClr val="008600"/>
                </a:solidFill>
              </a:rPr>
              <a:t>DAQmxCreateDOChan</a:t>
            </a:r>
            <a:r>
              <a:rPr lang="en-US" sz="1800" dirty="0">
                <a:solidFill>
                  <a:srgbClr val="008600"/>
                </a:solidFill>
              </a:rPr>
              <a:t>()" in the "Digital Output Registration" in </a:t>
            </a:r>
            <a:r>
              <a:rPr lang="en-US" sz="1800" dirty="0" err="1">
                <a:solidFill>
                  <a:srgbClr val="008600"/>
                </a:solidFill>
              </a:rPr>
              <a:t>DAS_sv_main</a:t>
            </a:r>
            <a:r>
              <a:rPr lang="en-US" sz="1800" dirty="0">
                <a:solidFill>
                  <a:srgbClr val="008600"/>
                </a:solidFill>
              </a:rPr>
              <a:t>() reflects this.</a:t>
            </a:r>
          </a:p>
          <a:p>
            <a:pPr algn="l"/>
            <a:endParaRPr lang="en-US" sz="1800" dirty="0"/>
          </a:p>
          <a:p>
            <a:pPr algn="l"/>
            <a:r>
              <a:rPr lang="en-US" sz="1800" dirty="0">
                <a:solidFill>
                  <a:srgbClr val="008600"/>
                </a:solidFill>
              </a:rPr>
              <a:t>//#################  Digital OUTPUT for Stimulation  ####################</a:t>
            </a:r>
          </a:p>
          <a:p>
            <a:pPr algn="l"/>
            <a:r>
              <a:rPr lang="en-US" sz="1400" dirty="0">
                <a:solidFill>
                  <a:srgbClr val="008600"/>
                </a:solidFill>
              </a:rPr>
              <a:t>//Dear User: </a:t>
            </a:r>
          </a:p>
          <a:p>
            <a:pPr algn="l"/>
            <a:r>
              <a:rPr lang="en-US" sz="1400" dirty="0">
                <a:solidFill>
                  <a:srgbClr val="008600"/>
                </a:solidFill>
              </a:rPr>
              <a:t>//   If you use more than "DO_STIM_TRIGGER_CHAN" (</a:t>
            </a:r>
            <a:r>
              <a:rPr lang="en-US" sz="1400" dirty="0" err="1">
                <a:solidFill>
                  <a:srgbClr val="008600"/>
                </a:solidFill>
              </a:rPr>
              <a:t>M_DO_Array</a:t>
            </a:r>
            <a:r>
              <a:rPr lang="en-US" sz="1400" dirty="0">
                <a:solidFill>
                  <a:srgbClr val="008600"/>
                </a:solidFill>
              </a:rPr>
              <a:t>[0] ~ </a:t>
            </a:r>
            <a:r>
              <a:rPr lang="en-US" sz="1400" dirty="0" err="1">
                <a:solidFill>
                  <a:srgbClr val="008600"/>
                </a:solidFill>
              </a:rPr>
              <a:t>M_DO_Array</a:t>
            </a:r>
            <a:r>
              <a:rPr lang="en-US" sz="1400" dirty="0">
                <a:solidFill>
                  <a:srgbClr val="008600"/>
                </a:solidFill>
              </a:rPr>
              <a:t>[DO_STIM_TRIGGER_CHAN-1]) number of the digital output function, </a:t>
            </a:r>
          </a:p>
          <a:p>
            <a:pPr algn="l"/>
            <a:r>
              <a:rPr lang="en-US" sz="1400" dirty="0">
                <a:solidFill>
                  <a:srgbClr val="008600"/>
                </a:solidFill>
              </a:rPr>
              <a:t>//you may want to modify the following "Gating channels" definitions to accommodate your needs.</a:t>
            </a:r>
          </a:p>
          <a:p>
            <a:pPr algn="l"/>
            <a:r>
              <a:rPr lang="en-US" sz="1400" dirty="0">
                <a:solidFill>
                  <a:srgbClr val="008600"/>
                </a:solidFill>
              </a:rPr>
              <a:t>//You can shift the channels to other channels and also reduce the number of gating channels.</a:t>
            </a:r>
          </a:p>
          <a:p>
            <a:pPr algn="l"/>
            <a:r>
              <a:rPr lang="en-US" sz="1400" dirty="0">
                <a:solidFill>
                  <a:srgbClr val="008600"/>
                </a:solidFill>
              </a:rPr>
              <a:t>//However, (DO_STIM_TRIGGER_CHAN, MAX_NUM_STIM_CHANNELS, DO_FIRST_GATING_CHAN, DO_LAST_GATING_CHAN) definitions below must be defined since Blip has functions that require them. </a:t>
            </a:r>
          </a:p>
          <a:p>
            <a:pPr algn="l"/>
            <a:endParaRPr lang="en-US" sz="1800" dirty="0">
              <a:solidFill>
                <a:srgbClr val="008600"/>
              </a:solidFill>
            </a:endParaRPr>
          </a:p>
          <a:p>
            <a:pPr algn="l"/>
            <a:r>
              <a:rPr lang="en-US" sz="1800" dirty="0">
                <a:solidFill>
                  <a:srgbClr val="008600"/>
                </a:solidFill>
              </a:rPr>
              <a:t>//Stimulation and Gating channels </a:t>
            </a:r>
          </a:p>
          <a:p>
            <a:pPr algn="l"/>
            <a:r>
              <a:rPr lang="en-US" sz="1800" dirty="0"/>
              <a:t>#define DO_STIM_TRIGGER_CHAN 	13  </a:t>
            </a:r>
            <a:r>
              <a:rPr lang="en-US" sz="1800" dirty="0">
                <a:solidFill>
                  <a:srgbClr val="008600"/>
                </a:solidFill>
              </a:rPr>
              <a:t>//The channel that gets the TRIGGER signal for the stimulator.</a:t>
            </a:r>
          </a:p>
          <a:p>
            <a:pPr algn="l"/>
            <a:r>
              <a:rPr lang="en-US" sz="1800" dirty="0"/>
              <a:t>#define MAX_NUM_STIM_CHANNELS 	10 </a:t>
            </a:r>
            <a:r>
              <a:rPr lang="en-US" sz="1800" dirty="0">
                <a:solidFill>
                  <a:srgbClr val="008600"/>
                </a:solidFill>
              </a:rPr>
              <a:t>//The actual number of stimulating channels will be limited by the number of gating channels given below.</a:t>
            </a:r>
          </a:p>
          <a:p>
            <a:pPr algn="l"/>
            <a:r>
              <a:rPr lang="en-US" sz="1800" dirty="0"/>
              <a:t>#define DO_GATING_CHAN1	14 </a:t>
            </a:r>
            <a:r>
              <a:rPr lang="en-US" sz="1800" dirty="0">
                <a:solidFill>
                  <a:srgbClr val="008600"/>
                </a:solidFill>
              </a:rPr>
              <a:t>//meaning </a:t>
            </a:r>
            <a:r>
              <a:rPr lang="en-US" sz="1800" dirty="0" err="1">
                <a:solidFill>
                  <a:srgbClr val="008600"/>
                </a:solidFill>
              </a:rPr>
              <a:t>M_DO_Array</a:t>
            </a:r>
            <a:r>
              <a:rPr lang="en-US" sz="1800" dirty="0">
                <a:solidFill>
                  <a:srgbClr val="008600"/>
                </a:solidFill>
              </a:rPr>
              <a:t>[14] is connected to a gating relay </a:t>
            </a:r>
          </a:p>
          <a:p>
            <a:pPr algn="l"/>
            <a:r>
              <a:rPr lang="en-US" sz="1800" dirty="0"/>
              <a:t>#define DO_GATING_CHAN2	15 </a:t>
            </a:r>
            <a:r>
              <a:rPr lang="en-US" sz="1800" dirty="0">
                <a:solidFill>
                  <a:srgbClr val="008600"/>
                </a:solidFill>
              </a:rPr>
              <a:t>//meaning </a:t>
            </a:r>
            <a:r>
              <a:rPr lang="en-US" sz="1800" dirty="0" err="1">
                <a:solidFill>
                  <a:srgbClr val="008600"/>
                </a:solidFill>
              </a:rPr>
              <a:t>M_DO_Array</a:t>
            </a:r>
            <a:r>
              <a:rPr lang="en-US" sz="1800" dirty="0">
                <a:solidFill>
                  <a:srgbClr val="008600"/>
                </a:solidFill>
              </a:rPr>
              <a:t>[15] is connected to a gating relay </a:t>
            </a:r>
          </a:p>
          <a:p>
            <a:pPr algn="l"/>
            <a:r>
              <a:rPr lang="en-US" sz="1800" dirty="0"/>
              <a:t>#define DO_GATING_CHAN3	16 </a:t>
            </a:r>
            <a:r>
              <a:rPr lang="en-US" sz="1800" dirty="0">
                <a:solidFill>
                  <a:srgbClr val="008600"/>
                </a:solidFill>
              </a:rPr>
              <a:t>//meaning </a:t>
            </a:r>
            <a:r>
              <a:rPr lang="en-US" sz="1800" dirty="0" err="1">
                <a:solidFill>
                  <a:srgbClr val="008600"/>
                </a:solidFill>
              </a:rPr>
              <a:t>M_DO_Array</a:t>
            </a:r>
            <a:r>
              <a:rPr lang="en-US" sz="1800" dirty="0">
                <a:solidFill>
                  <a:srgbClr val="008600"/>
                </a:solidFill>
              </a:rPr>
              <a:t>[16] is connected to a gating relay </a:t>
            </a:r>
          </a:p>
          <a:p>
            <a:pPr algn="l"/>
            <a:r>
              <a:rPr lang="en-US" sz="1800" dirty="0"/>
              <a:t>#define DO_GATING_CHAN4	17 </a:t>
            </a:r>
            <a:r>
              <a:rPr lang="en-US" sz="1800" dirty="0">
                <a:solidFill>
                  <a:srgbClr val="008600"/>
                </a:solidFill>
              </a:rPr>
              <a:t>//meaning </a:t>
            </a:r>
            <a:r>
              <a:rPr lang="en-US" sz="1800" dirty="0" err="1">
                <a:solidFill>
                  <a:srgbClr val="008600"/>
                </a:solidFill>
              </a:rPr>
              <a:t>M_DO_Array</a:t>
            </a:r>
            <a:r>
              <a:rPr lang="en-US" sz="1800" dirty="0">
                <a:solidFill>
                  <a:srgbClr val="008600"/>
                </a:solidFill>
              </a:rPr>
              <a:t>[17] is connected to a gating relay </a:t>
            </a:r>
          </a:p>
          <a:p>
            <a:pPr algn="l"/>
            <a:r>
              <a:rPr lang="en-US" sz="1800" dirty="0"/>
              <a:t>#define DO_GATING_CHAN5	18 </a:t>
            </a:r>
            <a:r>
              <a:rPr lang="en-US" sz="1800" dirty="0">
                <a:solidFill>
                  <a:srgbClr val="008600"/>
                </a:solidFill>
              </a:rPr>
              <a:t>//meaning </a:t>
            </a:r>
            <a:r>
              <a:rPr lang="en-US" sz="1800" dirty="0" err="1">
                <a:solidFill>
                  <a:srgbClr val="008600"/>
                </a:solidFill>
              </a:rPr>
              <a:t>M_DO_Array</a:t>
            </a:r>
            <a:r>
              <a:rPr lang="en-US" sz="1800" dirty="0">
                <a:solidFill>
                  <a:srgbClr val="008600"/>
                </a:solidFill>
              </a:rPr>
              <a:t>[18] is connected to a gating relay </a:t>
            </a:r>
          </a:p>
          <a:p>
            <a:pPr algn="l"/>
            <a:r>
              <a:rPr lang="en-US" sz="1800" dirty="0"/>
              <a:t>#define DO_GATING_CHAN6	19 </a:t>
            </a:r>
            <a:r>
              <a:rPr lang="en-US" sz="1800" dirty="0">
                <a:solidFill>
                  <a:srgbClr val="008600"/>
                </a:solidFill>
              </a:rPr>
              <a:t>//meaning </a:t>
            </a:r>
            <a:r>
              <a:rPr lang="en-US" sz="1800" dirty="0" err="1">
                <a:solidFill>
                  <a:srgbClr val="008600"/>
                </a:solidFill>
              </a:rPr>
              <a:t>M_DO_Array</a:t>
            </a:r>
            <a:r>
              <a:rPr lang="en-US" sz="1800" dirty="0">
                <a:solidFill>
                  <a:srgbClr val="008600"/>
                </a:solidFill>
              </a:rPr>
              <a:t>[19] is connected to a gating relay </a:t>
            </a:r>
          </a:p>
          <a:p>
            <a:pPr algn="l"/>
            <a:r>
              <a:rPr lang="en-US" sz="1800" dirty="0"/>
              <a:t>#define DO_GATING_CHAN7	20 </a:t>
            </a:r>
            <a:r>
              <a:rPr lang="en-US" sz="1800" dirty="0">
                <a:solidFill>
                  <a:srgbClr val="008600"/>
                </a:solidFill>
              </a:rPr>
              <a:t>//meaning </a:t>
            </a:r>
            <a:r>
              <a:rPr lang="en-US" sz="1800" dirty="0" err="1">
                <a:solidFill>
                  <a:srgbClr val="008600"/>
                </a:solidFill>
              </a:rPr>
              <a:t>M_DO_Array</a:t>
            </a:r>
            <a:r>
              <a:rPr lang="en-US" sz="1800" dirty="0">
                <a:solidFill>
                  <a:srgbClr val="008600"/>
                </a:solidFill>
              </a:rPr>
              <a:t>[20] is connected to a gating relay </a:t>
            </a:r>
          </a:p>
          <a:p>
            <a:pPr algn="l"/>
            <a:r>
              <a:rPr lang="en-US" sz="1800" dirty="0"/>
              <a:t>#define DO_GATING_CHAN8	21 </a:t>
            </a:r>
            <a:r>
              <a:rPr lang="en-US" sz="1800" dirty="0">
                <a:solidFill>
                  <a:srgbClr val="008600"/>
                </a:solidFill>
              </a:rPr>
              <a:t>//meaning </a:t>
            </a:r>
            <a:r>
              <a:rPr lang="en-US" sz="1800" dirty="0" err="1">
                <a:solidFill>
                  <a:srgbClr val="008600"/>
                </a:solidFill>
              </a:rPr>
              <a:t>M_DO_Array</a:t>
            </a:r>
            <a:r>
              <a:rPr lang="en-US" sz="1800" dirty="0">
                <a:solidFill>
                  <a:srgbClr val="008600"/>
                </a:solidFill>
              </a:rPr>
              <a:t>[21] is connected to a gating relay </a:t>
            </a:r>
          </a:p>
          <a:p>
            <a:pPr algn="l"/>
            <a:r>
              <a:rPr lang="en-US" sz="1800" dirty="0"/>
              <a:t>#define DO_GATING_CHAN9	22 </a:t>
            </a:r>
            <a:r>
              <a:rPr lang="en-US" sz="1800" dirty="0">
                <a:solidFill>
                  <a:srgbClr val="008600"/>
                </a:solidFill>
              </a:rPr>
              <a:t>//meaning </a:t>
            </a:r>
            <a:r>
              <a:rPr lang="en-US" sz="1800" dirty="0" err="1">
                <a:solidFill>
                  <a:srgbClr val="008600"/>
                </a:solidFill>
              </a:rPr>
              <a:t>M_DO_Array</a:t>
            </a:r>
            <a:r>
              <a:rPr lang="en-US" sz="1800" dirty="0">
                <a:solidFill>
                  <a:srgbClr val="008600"/>
                </a:solidFill>
              </a:rPr>
              <a:t>[22] is connected to a gating relay </a:t>
            </a:r>
          </a:p>
          <a:p>
            <a:pPr algn="l"/>
            <a:r>
              <a:rPr lang="en-US" sz="1800" dirty="0"/>
              <a:t>#define DO_GATING_CHAN10	23 </a:t>
            </a:r>
            <a:r>
              <a:rPr lang="en-US" sz="1800" dirty="0">
                <a:solidFill>
                  <a:srgbClr val="008600"/>
                </a:solidFill>
              </a:rPr>
              <a:t>//meaning </a:t>
            </a:r>
            <a:r>
              <a:rPr lang="en-US" sz="1800" dirty="0" err="1">
                <a:solidFill>
                  <a:srgbClr val="008600"/>
                </a:solidFill>
              </a:rPr>
              <a:t>M_DO_Array</a:t>
            </a:r>
            <a:r>
              <a:rPr lang="en-US" sz="1800" dirty="0">
                <a:solidFill>
                  <a:srgbClr val="008600"/>
                </a:solidFill>
              </a:rPr>
              <a:t>[23] is connected to a gating relay </a:t>
            </a:r>
          </a:p>
          <a:p>
            <a:pPr algn="l"/>
            <a:r>
              <a:rPr lang="en-US" sz="1800" dirty="0"/>
              <a:t>#define DO_FIRST_GATING_CHAN	DO_GATING_CHAN1 </a:t>
            </a:r>
            <a:r>
              <a:rPr lang="en-US" sz="1800" dirty="0">
                <a:solidFill>
                  <a:srgbClr val="008600"/>
                </a:solidFill>
              </a:rPr>
              <a:t>//Put the first gating channel here.</a:t>
            </a:r>
          </a:p>
          <a:p>
            <a:pPr algn="l"/>
            <a:r>
              <a:rPr lang="en-US" sz="1800" dirty="0"/>
              <a:t>#define DO_LAST_GATING_CHAN		DO_GATING_CHAN10 </a:t>
            </a:r>
            <a:r>
              <a:rPr lang="en-US" sz="1800" dirty="0">
                <a:solidFill>
                  <a:srgbClr val="008600"/>
                </a:solidFill>
              </a:rPr>
              <a:t>//Put the last gating channel here.</a:t>
            </a:r>
          </a:p>
        </p:txBody>
      </p:sp>
      <p:sp>
        <p:nvSpPr>
          <p:cNvPr id="9" name="Rectangle 49"/>
          <p:cNvSpPr>
            <a:spLocks noChangeArrowheads="1"/>
          </p:cNvSpPr>
          <p:nvPr/>
        </p:nvSpPr>
        <p:spPr bwMode="auto">
          <a:xfrm>
            <a:off x="228600" y="1981200"/>
            <a:ext cx="17754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sz="2400" dirty="0">
                <a:solidFill>
                  <a:srgbClr val="3333CC"/>
                </a:solidFill>
              </a:rPr>
              <a:t>An example of parameters of Digital I/O is shown below.</a:t>
            </a:r>
          </a:p>
          <a:p>
            <a:pPr algn="l"/>
            <a:r>
              <a:rPr lang="en-US" sz="2400" dirty="0">
                <a:solidFill>
                  <a:srgbClr val="3333CC"/>
                </a:solidFill>
              </a:rPr>
              <a:t>In this example, the user assigns 24 channels as Digital OUT (channel 0 being reward, channel 14~23 being gating relays, etc.)</a:t>
            </a:r>
          </a:p>
          <a:p>
            <a:pPr algn="l"/>
            <a:r>
              <a:rPr lang="en-US" sz="2400" dirty="0">
                <a:solidFill>
                  <a:srgbClr val="3333CC"/>
                </a:solidFill>
              </a:rPr>
              <a:t>This corresponds to </a:t>
            </a:r>
            <a:r>
              <a:rPr lang="en-US" sz="2400" dirty="0" err="1">
                <a:solidFill>
                  <a:srgbClr val="3333CC"/>
                </a:solidFill>
              </a:rPr>
              <a:t>M_DO_Array</a:t>
            </a:r>
            <a:r>
              <a:rPr lang="en-US" sz="2400" dirty="0">
                <a:solidFill>
                  <a:srgbClr val="3333CC"/>
                </a:solidFill>
              </a:rPr>
              <a:t>[0~23]</a:t>
            </a:r>
          </a:p>
        </p:txBody>
      </p:sp>
      <p:sp>
        <p:nvSpPr>
          <p:cNvPr id="10" name="Rectangle 49"/>
          <p:cNvSpPr>
            <a:spLocks noChangeArrowheads="1"/>
          </p:cNvSpPr>
          <p:nvPr/>
        </p:nvSpPr>
        <p:spPr bwMode="auto">
          <a:xfrm>
            <a:off x="202580" y="12058471"/>
            <a:ext cx="17754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sz="2400" dirty="0">
                <a:solidFill>
                  <a:srgbClr val="3333CC"/>
                </a:solidFill>
              </a:rPr>
              <a:t>*When you use the “</a:t>
            </a:r>
            <a:r>
              <a:rPr lang="en-US" sz="2400" dirty="0"/>
              <a:t>Update_existing_Blip.exe</a:t>
            </a:r>
            <a:r>
              <a:rPr lang="en-US" sz="2400" dirty="0">
                <a:solidFill>
                  <a:srgbClr val="3333CC"/>
                </a:solidFill>
              </a:rPr>
              <a:t>” to update your </a:t>
            </a:r>
            <a:r>
              <a:rPr lang="en-US" sz="2400" dirty="0" err="1">
                <a:solidFill>
                  <a:srgbClr val="3333CC"/>
                </a:solidFill>
              </a:rPr>
              <a:t>exsiting</a:t>
            </a:r>
            <a:r>
              <a:rPr lang="en-US" sz="2400" dirty="0">
                <a:solidFill>
                  <a:srgbClr val="3333CC"/>
                </a:solidFill>
              </a:rPr>
              <a:t> Blip to a new Blip, “</a:t>
            </a:r>
            <a:r>
              <a:rPr lang="en-US" sz="2400" dirty="0" err="1">
                <a:solidFill>
                  <a:srgbClr val="3333CC"/>
                </a:solidFill>
              </a:rPr>
              <a:t>SharedContants.h</a:t>
            </a:r>
            <a:r>
              <a:rPr lang="en-US" sz="2400" dirty="0">
                <a:solidFill>
                  <a:srgbClr val="3333CC"/>
                </a:solidFill>
              </a:rPr>
              <a:t>” will be overwritten and your previous “</a:t>
            </a:r>
            <a:r>
              <a:rPr lang="en-US" sz="2400" dirty="0" err="1">
                <a:solidFill>
                  <a:srgbClr val="3333CC"/>
                </a:solidFill>
              </a:rPr>
              <a:t>SharedConstants.h</a:t>
            </a:r>
            <a:r>
              <a:rPr lang="en-US" sz="2400" dirty="0">
                <a:solidFill>
                  <a:srgbClr val="3333CC"/>
                </a:solidFill>
              </a:rPr>
              <a:t>” will be renamed as “</a:t>
            </a:r>
            <a:r>
              <a:rPr lang="en-US" sz="2400" dirty="0" err="1">
                <a:solidFill>
                  <a:srgbClr val="3333CC"/>
                </a:solidFill>
              </a:rPr>
              <a:t>Previous_SharedConstants.h</a:t>
            </a:r>
            <a:r>
              <a:rPr lang="en-US" sz="2400" dirty="0">
                <a:solidFill>
                  <a:srgbClr val="3333CC"/>
                </a:solidFill>
              </a:rPr>
              <a:t>”. So, if you had customized “</a:t>
            </a:r>
            <a:r>
              <a:rPr lang="en-US" sz="2400" dirty="0" err="1">
                <a:solidFill>
                  <a:srgbClr val="3333CC"/>
                </a:solidFill>
              </a:rPr>
              <a:t>SharedConstants.h</a:t>
            </a:r>
            <a:r>
              <a:rPr lang="en-US" sz="2400" dirty="0">
                <a:solidFill>
                  <a:srgbClr val="3333CC"/>
                </a:solidFill>
              </a:rPr>
              <a:t>”, you need to adjust the values for your needs.</a:t>
            </a:r>
          </a:p>
        </p:txBody>
      </p:sp>
    </p:spTree>
    <p:extLst>
      <p:ext uri="{BB962C8B-B14F-4D97-AF65-F5344CB8AC3E}">
        <p14:creationId xmlns:p14="http://schemas.microsoft.com/office/powerpoint/2010/main" val="4058332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Digital Input channels - an example</a:t>
            </a:r>
          </a:p>
        </p:txBody>
      </p:sp>
      <p:sp>
        <p:nvSpPr>
          <p:cNvPr id="2" name="Rectangle 1"/>
          <p:cNvSpPr/>
          <p:nvPr/>
        </p:nvSpPr>
        <p:spPr bwMode="auto">
          <a:xfrm>
            <a:off x="152400" y="5154097"/>
            <a:ext cx="18059400" cy="1477328"/>
          </a:xfrm>
          <a:prstGeom prst="rect">
            <a:avLst/>
          </a:prstGeom>
          <a:ln>
            <a:solidFill>
              <a:schemeClr val="tx1">
                <a:lumMod val="75000"/>
                <a:lumOff val="25000"/>
              </a:schemeClr>
            </a:solidFill>
          </a:ln>
        </p:spPr>
        <p:txBody>
          <a:bodyPr wrap="square">
            <a:spAutoFit/>
          </a:bodyPr>
          <a:lstStyle/>
          <a:p>
            <a:pPr algn="l">
              <a:defRPr/>
            </a:pPr>
            <a:r>
              <a:rPr lang="en-US" sz="1800">
                <a:solidFill>
                  <a:srgbClr val="008600"/>
                </a:solidFill>
              </a:rPr>
              <a:t>“</a:t>
            </a:r>
            <a:r>
              <a:rPr lang="en-US" sz="1800" err="1">
                <a:solidFill>
                  <a:srgbClr val="008600"/>
                </a:solidFill>
              </a:rPr>
              <a:t>SharedConstants.h</a:t>
            </a:r>
            <a:r>
              <a:rPr lang="en-US" sz="1800">
                <a:solidFill>
                  <a:srgbClr val="008600"/>
                </a:solidFill>
              </a:rPr>
              <a:t>” </a:t>
            </a:r>
          </a:p>
          <a:p>
            <a:pPr algn="l">
              <a:defRPr/>
            </a:pPr>
            <a:endParaRPr lang="en-US" sz="1800">
              <a:solidFill>
                <a:srgbClr val="008600"/>
              </a:solidFill>
            </a:endParaRPr>
          </a:p>
          <a:p>
            <a:pPr algn="l"/>
            <a:r>
              <a:rPr lang="en-US" sz="1800">
                <a:solidFill>
                  <a:srgbClr val="008600"/>
                </a:solidFill>
              </a:rPr>
              <a:t>//#################  Digital INPUT (change this to meet your needs) ####################</a:t>
            </a:r>
          </a:p>
          <a:p>
            <a:pPr algn="l"/>
            <a:r>
              <a:rPr lang="en-US" sz="1800"/>
              <a:t>#define MAX_DI_NUM 24 </a:t>
            </a:r>
            <a:r>
              <a:rPr lang="en-US" sz="1800">
                <a:solidFill>
                  <a:srgbClr val="008600"/>
                </a:solidFill>
              </a:rPr>
              <a:t>//==&gt; NOTE! this is the maximum number allowed! Change this number if you want. </a:t>
            </a:r>
          </a:p>
          <a:p>
            <a:pPr algn="l"/>
            <a:r>
              <a:rPr lang="en-US" sz="1800"/>
              <a:t>		             </a:t>
            </a:r>
            <a:r>
              <a:rPr lang="en-US" sz="1800">
                <a:solidFill>
                  <a:srgbClr val="008600"/>
                </a:solidFill>
              </a:rPr>
              <a:t>//Make sure that "</a:t>
            </a:r>
            <a:r>
              <a:rPr lang="en-US" sz="1800" err="1">
                <a:solidFill>
                  <a:srgbClr val="008600"/>
                </a:solidFill>
              </a:rPr>
              <a:t>DAQmxCreateDIChan</a:t>
            </a:r>
            <a:r>
              <a:rPr lang="en-US" sz="1800">
                <a:solidFill>
                  <a:srgbClr val="008600"/>
                </a:solidFill>
              </a:rPr>
              <a:t>()" in the "Digital Input  Registration" in </a:t>
            </a:r>
            <a:r>
              <a:rPr lang="en-US" sz="1800" err="1">
                <a:solidFill>
                  <a:srgbClr val="008600"/>
                </a:solidFill>
              </a:rPr>
              <a:t>DAS_sv_main</a:t>
            </a:r>
            <a:r>
              <a:rPr lang="en-US" sz="1800">
                <a:solidFill>
                  <a:srgbClr val="008600"/>
                </a:solidFill>
              </a:rPr>
              <a:t>() reflects this</a:t>
            </a:r>
          </a:p>
        </p:txBody>
      </p:sp>
      <p:sp>
        <p:nvSpPr>
          <p:cNvPr id="9" name="Rectangle 49"/>
          <p:cNvSpPr>
            <a:spLocks noChangeArrowheads="1"/>
          </p:cNvSpPr>
          <p:nvPr/>
        </p:nvSpPr>
        <p:spPr bwMode="auto">
          <a:xfrm>
            <a:off x="228600" y="3962400"/>
            <a:ext cx="17754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sz="2400">
                <a:solidFill>
                  <a:srgbClr val="3333CC"/>
                </a:solidFill>
              </a:rPr>
              <a:t>An example of parameters of Digital Input is shown below.</a:t>
            </a:r>
          </a:p>
          <a:p>
            <a:pPr algn="l"/>
            <a:r>
              <a:rPr lang="en-US" sz="2400">
                <a:solidFill>
                  <a:srgbClr val="3333CC"/>
                </a:solidFill>
              </a:rPr>
              <a:t>In this example, the user assigns 24 channels as Digital IN. </a:t>
            </a:r>
          </a:p>
        </p:txBody>
      </p:sp>
      <p:sp>
        <p:nvSpPr>
          <p:cNvPr id="8" name="Rectangle 49"/>
          <p:cNvSpPr>
            <a:spLocks noChangeArrowheads="1"/>
          </p:cNvSpPr>
          <p:nvPr/>
        </p:nvSpPr>
        <p:spPr bwMode="auto">
          <a:xfrm>
            <a:off x="152400" y="7543800"/>
            <a:ext cx="17754600" cy="83099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marL="342900" indent="-342900" algn="l">
              <a:buFont typeface="Arial" pitchFamily="34" charset="0"/>
              <a:buChar char="•"/>
            </a:pPr>
            <a:r>
              <a:rPr lang="en-US" sz="2400">
                <a:solidFill>
                  <a:srgbClr val="C00000"/>
                </a:solidFill>
              </a:rPr>
              <a:t>Digital Input signals are stored in </a:t>
            </a:r>
            <a:r>
              <a:rPr lang="en-US" sz="2400" err="1">
                <a:solidFill>
                  <a:srgbClr val="C00000"/>
                </a:solidFill>
              </a:rPr>
              <a:t>M_DI_Array</a:t>
            </a:r>
            <a:r>
              <a:rPr lang="en-US" sz="2400">
                <a:solidFill>
                  <a:srgbClr val="C00000"/>
                </a:solidFill>
              </a:rPr>
              <a:t>[ ] variable in 2kHz. </a:t>
            </a:r>
          </a:p>
          <a:p>
            <a:pPr marL="342900" indent="-342900" algn="l">
              <a:buFont typeface="Arial" pitchFamily="34" charset="0"/>
              <a:buChar char="•"/>
            </a:pPr>
            <a:r>
              <a:rPr lang="en-US" sz="2400">
                <a:solidFill>
                  <a:srgbClr val="C00000"/>
                </a:solidFill>
              </a:rPr>
              <a:t>To access the digital input values, use </a:t>
            </a:r>
            <a:r>
              <a:rPr lang="en-US" sz="2400" err="1">
                <a:solidFill>
                  <a:srgbClr val="C00000"/>
                </a:solidFill>
              </a:rPr>
              <a:t>m_pDoc</a:t>
            </a:r>
            <a:r>
              <a:rPr lang="en-US" sz="2400">
                <a:solidFill>
                  <a:srgbClr val="C00000"/>
                </a:solidFill>
              </a:rPr>
              <a:t>-&gt;</a:t>
            </a:r>
            <a:r>
              <a:rPr lang="en-US" sz="2400" err="1">
                <a:solidFill>
                  <a:srgbClr val="C00000"/>
                </a:solidFill>
              </a:rPr>
              <a:t>M_DI_Array</a:t>
            </a:r>
            <a:r>
              <a:rPr lang="en-US" sz="2400">
                <a:solidFill>
                  <a:srgbClr val="C00000"/>
                </a:solidFill>
              </a:rPr>
              <a:t>[ ] in TAS.</a:t>
            </a:r>
          </a:p>
        </p:txBody>
      </p:sp>
      <p:sp>
        <p:nvSpPr>
          <p:cNvPr id="10" name="Rectangle 49"/>
          <p:cNvSpPr>
            <a:spLocks noChangeArrowheads="1"/>
          </p:cNvSpPr>
          <p:nvPr/>
        </p:nvSpPr>
        <p:spPr bwMode="auto">
          <a:xfrm>
            <a:off x="152400" y="8915400"/>
            <a:ext cx="17754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sz="2400" dirty="0">
                <a:solidFill>
                  <a:srgbClr val="3333CC"/>
                </a:solidFill>
              </a:rPr>
              <a:t>*When you use the “</a:t>
            </a:r>
            <a:r>
              <a:rPr lang="en-US" sz="2400" dirty="0"/>
              <a:t>Update_existing_Blip.exe</a:t>
            </a:r>
            <a:r>
              <a:rPr lang="en-US" sz="2400" dirty="0">
                <a:solidFill>
                  <a:srgbClr val="3333CC"/>
                </a:solidFill>
              </a:rPr>
              <a:t>” to update your </a:t>
            </a:r>
            <a:r>
              <a:rPr lang="en-US" sz="2400" dirty="0" err="1">
                <a:solidFill>
                  <a:srgbClr val="3333CC"/>
                </a:solidFill>
              </a:rPr>
              <a:t>exsiting</a:t>
            </a:r>
            <a:r>
              <a:rPr lang="en-US" sz="2400" dirty="0">
                <a:solidFill>
                  <a:srgbClr val="3333CC"/>
                </a:solidFill>
              </a:rPr>
              <a:t> Blip to a new Blip, “</a:t>
            </a:r>
            <a:r>
              <a:rPr lang="en-US" sz="2400" dirty="0" err="1">
                <a:solidFill>
                  <a:srgbClr val="3333CC"/>
                </a:solidFill>
              </a:rPr>
              <a:t>SharedContants.h</a:t>
            </a:r>
            <a:r>
              <a:rPr lang="en-US" sz="2400" dirty="0">
                <a:solidFill>
                  <a:srgbClr val="3333CC"/>
                </a:solidFill>
              </a:rPr>
              <a:t>” will be overwritten and your previous “</a:t>
            </a:r>
            <a:r>
              <a:rPr lang="en-US" sz="2400" dirty="0" err="1">
                <a:solidFill>
                  <a:srgbClr val="3333CC"/>
                </a:solidFill>
              </a:rPr>
              <a:t>SharedConstants.h</a:t>
            </a:r>
            <a:r>
              <a:rPr lang="en-US" sz="2400" dirty="0">
                <a:solidFill>
                  <a:srgbClr val="3333CC"/>
                </a:solidFill>
              </a:rPr>
              <a:t>” will be renamed as “</a:t>
            </a:r>
            <a:r>
              <a:rPr lang="en-US" sz="2400" dirty="0" err="1">
                <a:solidFill>
                  <a:srgbClr val="3333CC"/>
                </a:solidFill>
              </a:rPr>
              <a:t>Previous_SharedConstants.h</a:t>
            </a:r>
            <a:r>
              <a:rPr lang="en-US" sz="2400" dirty="0">
                <a:solidFill>
                  <a:srgbClr val="3333CC"/>
                </a:solidFill>
              </a:rPr>
              <a:t>”. So, if you had customized “</a:t>
            </a:r>
            <a:r>
              <a:rPr lang="en-US" sz="2400" dirty="0" err="1">
                <a:solidFill>
                  <a:srgbClr val="3333CC"/>
                </a:solidFill>
              </a:rPr>
              <a:t>SharedConstants.h</a:t>
            </a:r>
            <a:r>
              <a:rPr lang="en-US" sz="2400" dirty="0">
                <a:solidFill>
                  <a:srgbClr val="3333CC"/>
                </a:solidFill>
              </a:rPr>
              <a:t>”, you need to adjust the values for your needs.</a:t>
            </a:r>
          </a:p>
        </p:txBody>
      </p:sp>
    </p:spTree>
    <p:extLst>
      <p:ext uri="{BB962C8B-B14F-4D97-AF65-F5344CB8AC3E}">
        <p14:creationId xmlns:p14="http://schemas.microsoft.com/office/powerpoint/2010/main" val="37927274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Digital Communication</a:t>
            </a:r>
          </a:p>
        </p:txBody>
      </p:sp>
      <p:sp>
        <p:nvSpPr>
          <p:cNvPr id="9" name="Rectangle 49"/>
          <p:cNvSpPr>
            <a:spLocks noChangeArrowheads="1"/>
          </p:cNvSpPr>
          <p:nvPr/>
        </p:nvSpPr>
        <p:spPr bwMode="auto">
          <a:xfrm>
            <a:off x="266700" y="3972132"/>
            <a:ext cx="17754600" cy="390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sz="2800" b="1">
                <a:solidFill>
                  <a:srgbClr val="0000FF"/>
                </a:solidFill>
              </a:rPr>
              <a:t>The following two steps in TAS will set Digital Outputs.</a:t>
            </a:r>
          </a:p>
          <a:p>
            <a:pPr algn="l"/>
            <a:endParaRPr lang="en-US" sz="2400"/>
          </a:p>
          <a:p>
            <a:pPr lvl="2" algn="l"/>
            <a:r>
              <a:rPr lang="en-US" sz="2400"/>
              <a:t>1) Set digital bits: </a:t>
            </a:r>
          </a:p>
          <a:p>
            <a:pPr lvl="2" algn="l"/>
            <a:r>
              <a:rPr lang="en-US" sz="2400"/>
              <a:t>	Use "</a:t>
            </a:r>
            <a:r>
              <a:rPr lang="en-US" sz="2400" err="1"/>
              <a:t>m_pDoc</a:t>
            </a:r>
            <a:r>
              <a:rPr lang="en-US" sz="2400"/>
              <a:t>-&gt;</a:t>
            </a:r>
            <a:r>
              <a:rPr lang="en-US" sz="2400" err="1"/>
              <a:t>M_DO_Array</a:t>
            </a:r>
            <a:r>
              <a:rPr lang="en-US" sz="2400"/>
              <a:t>[</a:t>
            </a:r>
            <a:r>
              <a:rPr lang="en-US" sz="2400">
                <a:solidFill>
                  <a:srgbClr val="FF0000"/>
                </a:solidFill>
              </a:rPr>
              <a:t>Digital Output channel # here</a:t>
            </a:r>
            <a:r>
              <a:rPr lang="en-US" sz="2400"/>
              <a:t>] = 1 or 0;"</a:t>
            </a:r>
          </a:p>
          <a:p>
            <a:pPr lvl="2" algn="l"/>
            <a:r>
              <a:rPr lang="en-US" sz="2400"/>
              <a:t>2) Send Digital Output: </a:t>
            </a:r>
          </a:p>
          <a:p>
            <a:pPr lvl="2" algn="l"/>
            <a:r>
              <a:rPr lang="en-US" sz="2400"/>
              <a:t>	Use "</a:t>
            </a:r>
            <a:r>
              <a:rPr lang="en-US" sz="2400" err="1"/>
              <a:t>m_pDoc</a:t>
            </a:r>
            <a:r>
              <a:rPr lang="en-US" sz="2400"/>
              <a:t>-&gt; </a:t>
            </a:r>
            <a:r>
              <a:rPr lang="en-US" sz="2400" err="1"/>
              <a:t>SendOut_M_DO_Array</a:t>
            </a:r>
            <a:r>
              <a:rPr lang="en-US" sz="2400"/>
              <a:t>();” </a:t>
            </a:r>
          </a:p>
          <a:p>
            <a:pPr algn="l"/>
            <a:endParaRPr lang="en-US" sz="2400"/>
          </a:p>
          <a:p>
            <a:pPr algn="l"/>
            <a:r>
              <a:rPr lang="en-US" sz="2800" b="1">
                <a:solidFill>
                  <a:srgbClr val="0000FF"/>
                </a:solidFill>
              </a:rPr>
              <a:t>You can connect the corresponding digital channels to the target machine to communicate.</a:t>
            </a:r>
          </a:p>
          <a:p>
            <a:pPr algn="l"/>
            <a:endParaRPr lang="en-US" sz="2400"/>
          </a:p>
          <a:p>
            <a:pPr algn="l"/>
            <a:endParaRPr lang="en-US" sz="2400"/>
          </a:p>
        </p:txBody>
      </p:sp>
    </p:spTree>
    <p:extLst>
      <p:ext uri="{BB962C8B-B14F-4D97-AF65-F5344CB8AC3E}">
        <p14:creationId xmlns:p14="http://schemas.microsoft.com/office/powerpoint/2010/main" val="2385952522"/>
      </p:ext>
    </p:extLst>
  </p:cSld>
  <p:clrMapOvr>
    <a:overrideClrMapping bg1="lt1" tx1="dk1" bg2="lt2" tx2="dk2" accent1="accent1" accent2="accent2" accent3="accent3" accent4="accent4" accent5="accent5" accent6="accent6" hlink="hlink" folHlink="folHlink"/>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4648200"/>
            <a:ext cx="18294350" cy="45720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pPr>
            <a:r>
              <a:rPr lang="en-US" sz="23900" b="1" dirty="0" smtClean="0">
                <a:solidFill>
                  <a:srgbClr val="FF0000"/>
                </a:solidFill>
                <a:effectLst>
                  <a:outerShdw blurRad="38100" dist="38100" dir="2700000" algn="tl">
                    <a:srgbClr val="C0C0C0"/>
                  </a:outerShdw>
                </a:effectLst>
              </a:rPr>
              <a:t>DAS</a:t>
            </a:r>
            <a:r>
              <a:rPr lang="en-US" sz="7200" b="1" dirty="0" smtClean="0">
                <a:solidFill>
                  <a:srgbClr val="FF0000"/>
                </a:solidFill>
                <a:effectLst>
                  <a:outerShdw blurRad="38100" dist="38100" dir="2700000" algn="tl">
                    <a:srgbClr val="C0C0C0"/>
                  </a:outerShdw>
                </a:effectLst>
              </a:rPr>
              <a:t>-cl</a:t>
            </a:r>
            <a:r>
              <a:rPr lang="en-US" sz="23900" b="1" dirty="0" smtClean="0">
                <a:solidFill>
                  <a:srgbClr val="FF0000"/>
                </a:solidFill>
                <a:effectLst>
                  <a:outerShdw blurRad="38100" dist="38100" dir="2700000" algn="tl">
                    <a:srgbClr val="C0C0C0"/>
                  </a:outerShdw>
                </a:effectLst>
              </a:rPr>
              <a:t> </a:t>
            </a:r>
            <a:endParaRPr lang="en-US" sz="23900" b="1" dirty="0">
              <a:solidFill>
                <a:srgbClr val="FF0000"/>
              </a:solidFill>
              <a:effectLst>
                <a:outerShdw blurRad="38100" dist="38100" dir="2700000" algn="tl">
                  <a:srgbClr val="C0C0C0"/>
                </a:outerShdw>
              </a:effectLst>
            </a:endParaRPr>
          </a:p>
          <a:p>
            <a:pPr eaLnBrk="1" hangingPunct="1">
              <a:spcBef>
                <a:spcPct val="20000"/>
              </a:spcBef>
            </a:pPr>
            <a:r>
              <a:rPr lang="en-US" sz="3600" b="1" dirty="0">
                <a:solidFill>
                  <a:srgbClr val="FF0000"/>
                </a:solidFill>
                <a:effectLst>
                  <a:outerShdw blurRad="38100" dist="38100" dir="2700000" algn="tl">
                    <a:srgbClr val="C0C0C0"/>
                  </a:outerShdw>
                </a:effectLst>
              </a:rPr>
              <a:t>(Data acquisition </a:t>
            </a:r>
            <a:r>
              <a:rPr lang="en-US" sz="3600" b="1" dirty="0" smtClean="0">
                <a:solidFill>
                  <a:srgbClr val="FF0000"/>
                </a:solidFill>
                <a:effectLst>
                  <a:outerShdw blurRad="38100" dist="38100" dir="2700000" algn="tl">
                    <a:srgbClr val="C0C0C0"/>
                  </a:outerShdw>
                </a:effectLst>
              </a:rPr>
              <a:t>System-client)</a:t>
            </a:r>
            <a:endParaRPr lang="en-US" sz="36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2754685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Is the Blip right for me? - Limitations</a:t>
            </a:r>
          </a:p>
        </p:txBody>
      </p:sp>
      <p:sp>
        <p:nvSpPr>
          <p:cNvPr id="3075" name="Text Box 49"/>
          <p:cNvSpPr txBox="1">
            <a:spLocks noChangeArrowheads="1"/>
          </p:cNvSpPr>
          <p:nvPr/>
        </p:nvSpPr>
        <p:spPr bwMode="auto">
          <a:xfrm>
            <a:off x="1371600" y="1600200"/>
            <a:ext cx="15925800" cy="1086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971550" indent="-5143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800" dirty="0">
                <a:solidFill>
                  <a:srgbClr val="262673"/>
                </a:solidFill>
              </a:rPr>
              <a:t>The default configuration of Blip may not fit everyone’s task. Because of this, the first thing you need to do is to check if it is suitable for you. There are three main limitations to Blip at this point:</a:t>
            </a:r>
          </a:p>
          <a:p>
            <a:pPr algn="l" eaLnBrk="1" hangingPunct="1">
              <a:spcBef>
                <a:spcPct val="50000"/>
              </a:spcBef>
              <a:buFont typeface="Arial" charset="0"/>
              <a:buAutoNum type="arabicPeriod"/>
            </a:pPr>
            <a:r>
              <a:rPr lang="en-US" sz="2800" dirty="0">
                <a:solidFill>
                  <a:srgbClr val="262673"/>
                </a:solidFill>
              </a:rPr>
              <a:t>With its current form, it holds all the data in the memory and writes to the hard drive at the end of the trial. Because of this reason (?, or it could have been my computer’s memory size?) Blip is able to allow only 5 minutes of maximum trial duration for 32 bit Windows. </a:t>
            </a:r>
            <a:r>
              <a:rPr lang="en-US" sz="2800" dirty="0">
                <a:solidFill>
                  <a:srgbClr val="FF0000"/>
                </a:solidFill>
              </a:rPr>
              <a:t>For 64 bit windows</a:t>
            </a:r>
            <a:r>
              <a:rPr lang="en-US" sz="2800" dirty="0">
                <a:solidFill>
                  <a:srgbClr val="262673"/>
                </a:solidFill>
              </a:rPr>
              <a:t>, it is about </a:t>
            </a:r>
            <a:r>
              <a:rPr lang="en-US" sz="2800" dirty="0">
                <a:solidFill>
                  <a:srgbClr val="FF0000"/>
                </a:solidFill>
              </a:rPr>
              <a:t>25 minutes</a:t>
            </a:r>
            <a:r>
              <a:rPr lang="en-US" sz="2800" dirty="0">
                <a:solidFill>
                  <a:srgbClr val="262673"/>
                </a:solidFill>
              </a:rPr>
              <a:t>. If your trial runs for more than this, please try to increase the Analog Input queue size “</a:t>
            </a:r>
            <a:r>
              <a:rPr lang="en-US" dirty="0"/>
              <a:t>MAX_TIMESPAN_IN_SEC_STORED_IN_Q</a:t>
            </a:r>
            <a:r>
              <a:rPr lang="en-US" sz="2800" dirty="0">
                <a:solidFill>
                  <a:srgbClr val="262673"/>
                </a:solidFill>
              </a:rPr>
              <a:t>” at “</a:t>
            </a:r>
            <a:r>
              <a:rPr lang="en-US" sz="2800" dirty="0" err="1">
                <a:solidFill>
                  <a:srgbClr val="262673"/>
                </a:solidFill>
              </a:rPr>
              <a:t>ShardConstants.h</a:t>
            </a:r>
            <a:r>
              <a:rPr lang="en-US" sz="2800" dirty="0">
                <a:solidFill>
                  <a:srgbClr val="262673"/>
                </a:solidFill>
              </a:rPr>
              <a:t>”. </a:t>
            </a:r>
          </a:p>
          <a:p>
            <a:pPr algn="l" eaLnBrk="1" hangingPunct="1">
              <a:spcBef>
                <a:spcPct val="50000"/>
              </a:spcBef>
              <a:buFont typeface="Arial" charset="0"/>
              <a:buAutoNum type="arabicPeriod"/>
            </a:pPr>
            <a:r>
              <a:rPr lang="en-US" sz="2800" dirty="0">
                <a:solidFill>
                  <a:srgbClr val="262673"/>
                </a:solidFill>
              </a:rPr>
              <a:t>Also the current form of Blip utilizes only one NI-6353 board which </a:t>
            </a:r>
            <a:r>
              <a:rPr lang="en-US" sz="2800" dirty="0">
                <a:solidFill>
                  <a:srgbClr val="FF0000"/>
                </a:solidFill>
              </a:rPr>
              <a:t>supports 32 analog input (AI) channels</a:t>
            </a:r>
            <a:r>
              <a:rPr lang="en-US" sz="2800" dirty="0">
                <a:solidFill>
                  <a:srgbClr val="262673"/>
                </a:solidFill>
              </a:rPr>
              <a:t>. So when you are considering the Blip, make sure that you do not need more than 32 AI channels. When counting the number of channels needed, you need to consider all of your inputs, such as, eye positions, arm positions etc., not just the neural channels. I know as a fact that it has been done to increase the available channels (to at least 64 channels) by adding more NI-6353 boards. However, since I will not be using more than 4 AI channels for a while, I am not planning to expand the number of channels anytime soon. Though, you are more than welcome to increase by working on your own Blip.</a:t>
            </a:r>
          </a:p>
          <a:p>
            <a:pPr lvl="1" algn="l" eaLnBrk="1" hangingPunct="1">
              <a:spcBef>
                <a:spcPct val="50000"/>
              </a:spcBef>
              <a:buFont typeface="Arial" charset="0"/>
              <a:buChar char="•"/>
            </a:pPr>
            <a:r>
              <a:rPr lang="en-US" sz="2800" dirty="0">
                <a:solidFill>
                  <a:srgbClr val="262673"/>
                </a:solidFill>
              </a:rPr>
              <a:t>*I have tested the Blip with 32 channels (</a:t>
            </a:r>
            <a:r>
              <a:rPr lang="en-US" sz="1000" dirty="0"/>
              <a:t>#define NUM_NN_AI_CHAN 30,     #define NUM_BEHAVIOR_AI_CHANS 2</a:t>
            </a:r>
            <a:r>
              <a:rPr lang="en-US" sz="2800" dirty="0">
                <a:solidFill>
                  <a:srgbClr val="262673"/>
                </a:solidFill>
              </a:rPr>
              <a:t>) with 25 minutes of maximum per-trial memory capacity (</a:t>
            </a:r>
            <a:r>
              <a:rPr lang="en-US" sz="900" dirty="0"/>
              <a:t>#define MAX_TIMESPAN_IN_SEC_STORED_IN_Q 1500</a:t>
            </a:r>
            <a:r>
              <a:rPr lang="en-US" sz="2800" dirty="0">
                <a:solidFill>
                  <a:srgbClr val="262673"/>
                </a:solidFill>
              </a:rPr>
              <a:t>) without any problem on my x64 Windows 7 computer.</a:t>
            </a:r>
          </a:p>
          <a:p>
            <a:pPr marL="347663" lvl="1" indent="-347663" algn="l" eaLnBrk="1" hangingPunct="1">
              <a:spcBef>
                <a:spcPct val="50000"/>
              </a:spcBef>
            </a:pPr>
            <a:r>
              <a:rPr lang="en-US" sz="2800" dirty="0">
                <a:solidFill>
                  <a:srgbClr val="262673"/>
                </a:solidFill>
              </a:rPr>
              <a:t>3. The functions that the VIS provides are limited. Currently, the VIS can display colored boxes and pictures. That’s pretty much it. For </a:t>
            </a:r>
            <a:r>
              <a:rPr lang="en-US" sz="2800" dirty="0" err="1">
                <a:solidFill>
                  <a:srgbClr val="262673"/>
                </a:solidFill>
              </a:rPr>
              <a:t>my</a:t>
            </a:r>
            <a:r>
              <a:rPr lang="en-US" sz="2800" dirty="0">
                <a:solidFill>
                  <a:srgbClr val="262673"/>
                </a:solidFill>
              </a:rPr>
              <a:t> and my colleagues’ needs it has been great. But if you are planning to use more fancy visual effects, it is up to you. The good news is that Blip is open source; there is no hidden magic here. You can certainly make your own functions inside the VIS or use other visual tool boxes for your own needs.</a:t>
            </a:r>
            <a:endParaRPr lang="en-US" sz="2000" dirty="0">
              <a:solidFill>
                <a:srgbClr val="262673"/>
              </a:solidFill>
            </a:endParaRPr>
          </a:p>
        </p:txBody>
      </p:sp>
    </p:spTree>
    <p:extLst>
      <p:ext uri="{BB962C8B-B14F-4D97-AF65-F5344CB8AC3E}">
        <p14:creationId xmlns:p14="http://schemas.microsoft.com/office/powerpoint/2010/main" val="516866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83575" y="4919663"/>
            <a:ext cx="9850438" cy="792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7411" name="Rectangle 129"/>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DAS Client</a:t>
            </a:r>
          </a:p>
        </p:txBody>
      </p:sp>
      <p:sp>
        <p:nvSpPr>
          <p:cNvPr id="17412" name="Line 140"/>
          <p:cNvSpPr>
            <a:spLocks noChangeShapeType="1"/>
          </p:cNvSpPr>
          <p:nvPr/>
        </p:nvSpPr>
        <p:spPr bwMode="auto">
          <a:xfrm flipV="1">
            <a:off x="8001000" y="9601200"/>
            <a:ext cx="454025" cy="365125"/>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7413" name="Text Box 141"/>
          <p:cNvSpPr txBox="1">
            <a:spLocks noChangeArrowheads="1"/>
          </p:cNvSpPr>
          <p:nvPr/>
        </p:nvSpPr>
        <p:spPr bwMode="auto">
          <a:xfrm>
            <a:off x="304800" y="9455150"/>
            <a:ext cx="7696200" cy="8318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Threshold bar</a:t>
            </a:r>
            <a:r>
              <a:rPr lang="en-US" sz="2400">
                <a:solidFill>
                  <a:schemeClr val="accent2"/>
                </a:solidFill>
              </a:rPr>
              <a:t>: move this to change the threshold of the signal</a:t>
            </a:r>
          </a:p>
        </p:txBody>
      </p:sp>
      <p:sp>
        <p:nvSpPr>
          <p:cNvPr id="17414" name="Line 142"/>
          <p:cNvSpPr>
            <a:spLocks noChangeShapeType="1"/>
          </p:cNvSpPr>
          <p:nvPr/>
        </p:nvSpPr>
        <p:spPr bwMode="auto">
          <a:xfrm flipV="1">
            <a:off x="7848600" y="10668000"/>
            <a:ext cx="3810000" cy="53340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7415" name="Text Box 143"/>
          <p:cNvSpPr txBox="1">
            <a:spLocks noChangeArrowheads="1"/>
          </p:cNvSpPr>
          <p:nvPr/>
        </p:nvSpPr>
        <p:spPr bwMode="auto">
          <a:xfrm>
            <a:off x="381000" y="10750550"/>
            <a:ext cx="7496175" cy="8318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Rejection VT box</a:t>
            </a:r>
            <a:r>
              <a:rPr lang="en-US" sz="2400">
                <a:solidFill>
                  <a:schemeClr val="accent2"/>
                </a:solidFill>
              </a:rPr>
              <a:t>: Click and drag an empty space in combination with any key press to make one.</a:t>
            </a:r>
          </a:p>
        </p:txBody>
      </p:sp>
      <p:sp>
        <p:nvSpPr>
          <p:cNvPr id="17416" name="Text Box 148"/>
          <p:cNvSpPr txBox="1">
            <a:spLocks noChangeArrowheads="1"/>
          </p:cNvSpPr>
          <p:nvPr/>
        </p:nvSpPr>
        <p:spPr bwMode="auto">
          <a:xfrm>
            <a:off x="381000" y="5111750"/>
            <a:ext cx="5381625" cy="15621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Click this to </a:t>
            </a:r>
            <a:r>
              <a:rPr lang="en-US" sz="2400">
                <a:solidFill>
                  <a:srgbClr val="CC0000"/>
                </a:solidFill>
              </a:rPr>
              <a:t>save the waveforms</a:t>
            </a:r>
            <a:r>
              <a:rPr lang="en-US" sz="2400">
                <a:solidFill>
                  <a:schemeClr val="accent2"/>
                </a:solidFill>
              </a:rPr>
              <a:t> to a file. (Currently, only the waveforms from one channel are allowed to be saved at a time.)</a:t>
            </a:r>
          </a:p>
        </p:txBody>
      </p:sp>
      <p:sp>
        <p:nvSpPr>
          <p:cNvPr id="17417" name="Text Box 151"/>
          <p:cNvSpPr txBox="1">
            <a:spLocks noChangeArrowheads="1"/>
          </p:cNvSpPr>
          <p:nvPr/>
        </p:nvSpPr>
        <p:spPr bwMode="auto">
          <a:xfrm>
            <a:off x="914400" y="2590800"/>
            <a:ext cx="4038600" cy="119697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Up to </a:t>
            </a:r>
            <a:r>
              <a:rPr lang="en-US" sz="2400">
                <a:solidFill>
                  <a:srgbClr val="CC0000"/>
                </a:solidFill>
              </a:rPr>
              <a:t>3 different</a:t>
            </a:r>
            <a:r>
              <a:rPr lang="en-US" sz="2400">
                <a:solidFill>
                  <a:schemeClr val="accent2"/>
                </a:solidFill>
              </a:rPr>
              <a:t> color-coded </a:t>
            </a:r>
            <a:r>
              <a:rPr lang="en-US" sz="2400">
                <a:solidFill>
                  <a:srgbClr val="CC0000"/>
                </a:solidFill>
              </a:rPr>
              <a:t>neuronal signals</a:t>
            </a:r>
            <a:r>
              <a:rPr lang="en-US" sz="2400">
                <a:solidFill>
                  <a:schemeClr val="accent2"/>
                </a:solidFill>
              </a:rPr>
              <a:t> can be discriminated at a time</a:t>
            </a:r>
          </a:p>
        </p:txBody>
      </p:sp>
      <p:sp>
        <p:nvSpPr>
          <p:cNvPr id="17418" name="Text Box 153"/>
          <p:cNvSpPr txBox="1">
            <a:spLocks noChangeArrowheads="1"/>
          </p:cNvSpPr>
          <p:nvPr/>
        </p:nvSpPr>
        <p:spPr bwMode="auto">
          <a:xfrm>
            <a:off x="5334000" y="1143000"/>
            <a:ext cx="4038600" cy="15621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This one decides whether the signal needs to cross from bottom up or top to bottom of the threshold.</a:t>
            </a:r>
          </a:p>
        </p:txBody>
      </p:sp>
      <p:sp>
        <p:nvSpPr>
          <p:cNvPr id="17419" name="Text Box 156"/>
          <p:cNvSpPr txBox="1">
            <a:spLocks noChangeArrowheads="1"/>
          </p:cNvSpPr>
          <p:nvPr/>
        </p:nvSpPr>
        <p:spPr bwMode="auto">
          <a:xfrm>
            <a:off x="15238413" y="1146941"/>
            <a:ext cx="2895600" cy="15621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Click this to change the </a:t>
            </a:r>
            <a:r>
              <a:rPr lang="en-US" sz="2400">
                <a:solidFill>
                  <a:srgbClr val="CC0000"/>
                </a:solidFill>
              </a:rPr>
              <a:t>channel</a:t>
            </a:r>
            <a:r>
              <a:rPr lang="en-US" sz="2400">
                <a:solidFill>
                  <a:schemeClr val="accent2"/>
                </a:solidFill>
              </a:rPr>
              <a:t> that you would like to monitor</a:t>
            </a:r>
          </a:p>
        </p:txBody>
      </p:sp>
      <p:sp>
        <p:nvSpPr>
          <p:cNvPr id="17420" name="Line 158"/>
          <p:cNvSpPr>
            <a:spLocks noChangeShapeType="1"/>
          </p:cNvSpPr>
          <p:nvPr/>
        </p:nvSpPr>
        <p:spPr bwMode="auto">
          <a:xfrm>
            <a:off x="7924800" y="8382000"/>
            <a:ext cx="2971800" cy="0"/>
          </a:xfrm>
          <a:prstGeom prst="line">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7421" name="Text Box 159"/>
          <p:cNvSpPr txBox="1">
            <a:spLocks noChangeArrowheads="1"/>
          </p:cNvSpPr>
          <p:nvPr/>
        </p:nvSpPr>
        <p:spPr bwMode="auto">
          <a:xfrm>
            <a:off x="457200" y="7931150"/>
            <a:ext cx="7496175" cy="8318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Voltage-Time discriminator </a:t>
            </a:r>
            <a:r>
              <a:rPr lang="en-US" sz="2400">
                <a:solidFill>
                  <a:srgbClr val="CC0000"/>
                </a:solidFill>
              </a:rPr>
              <a:t>(VT) box</a:t>
            </a:r>
            <a:r>
              <a:rPr lang="en-US" sz="2400">
                <a:solidFill>
                  <a:schemeClr val="accent2"/>
                </a:solidFill>
              </a:rPr>
              <a:t>: Click and drag an empty space to make one. Right click to remove.</a:t>
            </a:r>
          </a:p>
        </p:txBody>
      </p:sp>
      <p:cxnSp>
        <p:nvCxnSpPr>
          <p:cNvPr id="17422" name="AutoShape 160"/>
          <p:cNvCxnSpPr>
            <a:cxnSpLocks noChangeShapeType="1"/>
            <a:stCxn id="17416" idx="3"/>
            <a:endCxn id="17429" idx="1"/>
          </p:cNvCxnSpPr>
          <p:nvPr/>
        </p:nvCxnSpPr>
        <p:spPr bwMode="auto">
          <a:xfrm flipV="1">
            <a:off x="5762625" y="5670550"/>
            <a:ext cx="2673350" cy="222250"/>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17423" name="Rectangle 161"/>
          <p:cNvSpPr>
            <a:spLocks noChangeArrowheads="1"/>
          </p:cNvSpPr>
          <p:nvPr/>
        </p:nvSpPr>
        <p:spPr bwMode="auto">
          <a:xfrm>
            <a:off x="8547100" y="56483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17424" name="AutoShape 163"/>
          <p:cNvCxnSpPr>
            <a:cxnSpLocks noChangeShapeType="1"/>
            <a:stCxn id="17417" idx="3"/>
            <a:endCxn id="17441" idx="0"/>
          </p:cNvCxnSpPr>
          <p:nvPr/>
        </p:nvCxnSpPr>
        <p:spPr bwMode="auto">
          <a:xfrm>
            <a:off x="4953000" y="3189288"/>
            <a:ext cx="4387850" cy="1839912"/>
          </a:xfrm>
          <a:prstGeom prst="bentConnector2">
            <a:avLst/>
          </a:prstGeom>
          <a:noFill/>
          <a:ln w="38100">
            <a:solidFill>
              <a:srgbClr val="009900"/>
            </a:solidFill>
            <a:miter lim="800000"/>
            <a:headEnd/>
            <a:tailEnd type="triangle" w="med" len="med"/>
          </a:ln>
          <a:extLst>
            <a:ext uri="{909E8E84-426E-40DD-AFC4-6F175D3DCCD1}">
              <a14:hiddenFill xmlns:a14="http://schemas.microsoft.com/office/drawing/2010/main">
                <a:noFill/>
              </a14:hiddenFill>
            </a:ext>
          </a:extLst>
        </p:spPr>
      </p:cxnSp>
      <p:sp>
        <p:nvSpPr>
          <p:cNvPr id="17425" name="Rectangle 164"/>
          <p:cNvSpPr>
            <a:spLocks noChangeArrowheads="1"/>
          </p:cNvSpPr>
          <p:nvPr/>
        </p:nvSpPr>
        <p:spPr bwMode="auto">
          <a:xfrm>
            <a:off x="9417050" y="54419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17426" name="AutoShape 165"/>
          <p:cNvCxnSpPr>
            <a:cxnSpLocks noChangeShapeType="1"/>
            <a:stCxn id="17418" idx="3"/>
            <a:endCxn id="17427" idx="0"/>
          </p:cNvCxnSpPr>
          <p:nvPr/>
        </p:nvCxnSpPr>
        <p:spPr bwMode="auto">
          <a:xfrm>
            <a:off x="9372600" y="1924050"/>
            <a:ext cx="730250" cy="362267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17427" name="Rectangle 166"/>
          <p:cNvSpPr>
            <a:spLocks noChangeArrowheads="1"/>
          </p:cNvSpPr>
          <p:nvPr/>
        </p:nvSpPr>
        <p:spPr bwMode="auto">
          <a:xfrm>
            <a:off x="10010775" y="55467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17428" name="Text Box 167"/>
          <p:cNvSpPr txBox="1">
            <a:spLocks noChangeArrowheads="1"/>
          </p:cNvSpPr>
          <p:nvPr/>
        </p:nvSpPr>
        <p:spPr bwMode="auto">
          <a:xfrm>
            <a:off x="381000" y="6864350"/>
            <a:ext cx="6553200" cy="8318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Click this to set the </a:t>
            </a:r>
            <a:r>
              <a:rPr lang="en-US" sz="2400">
                <a:solidFill>
                  <a:srgbClr val="CC0000"/>
                </a:solidFill>
              </a:rPr>
              <a:t>prefix and suffix</a:t>
            </a:r>
            <a:r>
              <a:rPr lang="en-US" sz="2400">
                <a:solidFill>
                  <a:schemeClr val="accent2"/>
                </a:solidFill>
              </a:rPr>
              <a:t> of the file to save the waveforms.</a:t>
            </a:r>
          </a:p>
        </p:txBody>
      </p:sp>
      <p:sp>
        <p:nvSpPr>
          <p:cNvPr id="17429" name="Rectangle 169"/>
          <p:cNvSpPr>
            <a:spLocks noChangeArrowheads="1"/>
          </p:cNvSpPr>
          <p:nvPr/>
        </p:nvSpPr>
        <p:spPr bwMode="auto">
          <a:xfrm>
            <a:off x="8435975" y="55340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17430" name="AutoShape 170"/>
          <p:cNvCxnSpPr>
            <a:cxnSpLocks noChangeShapeType="1"/>
            <a:stCxn id="17428" idx="3"/>
            <a:endCxn id="17431" idx="1"/>
          </p:cNvCxnSpPr>
          <p:nvPr/>
        </p:nvCxnSpPr>
        <p:spPr bwMode="auto">
          <a:xfrm flipV="1">
            <a:off x="6934200" y="6065838"/>
            <a:ext cx="1644650" cy="1214437"/>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17431" name="Rectangle 171"/>
          <p:cNvSpPr>
            <a:spLocks noChangeArrowheads="1"/>
          </p:cNvSpPr>
          <p:nvPr/>
        </p:nvSpPr>
        <p:spPr bwMode="auto">
          <a:xfrm>
            <a:off x="8578850" y="5929313"/>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17433" name="Rectangle 173"/>
          <p:cNvSpPr>
            <a:spLocks noChangeArrowheads="1"/>
          </p:cNvSpPr>
          <p:nvPr/>
        </p:nvSpPr>
        <p:spPr bwMode="auto">
          <a:xfrm>
            <a:off x="12566650" y="58293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17434" name="Rectangle 174"/>
          <p:cNvSpPr>
            <a:spLocks noChangeArrowheads="1"/>
          </p:cNvSpPr>
          <p:nvPr/>
        </p:nvSpPr>
        <p:spPr bwMode="auto">
          <a:xfrm rot="5400000">
            <a:off x="12850813" y="5249862"/>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17435" name="Text Box 180"/>
          <p:cNvSpPr txBox="1">
            <a:spLocks noChangeArrowheads="1"/>
          </p:cNvSpPr>
          <p:nvPr/>
        </p:nvSpPr>
        <p:spPr bwMode="auto">
          <a:xfrm>
            <a:off x="914400" y="12344400"/>
            <a:ext cx="6019800" cy="46196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Click this to change the </a:t>
            </a:r>
            <a:r>
              <a:rPr lang="en-US" sz="2400">
                <a:solidFill>
                  <a:srgbClr val="CC0000"/>
                </a:solidFill>
              </a:rPr>
              <a:t>scales</a:t>
            </a:r>
            <a:r>
              <a:rPr lang="en-US" sz="2400">
                <a:solidFill>
                  <a:schemeClr val="accent2"/>
                </a:solidFill>
              </a:rPr>
              <a:t> of the axes.</a:t>
            </a:r>
          </a:p>
        </p:txBody>
      </p:sp>
      <p:cxnSp>
        <p:nvCxnSpPr>
          <p:cNvPr id="17436" name="AutoShape 183"/>
          <p:cNvCxnSpPr>
            <a:cxnSpLocks noChangeShapeType="1"/>
            <a:stCxn id="17435" idx="3"/>
          </p:cNvCxnSpPr>
          <p:nvPr/>
        </p:nvCxnSpPr>
        <p:spPr bwMode="auto">
          <a:xfrm flipV="1">
            <a:off x="6934200" y="12496800"/>
            <a:ext cx="1600200" cy="77788"/>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17437" name="Text Box 184"/>
          <p:cNvSpPr txBox="1">
            <a:spLocks noChangeArrowheads="1"/>
          </p:cNvSpPr>
          <p:nvPr/>
        </p:nvSpPr>
        <p:spPr bwMode="auto">
          <a:xfrm>
            <a:off x="16786225" y="12026900"/>
            <a:ext cx="381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a:t>
            </a:r>
          </a:p>
        </p:txBody>
      </p:sp>
      <p:sp>
        <p:nvSpPr>
          <p:cNvPr id="17438" name="Text Box 156"/>
          <p:cNvSpPr txBox="1">
            <a:spLocks noChangeArrowheads="1"/>
          </p:cNvSpPr>
          <p:nvPr/>
        </p:nvSpPr>
        <p:spPr bwMode="auto">
          <a:xfrm>
            <a:off x="15392400" y="13030200"/>
            <a:ext cx="2438400" cy="46196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Gain control</a:t>
            </a:r>
          </a:p>
        </p:txBody>
      </p:sp>
      <p:cxnSp>
        <p:nvCxnSpPr>
          <p:cNvPr id="17439" name="AutoShape 172"/>
          <p:cNvCxnSpPr>
            <a:cxnSpLocks noChangeShapeType="1"/>
            <a:stCxn id="17438" idx="3"/>
            <a:endCxn id="17447" idx="2"/>
          </p:cNvCxnSpPr>
          <p:nvPr/>
        </p:nvCxnSpPr>
        <p:spPr bwMode="auto">
          <a:xfrm flipV="1">
            <a:off x="17830800" y="9493250"/>
            <a:ext cx="93663" cy="37687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17440" name="AutoShape 49"/>
          <p:cNvSpPr>
            <a:spLocks/>
          </p:cNvSpPr>
          <p:nvPr/>
        </p:nvSpPr>
        <p:spPr bwMode="auto">
          <a:xfrm rot="5400000" flipH="1">
            <a:off x="9165431" y="4920457"/>
            <a:ext cx="369887" cy="914400"/>
          </a:xfrm>
          <a:prstGeom prst="rightBrace">
            <a:avLst>
              <a:gd name="adj1" fmla="val 8343"/>
              <a:gd name="adj2" fmla="val 50000"/>
            </a:avLst>
          </a:prstGeom>
          <a:noFill/>
          <a:ln w="28575">
            <a:solidFill>
              <a:srgbClr val="0099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17441" name="Rectangle 161"/>
          <p:cNvSpPr>
            <a:spLocks noChangeArrowheads="1"/>
          </p:cNvSpPr>
          <p:nvPr/>
        </p:nvSpPr>
        <p:spPr bwMode="auto">
          <a:xfrm>
            <a:off x="9248775" y="50292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17442" name="AutoShape 165"/>
          <p:cNvCxnSpPr>
            <a:cxnSpLocks noChangeShapeType="1"/>
            <a:stCxn id="17443" idx="1"/>
            <a:endCxn id="17444" idx="0"/>
          </p:cNvCxnSpPr>
          <p:nvPr/>
        </p:nvCxnSpPr>
        <p:spPr bwMode="auto">
          <a:xfrm rot="10800000" flipV="1">
            <a:off x="10455275" y="2047875"/>
            <a:ext cx="212725" cy="35147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17443" name="Text Box 153"/>
          <p:cNvSpPr txBox="1">
            <a:spLocks noChangeArrowheads="1"/>
          </p:cNvSpPr>
          <p:nvPr/>
        </p:nvSpPr>
        <p:spPr bwMode="auto">
          <a:xfrm>
            <a:off x="10668000" y="1447800"/>
            <a:ext cx="2819400" cy="12001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Scale auto-adjust to fit the amplitude of the signal.</a:t>
            </a:r>
          </a:p>
        </p:txBody>
      </p:sp>
      <p:sp>
        <p:nvSpPr>
          <p:cNvPr id="17444" name="Rectangle 166"/>
          <p:cNvSpPr>
            <a:spLocks noChangeArrowheads="1"/>
          </p:cNvSpPr>
          <p:nvPr/>
        </p:nvSpPr>
        <p:spPr bwMode="auto">
          <a:xfrm>
            <a:off x="10363200" y="55626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17447" name="Rectangle 166"/>
          <p:cNvSpPr>
            <a:spLocks noChangeArrowheads="1"/>
          </p:cNvSpPr>
          <p:nvPr/>
        </p:nvSpPr>
        <p:spPr bwMode="auto">
          <a:xfrm>
            <a:off x="17832388" y="92202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17448" name="Rectangle 174"/>
          <p:cNvSpPr>
            <a:spLocks noChangeArrowheads="1"/>
          </p:cNvSpPr>
          <p:nvPr/>
        </p:nvSpPr>
        <p:spPr bwMode="auto">
          <a:xfrm rot="5400000">
            <a:off x="16200438" y="5897562"/>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17449" name="Text Box 148"/>
          <p:cNvSpPr txBox="1">
            <a:spLocks noChangeArrowheads="1"/>
          </p:cNvSpPr>
          <p:nvPr/>
        </p:nvSpPr>
        <p:spPr bwMode="auto">
          <a:xfrm>
            <a:off x="381000" y="4046538"/>
            <a:ext cx="7239000" cy="830262"/>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You can recall the size and position of the current window later: File</a:t>
            </a:r>
            <a:r>
              <a:rPr lang="en-US" sz="2400">
                <a:solidFill>
                  <a:schemeClr val="accent2"/>
                </a:solidFill>
                <a:sym typeface="Wingdings" pitchFamily="2" charset="2"/>
              </a:rPr>
              <a:t>Remember_Window_Position</a:t>
            </a:r>
            <a:endParaRPr lang="en-US" sz="2400">
              <a:solidFill>
                <a:schemeClr val="accent2"/>
              </a:solidFill>
            </a:endParaRPr>
          </a:p>
        </p:txBody>
      </p:sp>
      <p:cxnSp>
        <p:nvCxnSpPr>
          <p:cNvPr id="17450" name="AutoShape 160"/>
          <p:cNvCxnSpPr>
            <a:cxnSpLocks noChangeShapeType="1"/>
            <a:stCxn id="17449" idx="3"/>
            <a:endCxn id="17451" idx="0"/>
          </p:cNvCxnSpPr>
          <p:nvPr/>
        </p:nvCxnSpPr>
        <p:spPr bwMode="auto">
          <a:xfrm>
            <a:off x="7620000" y="4460875"/>
            <a:ext cx="901700" cy="814388"/>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17451" name="Rectangle 169"/>
          <p:cNvSpPr>
            <a:spLocks noChangeArrowheads="1"/>
          </p:cNvSpPr>
          <p:nvPr/>
        </p:nvSpPr>
        <p:spPr bwMode="auto">
          <a:xfrm>
            <a:off x="8429625" y="5275263"/>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9" name="Rectangle 8"/>
          <p:cNvSpPr/>
          <p:nvPr/>
        </p:nvSpPr>
        <p:spPr bwMode="auto">
          <a:xfrm>
            <a:off x="15621000" y="5938346"/>
            <a:ext cx="1355725" cy="226031"/>
          </a:xfrm>
          <a:prstGeom prst="rect">
            <a:avLst/>
          </a:prstGeom>
          <a:solidFill>
            <a:schemeClr val="bg1">
              <a:lumMod val="85000"/>
            </a:schemeClr>
          </a:solidFill>
          <a:ln w="9525">
            <a:noFill/>
            <a:round/>
            <a:headEnd/>
            <a:tailEnd type="triangle" w="med" len="med"/>
          </a:ln>
          <a:extLst/>
        </p:spPr>
        <p:txBody>
          <a:bodyPr wrap="none" rtlCol="0" anchor="ctr">
            <a:noAutofit/>
          </a:bodyPr>
          <a:lstStyle/>
          <a:p>
            <a:pPr algn="ctr"/>
            <a:endParaRPr lang="en-US"/>
          </a:p>
        </p:txBody>
      </p:sp>
      <p:sp>
        <p:nvSpPr>
          <p:cNvPr id="11" name="TextBox 10"/>
          <p:cNvSpPr txBox="1"/>
          <p:nvPr/>
        </p:nvSpPr>
        <p:spPr>
          <a:xfrm>
            <a:off x="13379451" y="6217920"/>
            <a:ext cx="260349" cy="276999"/>
          </a:xfrm>
          <a:prstGeom prst="rect">
            <a:avLst/>
          </a:prstGeom>
          <a:noFill/>
        </p:spPr>
        <p:txBody>
          <a:bodyPr wrap="square" rtlCol="0">
            <a:spAutoFit/>
          </a:bodyPr>
          <a:lstStyle/>
          <a:p>
            <a:r>
              <a:rPr lang="en-US"/>
              <a:t>  </a:t>
            </a:r>
          </a:p>
        </p:txBody>
      </p:sp>
      <p:cxnSp>
        <p:nvCxnSpPr>
          <p:cNvPr id="17432" name="AutoShape 172"/>
          <p:cNvCxnSpPr>
            <a:cxnSpLocks noChangeShapeType="1"/>
            <a:stCxn id="17419" idx="2"/>
            <a:endCxn id="11" idx="3"/>
          </p:cNvCxnSpPr>
          <p:nvPr/>
        </p:nvCxnSpPr>
        <p:spPr bwMode="auto">
          <a:xfrm rot="5400000">
            <a:off x="13339318" y="3009524"/>
            <a:ext cx="3647379" cy="3046413"/>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88"/>
          <p:cNvSpPr>
            <a:spLocks noChangeArrowheads="1"/>
          </p:cNvSpPr>
          <p:nvPr/>
        </p:nvSpPr>
        <p:spPr bwMode="auto">
          <a:xfrm>
            <a:off x="0" y="0"/>
            <a:ext cx="18288000" cy="9144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Voltage-Time Discriminator (VTD)- under the hood</a:t>
            </a:r>
          </a:p>
        </p:txBody>
      </p:sp>
      <p:grpSp>
        <p:nvGrpSpPr>
          <p:cNvPr id="18435" name="Group 216"/>
          <p:cNvGrpSpPr>
            <a:grpSpLocks/>
          </p:cNvGrpSpPr>
          <p:nvPr/>
        </p:nvGrpSpPr>
        <p:grpSpPr bwMode="auto">
          <a:xfrm>
            <a:off x="4267200" y="12649200"/>
            <a:ext cx="10728325" cy="304800"/>
            <a:chOff x="2842" y="1488"/>
            <a:chExt cx="3573" cy="160"/>
          </a:xfrm>
        </p:grpSpPr>
        <p:sp>
          <p:nvSpPr>
            <p:cNvPr id="18465" name="Rectangle 198"/>
            <p:cNvSpPr>
              <a:spLocks noChangeArrowheads="1"/>
            </p:cNvSpPr>
            <p:nvPr/>
          </p:nvSpPr>
          <p:spPr bwMode="auto">
            <a:xfrm>
              <a:off x="2842"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66" name="Rectangle 199"/>
            <p:cNvSpPr>
              <a:spLocks noChangeArrowheads="1"/>
            </p:cNvSpPr>
            <p:nvPr/>
          </p:nvSpPr>
          <p:spPr bwMode="auto">
            <a:xfrm>
              <a:off x="3066"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18467" name="Rectangle 200"/>
            <p:cNvSpPr>
              <a:spLocks noChangeArrowheads="1"/>
            </p:cNvSpPr>
            <p:nvPr/>
          </p:nvSpPr>
          <p:spPr bwMode="auto">
            <a:xfrm>
              <a:off x="3289"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68" name="Rectangle 201"/>
            <p:cNvSpPr>
              <a:spLocks noChangeArrowheads="1"/>
            </p:cNvSpPr>
            <p:nvPr/>
          </p:nvSpPr>
          <p:spPr bwMode="auto">
            <a:xfrm>
              <a:off x="351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69" name="Rectangle 202"/>
            <p:cNvSpPr>
              <a:spLocks noChangeArrowheads="1"/>
            </p:cNvSpPr>
            <p:nvPr/>
          </p:nvSpPr>
          <p:spPr bwMode="auto">
            <a:xfrm>
              <a:off x="373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70" name="Rectangle 203"/>
            <p:cNvSpPr>
              <a:spLocks noChangeArrowheads="1"/>
            </p:cNvSpPr>
            <p:nvPr/>
          </p:nvSpPr>
          <p:spPr bwMode="auto">
            <a:xfrm>
              <a:off x="396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71" name="Rectangle 204"/>
            <p:cNvSpPr>
              <a:spLocks noChangeArrowheads="1"/>
            </p:cNvSpPr>
            <p:nvPr/>
          </p:nvSpPr>
          <p:spPr bwMode="auto">
            <a:xfrm>
              <a:off x="4184"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18472" name="Rectangle 205"/>
            <p:cNvSpPr>
              <a:spLocks noChangeArrowheads="1"/>
            </p:cNvSpPr>
            <p:nvPr/>
          </p:nvSpPr>
          <p:spPr bwMode="auto">
            <a:xfrm>
              <a:off x="440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73" name="Rectangle 206"/>
            <p:cNvSpPr>
              <a:spLocks noChangeArrowheads="1"/>
            </p:cNvSpPr>
            <p:nvPr/>
          </p:nvSpPr>
          <p:spPr bwMode="auto">
            <a:xfrm>
              <a:off x="4626"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74" name="Rectangle 207"/>
            <p:cNvSpPr>
              <a:spLocks noChangeArrowheads="1"/>
            </p:cNvSpPr>
            <p:nvPr/>
          </p:nvSpPr>
          <p:spPr bwMode="auto">
            <a:xfrm>
              <a:off x="4850"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18475" name="Rectangle 208"/>
            <p:cNvSpPr>
              <a:spLocks noChangeArrowheads="1"/>
            </p:cNvSpPr>
            <p:nvPr/>
          </p:nvSpPr>
          <p:spPr bwMode="auto">
            <a:xfrm>
              <a:off x="5073"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76" name="Rectangle 209"/>
            <p:cNvSpPr>
              <a:spLocks noChangeArrowheads="1"/>
            </p:cNvSpPr>
            <p:nvPr/>
          </p:nvSpPr>
          <p:spPr bwMode="auto">
            <a:xfrm>
              <a:off x="5297"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77" name="Rectangle 210"/>
            <p:cNvSpPr>
              <a:spLocks noChangeArrowheads="1"/>
            </p:cNvSpPr>
            <p:nvPr/>
          </p:nvSpPr>
          <p:spPr bwMode="auto">
            <a:xfrm>
              <a:off x="5520"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78" name="Rectangle 211"/>
            <p:cNvSpPr>
              <a:spLocks noChangeArrowheads="1"/>
            </p:cNvSpPr>
            <p:nvPr/>
          </p:nvSpPr>
          <p:spPr bwMode="auto">
            <a:xfrm>
              <a:off x="5744" y="1488"/>
              <a:ext cx="224" cy="160"/>
            </a:xfrm>
            <a:prstGeom prst="rect">
              <a:avLst/>
            </a:prstGeom>
            <a:solidFill>
              <a:srgbClr val="FFFFFF"/>
            </a:solidFill>
            <a:ln w="9525">
              <a:solidFill>
                <a:srgbClr val="000000"/>
              </a:solidFill>
              <a:miter lim="800000"/>
              <a:headEnd/>
              <a:tailEnd/>
            </a:ln>
          </p:spPr>
          <p:txBody>
            <a:bodyPr/>
            <a:lstStyle/>
            <a:p>
              <a:endParaRPr lang="en-US"/>
            </a:p>
          </p:txBody>
        </p:sp>
        <p:sp>
          <p:nvSpPr>
            <p:cNvPr id="18479" name="Rectangle 212"/>
            <p:cNvSpPr>
              <a:spLocks noChangeArrowheads="1"/>
            </p:cNvSpPr>
            <p:nvPr/>
          </p:nvSpPr>
          <p:spPr bwMode="auto">
            <a:xfrm>
              <a:off x="5968" y="1488"/>
              <a:ext cx="223" cy="160"/>
            </a:xfrm>
            <a:prstGeom prst="rect">
              <a:avLst/>
            </a:prstGeom>
            <a:solidFill>
              <a:srgbClr val="FFFFFF"/>
            </a:solidFill>
            <a:ln w="9525">
              <a:solidFill>
                <a:srgbClr val="000000"/>
              </a:solidFill>
              <a:miter lim="800000"/>
              <a:headEnd/>
              <a:tailEnd/>
            </a:ln>
          </p:spPr>
          <p:txBody>
            <a:bodyPr/>
            <a:lstStyle/>
            <a:p>
              <a:endParaRPr lang="en-US"/>
            </a:p>
          </p:txBody>
        </p:sp>
        <p:sp>
          <p:nvSpPr>
            <p:cNvPr id="18480" name="Rectangle 213"/>
            <p:cNvSpPr>
              <a:spLocks noChangeArrowheads="1"/>
            </p:cNvSpPr>
            <p:nvPr/>
          </p:nvSpPr>
          <p:spPr bwMode="auto">
            <a:xfrm>
              <a:off x="6191" y="1488"/>
              <a:ext cx="224" cy="160"/>
            </a:xfrm>
            <a:prstGeom prst="rect">
              <a:avLst/>
            </a:prstGeom>
            <a:solidFill>
              <a:srgbClr val="FFFFFF"/>
            </a:solidFill>
            <a:ln w="9525">
              <a:solidFill>
                <a:srgbClr val="000000"/>
              </a:solidFill>
              <a:miter lim="800000"/>
              <a:headEnd/>
              <a:tailEnd/>
            </a:ln>
          </p:spPr>
          <p:txBody>
            <a:bodyPr/>
            <a:lstStyle/>
            <a:p>
              <a:endParaRPr lang="en-US"/>
            </a:p>
          </p:txBody>
        </p:sp>
      </p:grpSp>
      <p:sp>
        <p:nvSpPr>
          <p:cNvPr id="59398" name="Rectangle 215"/>
          <p:cNvSpPr>
            <a:spLocks noChangeArrowheads="1"/>
          </p:cNvSpPr>
          <p:nvPr/>
        </p:nvSpPr>
        <p:spPr bwMode="auto">
          <a:xfrm>
            <a:off x="9702800" y="11272838"/>
            <a:ext cx="3040063"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defRPr/>
            </a:pPr>
            <a:r>
              <a:rPr lang="en-US" sz="1050">
                <a:solidFill>
                  <a:srgbClr val="008600"/>
                </a:solidFill>
              </a:rPr>
              <a:t>*</a:t>
            </a:r>
            <a:r>
              <a:rPr lang="en-US" sz="1050" err="1">
                <a:solidFill>
                  <a:srgbClr val="008600"/>
                </a:solidFill>
              </a:rPr>
              <a:t>M_MiniRequiredLengthOfwaveForExamination</a:t>
            </a:r>
            <a:endParaRPr lang="en-US" sz="1050">
              <a:solidFill>
                <a:srgbClr val="008600"/>
              </a:solidFill>
            </a:endParaRPr>
          </a:p>
        </p:txBody>
      </p:sp>
      <p:sp>
        <p:nvSpPr>
          <p:cNvPr id="18437" name="Line 217"/>
          <p:cNvSpPr>
            <a:spLocks noChangeShapeType="1"/>
          </p:cNvSpPr>
          <p:nvPr/>
        </p:nvSpPr>
        <p:spPr bwMode="auto">
          <a:xfrm>
            <a:off x="8661400" y="12103100"/>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8438" name="Rectangle 218"/>
          <p:cNvSpPr>
            <a:spLocks noChangeArrowheads="1"/>
          </p:cNvSpPr>
          <p:nvPr/>
        </p:nvSpPr>
        <p:spPr bwMode="auto">
          <a:xfrm>
            <a:off x="7669213" y="11877675"/>
            <a:ext cx="1984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latin typeface="Times New Roman" pitchFamily="18" charset="0"/>
              </a:rPr>
              <a:t>m_ThresholdXingSearchIdxi</a:t>
            </a:r>
          </a:p>
        </p:txBody>
      </p:sp>
      <p:sp>
        <p:nvSpPr>
          <p:cNvPr id="18439" name="Rectangle 222"/>
          <p:cNvSpPr>
            <a:spLocks noChangeArrowheads="1"/>
          </p:cNvSpPr>
          <p:nvPr/>
        </p:nvSpPr>
        <p:spPr bwMode="auto">
          <a:xfrm>
            <a:off x="8047038" y="12049125"/>
            <a:ext cx="32559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1600" b="1">
                <a:solidFill>
                  <a:srgbClr val="FF0000"/>
                </a:solidFill>
              </a:rPr>
              <a:t>DistToSearchForThresholdXing</a:t>
            </a:r>
            <a:endParaRPr lang="en-US" b="1">
              <a:solidFill>
                <a:srgbClr val="FF0000"/>
              </a:solidFill>
            </a:endParaRPr>
          </a:p>
        </p:txBody>
      </p:sp>
      <p:sp>
        <p:nvSpPr>
          <p:cNvPr id="18440" name="Rectangle 278"/>
          <p:cNvSpPr>
            <a:spLocks noChangeArrowheads="1"/>
          </p:cNvSpPr>
          <p:nvPr/>
        </p:nvSpPr>
        <p:spPr bwMode="auto">
          <a:xfrm>
            <a:off x="14116050" y="11887200"/>
            <a:ext cx="1762125"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noProof="1"/>
              <a:t>m_SizeOfDataQueue</a:t>
            </a:r>
            <a:r>
              <a:rPr lang="en-US"/>
              <a:t>-1</a:t>
            </a:r>
          </a:p>
        </p:txBody>
      </p:sp>
      <p:sp>
        <p:nvSpPr>
          <p:cNvPr id="18441" name="Line 279"/>
          <p:cNvSpPr>
            <a:spLocks noChangeShapeType="1"/>
          </p:cNvSpPr>
          <p:nvPr/>
        </p:nvSpPr>
        <p:spPr bwMode="auto">
          <a:xfrm>
            <a:off x="14665325" y="12115800"/>
            <a:ext cx="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18442" name="Line 601"/>
          <p:cNvSpPr>
            <a:spLocks noChangeShapeType="1"/>
          </p:cNvSpPr>
          <p:nvPr/>
        </p:nvSpPr>
        <p:spPr bwMode="auto">
          <a:xfrm>
            <a:off x="13258800" y="12423775"/>
            <a:ext cx="0" cy="228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8443" name="Rectangle 602"/>
          <p:cNvSpPr>
            <a:spLocks noChangeArrowheads="1"/>
          </p:cNvSpPr>
          <p:nvPr/>
        </p:nvSpPr>
        <p:spPr bwMode="auto">
          <a:xfrm>
            <a:off x="13085763" y="12271375"/>
            <a:ext cx="71913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sz="800"/>
              <a:t>usableAiIdx</a:t>
            </a:r>
          </a:p>
        </p:txBody>
      </p:sp>
      <p:sp>
        <p:nvSpPr>
          <p:cNvPr id="18444" name="Rectangle 614"/>
          <p:cNvSpPr>
            <a:spLocks noChangeArrowheads="1"/>
          </p:cNvSpPr>
          <p:nvPr/>
        </p:nvSpPr>
        <p:spPr bwMode="auto">
          <a:xfrm>
            <a:off x="1143000" y="12423775"/>
            <a:ext cx="1063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l"/>
            <a:r>
              <a:rPr lang="en-US" sz="800"/>
              <a:t>double</a:t>
            </a:r>
            <a:r>
              <a:rPr lang="en-US"/>
              <a:t>  </a:t>
            </a:r>
            <a:r>
              <a:rPr lang="en-US" noProof="1"/>
              <a:t>M_AI[</a:t>
            </a:r>
            <a:r>
              <a:rPr lang="en-US"/>
              <a:t> ]</a:t>
            </a:r>
          </a:p>
        </p:txBody>
      </p:sp>
      <p:sp>
        <p:nvSpPr>
          <p:cNvPr id="18445" name="Rectangle 616"/>
          <p:cNvSpPr>
            <a:spLocks noChangeArrowheads="1"/>
          </p:cNvSpPr>
          <p:nvPr/>
        </p:nvSpPr>
        <p:spPr bwMode="auto">
          <a:xfrm>
            <a:off x="1581150" y="12649200"/>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18446" name="Rectangle 617"/>
          <p:cNvSpPr>
            <a:spLocks noChangeArrowheads="1"/>
          </p:cNvSpPr>
          <p:nvPr/>
        </p:nvSpPr>
        <p:spPr bwMode="auto">
          <a:xfrm>
            <a:off x="2254250" y="12649200"/>
            <a:ext cx="666750" cy="304800"/>
          </a:xfrm>
          <a:prstGeom prst="rect">
            <a:avLst/>
          </a:prstGeom>
          <a:solidFill>
            <a:srgbClr val="FFFFFF"/>
          </a:solidFill>
          <a:ln w="9525">
            <a:solidFill>
              <a:srgbClr val="000000"/>
            </a:solidFill>
            <a:miter lim="800000"/>
            <a:headEnd/>
            <a:tailEnd/>
          </a:ln>
        </p:spPr>
        <p:txBody>
          <a:bodyPr/>
          <a:lstStyle/>
          <a:p>
            <a:endParaRPr lang="en-US"/>
          </a:p>
        </p:txBody>
      </p:sp>
      <p:sp>
        <p:nvSpPr>
          <p:cNvPr id="18447" name="Rectangle 618"/>
          <p:cNvSpPr>
            <a:spLocks noChangeArrowheads="1"/>
          </p:cNvSpPr>
          <p:nvPr/>
        </p:nvSpPr>
        <p:spPr bwMode="auto">
          <a:xfrm>
            <a:off x="2921000" y="12649200"/>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18448" name="Rectangle 619"/>
          <p:cNvSpPr>
            <a:spLocks noChangeArrowheads="1"/>
          </p:cNvSpPr>
          <p:nvPr/>
        </p:nvSpPr>
        <p:spPr bwMode="auto">
          <a:xfrm>
            <a:off x="3594100" y="12649200"/>
            <a:ext cx="673100" cy="304800"/>
          </a:xfrm>
          <a:prstGeom prst="rect">
            <a:avLst/>
          </a:prstGeom>
          <a:solidFill>
            <a:srgbClr val="FFFFFF"/>
          </a:solidFill>
          <a:ln w="9525">
            <a:solidFill>
              <a:srgbClr val="000000"/>
            </a:solidFill>
            <a:miter lim="800000"/>
            <a:headEnd/>
            <a:tailEnd/>
          </a:ln>
        </p:spPr>
        <p:txBody>
          <a:bodyPr/>
          <a:lstStyle/>
          <a:p>
            <a:endParaRPr lang="en-US"/>
          </a:p>
        </p:txBody>
      </p:sp>
      <p:sp>
        <p:nvSpPr>
          <p:cNvPr id="18449" name="Rectangle 218"/>
          <p:cNvSpPr>
            <a:spLocks noChangeArrowheads="1"/>
          </p:cNvSpPr>
          <p:nvPr/>
        </p:nvSpPr>
        <p:spPr bwMode="auto">
          <a:xfrm>
            <a:off x="7459663" y="13287375"/>
            <a:ext cx="86439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a:t>DistToSearchForThresholdXing = usableAiIdx - m_ThresholdXingSearchIdx- *M_MiniRequiredLengthOfwaveForExamination</a:t>
            </a:r>
          </a:p>
        </p:txBody>
      </p:sp>
      <p:pic>
        <p:nvPicPr>
          <p:cNvPr id="184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1600" y="4630738"/>
            <a:ext cx="5800725" cy="505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8451" name="Straight Connector 2"/>
          <p:cNvCxnSpPr>
            <a:cxnSpLocks noChangeShapeType="1"/>
          </p:cNvCxnSpPr>
          <p:nvPr/>
        </p:nvCxnSpPr>
        <p:spPr bwMode="auto">
          <a:xfrm>
            <a:off x="11930063" y="8669338"/>
            <a:ext cx="0" cy="2438400"/>
          </a:xfrm>
          <a:prstGeom prst="line">
            <a:avLst/>
          </a:prstGeom>
          <a:noFill/>
          <a:ln w="38100" algn="ctr">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452" name="Straight Connector 206"/>
          <p:cNvCxnSpPr>
            <a:cxnSpLocks noChangeShapeType="1"/>
          </p:cNvCxnSpPr>
          <p:nvPr/>
        </p:nvCxnSpPr>
        <p:spPr bwMode="auto">
          <a:xfrm>
            <a:off x="10326688" y="9594850"/>
            <a:ext cx="0" cy="1512888"/>
          </a:xfrm>
          <a:prstGeom prst="line">
            <a:avLst/>
          </a:prstGeom>
          <a:noFill/>
          <a:ln w="38100" algn="ctr">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453" name="Line 274"/>
          <p:cNvSpPr>
            <a:spLocks noChangeShapeType="1"/>
          </p:cNvSpPr>
          <p:nvPr/>
        </p:nvSpPr>
        <p:spPr bwMode="auto">
          <a:xfrm>
            <a:off x="10345738" y="10475913"/>
            <a:ext cx="1563687" cy="0"/>
          </a:xfrm>
          <a:prstGeom prst="line">
            <a:avLst/>
          </a:prstGeom>
          <a:noFill/>
          <a:ln w="76200">
            <a:solidFill>
              <a:srgbClr val="C00000"/>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18454" name="Line 217"/>
          <p:cNvSpPr>
            <a:spLocks noChangeShapeType="1"/>
          </p:cNvSpPr>
          <p:nvPr/>
        </p:nvSpPr>
        <p:spPr bwMode="auto">
          <a:xfrm>
            <a:off x="11206163" y="10475913"/>
            <a:ext cx="0" cy="79692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8455" name="Line 274"/>
          <p:cNvSpPr>
            <a:spLocks noChangeShapeType="1"/>
          </p:cNvSpPr>
          <p:nvPr/>
        </p:nvSpPr>
        <p:spPr bwMode="auto">
          <a:xfrm>
            <a:off x="10631488" y="12499975"/>
            <a:ext cx="2627312" cy="0"/>
          </a:xfrm>
          <a:prstGeom prst="line">
            <a:avLst/>
          </a:prstGeom>
          <a:noFill/>
          <a:ln w="76200">
            <a:solidFill>
              <a:srgbClr val="C00000"/>
            </a:solidFill>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18456" name="AutoShape 612"/>
          <p:cNvSpPr>
            <a:spLocks/>
          </p:cNvSpPr>
          <p:nvPr/>
        </p:nvSpPr>
        <p:spPr bwMode="auto">
          <a:xfrm rot="16200000" flipH="1">
            <a:off x="9509919" y="11433969"/>
            <a:ext cx="273050" cy="1970088"/>
          </a:xfrm>
          <a:prstGeom prst="leftBrace">
            <a:avLst>
              <a:gd name="adj1" fmla="val 11391"/>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sp>
        <p:nvSpPr>
          <p:cNvPr id="18457" name="Line 217"/>
          <p:cNvSpPr>
            <a:spLocks noChangeShapeType="1"/>
          </p:cNvSpPr>
          <p:nvPr/>
        </p:nvSpPr>
        <p:spPr bwMode="auto">
          <a:xfrm flipH="1" flipV="1">
            <a:off x="11206163" y="11526838"/>
            <a:ext cx="768350" cy="97313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8458" name="Rectangle 215"/>
          <p:cNvSpPr>
            <a:spLocks noChangeArrowheads="1"/>
          </p:cNvSpPr>
          <p:nvPr/>
        </p:nvSpPr>
        <p:spPr bwMode="auto">
          <a:xfrm>
            <a:off x="609600" y="1371600"/>
            <a:ext cx="174498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r>
              <a:rPr lang="en-US" sz="2400"/>
              <a:t>To determine whether or not a waveform is selected, </a:t>
            </a:r>
          </a:p>
          <a:p>
            <a:pPr algn="l"/>
            <a:r>
              <a:rPr lang="en-US" sz="2400"/>
              <a:t>the DAS needs at least the number of data points defined by the time interval between the “threshold-crossing” and the farthest edge of the last V-T box (the red bar, see the figure below). This is given by a variable (</a:t>
            </a:r>
            <a:r>
              <a:rPr lang="en-US" sz="1600">
                <a:solidFill>
                  <a:srgbClr val="008600"/>
                </a:solidFill>
              </a:rPr>
              <a:t>*M_MiniRequiredLengthOfwaveForExamination</a:t>
            </a:r>
            <a:r>
              <a:rPr lang="en-US" sz="2400"/>
              <a:t>). </a:t>
            </a:r>
          </a:p>
          <a:p>
            <a:pPr algn="l"/>
            <a:r>
              <a:rPr lang="en-US" sz="2400"/>
              <a:t>Because of this, the DAS can work on the VTD process for “</a:t>
            </a:r>
            <a:r>
              <a:rPr lang="en-US" sz="2400" b="1">
                <a:solidFill>
                  <a:srgbClr val="FF0000"/>
                </a:solidFill>
              </a:rPr>
              <a:t>DistToSearchForThresholdXing</a:t>
            </a:r>
            <a:r>
              <a:rPr lang="en-US" sz="2400"/>
              <a:t>” number of data points determined as follows:</a:t>
            </a:r>
          </a:p>
          <a:p>
            <a:pPr algn="l"/>
            <a:endParaRPr lang="en-US" sz="2400"/>
          </a:p>
          <a:p>
            <a:pPr algn="l"/>
            <a:endParaRPr lang="en-US" sz="2400">
              <a:solidFill>
                <a:srgbClr val="008600"/>
              </a:solidFill>
            </a:endParaRPr>
          </a:p>
          <a:p>
            <a:pPr algn="l"/>
            <a:r>
              <a:rPr lang="en-US" sz="2400">
                <a:solidFill>
                  <a:srgbClr val="008600"/>
                </a:solidFill>
              </a:rPr>
              <a:t>, </a:t>
            </a:r>
            <a:r>
              <a:rPr lang="en-US" sz="2400"/>
              <a:t>where m_ThresholdXingSearchIdx is the “current working index” of the VTD process, and usableAiIdx is the latest AI index that is usable.</a:t>
            </a:r>
            <a:endParaRPr lang="en-US" sz="2400">
              <a:solidFill>
                <a:srgbClr val="008600"/>
              </a:solidFill>
            </a:endParaRPr>
          </a:p>
        </p:txBody>
      </p:sp>
      <p:sp>
        <p:nvSpPr>
          <p:cNvPr id="18459" name="Rectangle 4"/>
          <p:cNvSpPr>
            <a:spLocks noChangeArrowheads="1"/>
          </p:cNvSpPr>
          <p:nvPr/>
        </p:nvSpPr>
        <p:spPr bwMode="auto">
          <a:xfrm>
            <a:off x="8402638" y="10212388"/>
            <a:ext cx="14366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threshold-crossing</a:t>
            </a:r>
          </a:p>
        </p:txBody>
      </p:sp>
      <p:sp>
        <p:nvSpPr>
          <p:cNvPr id="18460" name="Line 217"/>
          <p:cNvSpPr>
            <a:spLocks noChangeShapeType="1"/>
          </p:cNvSpPr>
          <p:nvPr/>
        </p:nvSpPr>
        <p:spPr bwMode="auto">
          <a:xfrm>
            <a:off x="9839325" y="10352088"/>
            <a:ext cx="457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8461" name="Line 217"/>
          <p:cNvSpPr>
            <a:spLocks noChangeShapeType="1"/>
          </p:cNvSpPr>
          <p:nvPr/>
        </p:nvSpPr>
        <p:spPr bwMode="auto">
          <a:xfrm flipH="1">
            <a:off x="11974513" y="10352088"/>
            <a:ext cx="446087"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18462" name="Rectangle 5"/>
          <p:cNvSpPr>
            <a:spLocks noChangeArrowheads="1"/>
          </p:cNvSpPr>
          <p:nvPr/>
        </p:nvSpPr>
        <p:spPr bwMode="auto">
          <a:xfrm>
            <a:off x="12452350" y="10217150"/>
            <a:ext cx="2362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farthest edge of the last V-T box</a:t>
            </a:r>
          </a:p>
        </p:txBody>
      </p:sp>
      <p:sp>
        <p:nvSpPr>
          <p:cNvPr id="18463" name="Rectangle 220"/>
          <p:cNvSpPr>
            <a:spLocks noChangeArrowheads="1"/>
          </p:cNvSpPr>
          <p:nvPr/>
        </p:nvSpPr>
        <p:spPr bwMode="auto">
          <a:xfrm>
            <a:off x="427038" y="5410200"/>
            <a:ext cx="82042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r>
              <a:rPr lang="en-US" sz="2400"/>
              <a:t>* Because of this construction, any signal, crossing the threshold, can be safely examined by the VTD process and declared as selected or not selected, as done in the function </a:t>
            </a:r>
            <a:r>
              <a:rPr lang="en-US" sz="2000"/>
              <a:t>CAiChannel::Register_n_Classify_wavelet()</a:t>
            </a:r>
            <a:r>
              <a:rPr lang="en-US" sz="2400"/>
              <a:t>. </a:t>
            </a:r>
            <a:endParaRPr lang="en-US" sz="2400">
              <a:solidFill>
                <a:srgbClr val="008600"/>
              </a:solidFill>
            </a:endParaRPr>
          </a:p>
        </p:txBody>
      </p:sp>
      <p:sp>
        <p:nvSpPr>
          <p:cNvPr id="18464" name="Rectangle 6"/>
          <p:cNvSpPr>
            <a:spLocks noChangeArrowheads="1"/>
          </p:cNvSpPr>
          <p:nvPr/>
        </p:nvSpPr>
        <p:spPr bwMode="auto">
          <a:xfrm>
            <a:off x="636588" y="3352800"/>
            <a:ext cx="17265650" cy="461963"/>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2400">
                <a:solidFill>
                  <a:srgbClr val="FF0000"/>
                </a:solidFill>
              </a:rPr>
              <a:t> DistToSearchForThresholdXing </a:t>
            </a:r>
            <a:r>
              <a:rPr lang="en-US" sz="2400"/>
              <a:t>= usableAiIdx - m_ThresholdXingSearchIdx- </a:t>
            </a:r>
            <a:r>
              <a:rPr lang="en-US" sz="2400">
                <a:solidFill>
                  <a:srgbClr val="008600"/>
                </a:solidFill>
              </a:rPr>
              <a:t>*M_MiniRequiredLengthOfwaveForExamination</a:t>
            </a:r>
            <a:endParaRPr lang="en-US" sz="240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How many Analog Input (AI) channels can we have? </a:t>
            </a:r>
          </a:p>
        </p:txBody>
      </p:sp>
      <p:sp>
        <p:nvSpPr>
          <p:cNvPr id="19459" name="Text Box 9"/>
          <p:cNvSpPr txBox="1">
            <a:spLocks noChangeArrowheads="1"/>
          </p:cNvSpPr>
          <p:nvPr/>
        </p:nvSpPr>
        <p:spPr bwMode="auto">
          <a:xfrm>
            <a:off x="304800" y="10853738"/>
            <a:ext cx="17449800"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a:solidFill>
                  <a:srgbClr val="CC0000"/>
                </a:solidFill>
              </a:rPr>
              <a:t>To create a new configuration</a:t>
            </a:r>
            <a:r>
              <a:rPr lang="en-US" sz="2400">
                <a:solidFill>
                  <a:schemeClr val="accent2"/>
                </a:solidFill>
              </a:rPr>
              <a:t> with a different number of channels (similar rules apply to most of the other programs):</a:t>
            </a:r>
          </a:p>
          <a:p>
            <a:pPr algn="l" eaLnBrk="1" hangingPunct="1">
              <a:spcBef>
                <a:spcPct val="50000"/>
              </a:spcBef>
              <a:buFontTx/>
              <a:buAutoNum type="arabicParenR"/>
            </a:pPr>
            <a:r>
              <a:rPr lang="en-US" sz="2400">
                <a:solidFill>
                  <a:schemeClr val="accent2"/>
                </a:solidFill>
              </a:rPr>
              <a:t>Delete all the figures: Right click and select the “delete” option for all the existing channel figures. </a:t>
            </a:r>
          </a:p>
          <a:p>
            <a:pPr algn="l" eaLnBrk="1" hangingPunct="1">
              <a:spcBef>
                <a:spcPct val="50000"/>
              </a:spcBef>
              <a:buFontTx/>
              <a:buAutoNum type="arabicParenR"/>
            </a:pPr>
            <a:r>
              <a:rPr lang="en-US" sz="2400">
                <a:solidFill>
                  <a:schemeClr val="accent2"/>
                </a:solidFill>
              </a:rPr>
              <a:t>After closing all figures, it will bring up all the available channel figures for you to reconfigure. After setting the figure </a:t>
            </a:r>
            <a:r>
              <a:rPr lang="en-US" sz="2400" err="1">
                <a:solidFill>
                  <a:schemeClr val="accent2"/>
                </a:solidFill>
              </a:rPr>
              <a:t>confiuration</a:t>
            </a:r>
            <a:r>
              <a:rPr lang="en-US" sz="2400">
                <a:solidFill>
                  <a:schemeClr val="accent2"/>
                </a:solidFill>
              </a:rPr>
              <a:t>, save this setting: File-&gt;</a:t>
            </a:r>
            <a:r>
              <a:rPr lang="en-US" sz="2400" err="1">
                <a:solidFill>
                  <a:schemeClr val="accent2"/>
                </a:solidFill>
              </a:rPr>
              <a:t>Save_Config</a:t>
            </a:r>
            <a:r>
              <a:rPr lang="en-US" sz="2400">
                <a:solidFill>
                  <a:schemeClr val="accent2"/>
                </a:solidFill>
              </a:rPr>
              <a:t>. </a:t>
            </a:r>
          </a:p>
          <a:p>
            <a:pPr algn="l" eaLnBrk="1" hangingPunct="1">
              <a:spcBef>
                <a:spcPct val="50000"/>
              </a:spcBef>
              <a:buFontTx/>
              <a:buAutoNum type="arabicParenR"/>
            </a:pPr>
            <a:r>
              <a:rPr lang="en-US" sz="2400">
                <a:solidFill>
                  <a:schemeClr val="accent2"/>
                </a:solidFill>
              </a:rPr>
              <a:t>In the example above, 20 channels are active. DAS </a:t>
            </a:r>
            <a:r>
              <a:rPr lang="en-US" sz="2400">
                <a:solidFill>
                  <a:schemeClr val="accent2"/>
                </a:solidFill>
                <a:sym typeface="Wingdings" pitchFamily="2" charset="2"/>
              </a:rPr>
              <a:t>displays only the channels that are available: by default 2 channels; so you will see only 2 channels when you delete all the figures. To change this setting see the next slide.</a:t>
            </a:r>
            <a:endParaRPr lang="en-US" sz="2400">
              <a:solidFill>
                <a:schemeClr val="accent2"/>
              </a:solidFill>
            </a:endParaRPr>
          </a:p>
        </p:txBody>
      </p:sp>
      <p:sp>
        <p:nvSpPr>
          <p:cNvPr id="19460" name="Text Box 36"/>
          <p:cNvSpPr txBox="1">
            <a:spLocks noChangeArrowheads="1"/>
          </p:cNvSpPr>
          <p:nvPr/>
        </p:nvSpPr>
        <p:spPr bwMode="auto">
          <a:xfrm>
            <a:off x="914400" y="914400"/>
            <a:ext cx="163830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buFont typeface="Arial" charset="0"/>
              <a:buChar char="•"/>
            </a:pPr>
            <a:r>
              <a:rPr lang="en-US" sz="2400">
                <a:solidFill>
                  <a:srgbClr val="CC0000"/>
                </a:solidFill>
              </a:rPr>
              <a:t>Short answer: Currently Blip supports only one NI board, so you can have up to 32 AI channels</a:t>
            </a:r>
            <a:r>
              <a:rPr lang="en-US" sz="2400">
                <a:solidFill>
                  <a:schemeClr val="accent2"/>
                </a:solidFill>
              </a:rPr>
              <a:t>. </a:t>
            </a:r>
          </a:p>
          <a:p>
            <a:pPr algn="l" eaLnBrk="1" hangingPunct="1">
              <a:spcBef>
                <a:spcPct val="50000"/>
              </a:spcBef>
              <a:buFont typeface="Arial" charset="0"/>
              <a:buChar char="•"/>
            </a:pPr>
            <a:r>
              <a:rPr lang="en-US" sz="2400">
                <a:solidFill>
                  <a:schemeClr val="accent2"/>
                </a:solidFill>
              </a:rPr>
              <a:t>It is possible that you can have more NI board to have more channels. This will require some reprograming of DAS.</a:t>
            </a:r>
          </a:p>
          <a:p>
            <a:pPr algn="l" eaLnBrk="1" hangingPunct="1">
              <a:spcBef>
                <a:spcPct val="50000"/>
              </a:spcBef>
              <a:buFont typeface="Arial" charset="0"/>
              <a:buChar char="•"/>
            </a:pPr>
            <a:r>
              <a:rPr lang="en-US" sz="2400">
                <a:solidFill>
                  <a:schemeClr val="accent2"/>
                </a:solidFill>
              </a:rPr>
              <a:t>The following shows an example screen shot of DAS client (DAS server runs only background) sampling 20 independent channels. </a:t>
            </a:r>
            <a:r>
              <a:rPr lang="en-US" sz="2400">
                <a:solidFill>
                  <a:srgbClr val="FF0000"/>
                </a:solidFill>
              </a:rPr>
              <a:t>NI-6353 board somehow carries over the signal of one channel to the next channel in case the next channels is not connected to anything</a:t>
            </a:r>
            <a:r>
              <a:rPr lang="en-US" sz="2400">
                <a:solidFill>
                  <a:schemeClr val="accent2"/>
                </a:solidFill>
              </a:rPr>
              <a:t>. So the following figure shows duplicate signals appearing in different channels even though only the first channel is getting the input. If you do not want to see such behavior, short circuit the next channel to the one getting the real signal. It is especially important when you do not use one of the channels. For example, you use channel 0 for the neural recording and “reserve” the channel 1 for a possible second neural channel; and you decide to use the channel 2 &amp; 3 to monitor one of the eyes. In this scenario, the channel 2 may get contaminated with the carried over signal from the unconnected channel 1. To prevent this, short circuit (connect the channel input to the ground) the channel 1.  </a:t>
            </a:r>
          </a:p>
        </p:txBody>
      </p:sp>
      <p:pic>
        <p:nvPicPr>
          <p:cNvPr id="19461"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5091113"/>
            <a:ext cx="8839200" cy="576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What is the scale at the DAS-client window?</a:t>
            </a:r>
          </a:p>
        </p:txBody>
      </p:sp>
      <p:sp>
        <p:nvSpPr>
          <p:cNvPr id="2" name="Rectangle 1"/>
          <p:cNvSpPr/>
          <p:nvPr/>
        </p:nvSpPr>
        <p:spPr>
          <a:xfrm>
            <a:off x="152400" y="2049492"/>
            <a:ext cx="12496800" cy="11172289"/>
          </a:xfrm>
          <a:prstGeom prst="rect">
            <a:avLst/>
          </a:prstGeom>
          <a:ln>
            <a:solidFill>
              <a:srgbClr val="663300"/>
            </a:solidFill>
          </a:ln>
          <a:effectLst/>
        </p:spPr>
        <p:txBody>
          <a:bodyPr wrap="square">
            <a:spAutoFit/>
          </a:bodyPr>
          <a:lstStyle/>
          <a:p>
            <a:pPr algn="l"/>
            <a:r>
              <a:rPr lang="en-US" sz="2000" dirty="0"/>
              <a:t>Hello Hidetoshi,</a:t>
            </a:r>
            <a:br>
              <a:rPr lang="en-US" sz="2000" dirty="0"/>
            </a:br>
            <a:endParaRPr lang="en-US" sz="2000" dirty="0"/>
          </a:p>
          <a:p>
            <a:pPr algn="l"/>
            <a:r>
              <a:rPr lang="en-US" sz="2000" dirty="0"/>
              <a:t>I have looked up the national instrument board for its specifications.</a:t>
            </a:r>
          </a:p>
          <a:p>
            <a:pPr algn="l"/>
            <a:r>
              <a:rPr lang="en-US" sz="2000" dirty="0"/>
              <a:t>Unfortunately, I could not find any mention of amplification by the DAQ board.</a:t>
            </a:r>
          </a:p>
          <a:p>
            <a:pPr algn="l"/>
            <a:r>
              <a:rPr lang="en-US" sz="2000" dirty="0"/>
              <a:t>On the BLIP front, BLIP retrieves the data given by the DAQ board and presents it as is without amplifying the signal. So the number that you see on the screen is what BLIP gets from the board.</a:t>
            </a:r>
          </a:p>
          <a:p>
            <a:pPr algn="l"/>
            <a:r>
              <a:rPr lang="en-US" sz="2000" dirty="0"/>
              <a:t/>
            </a:r>
            <a:br>
              <a:rPr lang="en-US" sz="2000" dirty="0"/>
            </a:br>
            <a:endParaRPr lang="en-US" sz="2000" dirty="0"/>
          </a:p>
          <a:p>
            <a:pPr algn="l"/>
            <a:r>
              <a:rPr lang="en-US" sz="2000" dirty="0"/>
              <a:t>To clarify the situation there are several factors in play:</a:t>
            </a:r>
          </a:p>
          <a:p>
            <a:pPr algn="l"/>
            <a:r>
              <a:rPr lang="en-US" sz="2000" dirty="0"/>
              <a:t>1) the signal from the neurons</a:t>
            </a:r>
          </a:p>
          <a:p>
            <a:pPr algn="l"/>
            <a:r>
              <a:rPr lang="en-US" sz="2000" dirty="0"/>
              <a:t>2) the amplification by the pre-amplifier. (?)</a:t>
            </a:r>
          </a:p>
          <a:p>
            <a:pPr algn="l"/>
            <a:r>
              <a:rPr lang="en-US" sz="2000" dirty="0"/>
              <a:t>3) the amplification by the main amplifier (?)</a:t>
            </a:r>
          </a:p>
          <a:p>
            <a:pPr algn="l"/>
            <a:r>
              <a:rPr lang="en-US" sz="2000" dirty="0"/>
              <a:t>4) the signal modification by the filter (? the filter affects the shape and amplitude of the signal)</a:t>
            </a:r>
          </a:p>
          <a:p>
            <a:pPr algn="l"/>
            <a:r>
              <a:rPr lang="en-US" sz="2000" dirty="0"/>
              <a:t>5) the signal modification by the NIDAQ board (?)</a:t>
            </a:r>
          </a:p>
          <a:p>
            <a:pPr algn="l"/>
            <a:r>
              <a:rPr lang="en-US" sz="2000" dirty="0"/>
              <a:t>6) </a:t>
            </a:r>
            <a:r>
              <a:rPr lang="en-US" sz="2000" dirty="0">
                <a:solidFill>
                  <a:srgbClr val="FF0000"/>
                </a:solidFill>
              </a:rPr>
              <a:t>the signal modification by BLIP (NONE). Except when it saves the signal to a file: it multiplies 1000 to the original signal and converts the signal to </a:t>
            </a:r>
            <a:r>
              <a:rPr lang="en-US" sz="2000" dirty="0" err="1">
                <a:solidFill>
                  <a:srgbClr val="FF0000"/>
                </a:solidFill>
              </a:rPr>
              <a:t>int</a:t>
            </a:r>
            <a:r>
              <a:rPr lang="en-US" sz="2000" dirty="0">
                <a:solidFill>
                  <a:srgbClr val="FF0000"/>
                </a:solidFill>
              </a:rPr>
              <a:t> form (</a:t>
            </a:r>
            <a:r>
              <a:rPr lang="en-US" sz="2000" dirty="0" err="1">
                <a:solidFill>
                  <a:srgbClr val="FF0000"/>
                </a:solidFill>
              </a:rPr>
              <a:t>ar</a:t>
            </a:r>
            <a:r>
              <a:rPr lang="en-US" sz="2000" dirty="0">
                <a:solidFill>
                  <a:srgbClr val="FF0000"/>
                </a:solidFill>
              </a:rPr>
              <a:t> &lt;&lt; (</a:t>
            </a:r>
            <a:r>
              <a:rPr lang="en-US" sz="2000" dirty="0" err="1">
                <a:solidFill>
                  <a:srgbClr val="FF0000"/>
                </a:solidFill>
              </a:rPr>
              <a:t>int</a:t>
            </a:r>
            <a:r>
              <a:rPr lang="en-US" sz="2000" dirty="0">
                <a:solidFill>
                  <a:srgbClr val="FF0000"/>
                </a:solidFill>
              </a:rPr>
              <a:t>)(1000*</a:t>
            </a:r>
            <a:r>
              <a:rPr lang="en-US" sz="2000" dirty="0" err="1">
                <a:solidFill>
                  <a:srgbClr val="FF0000"/>
                </a:solidFill>
              </a:rPr>
              <a:t>m_pM_AI</a:t>
            </a:r>
            <a:r>
              <a:rPr lang="en-US" sz="2000" dirty="0">
                <a:solidFill>
                  <a:srgbClr val="FF0000"/>
                </a:solidFill>
              </a:rPr>
              <a:t>[</a:t>
            </a:r>
            <a:r>
              <a:rPr lang="en-US" sz="2000" dirty="0" err="1">
                <a:solidFill>
                  <a:srgbClr val="FF0000"/>
                </a:solidFill>
              </a:rPr>
              <a:t>i</a:t>
            </a:r>
            <a:r>
              <a:rPr lang="en-US" sz="2000" dirty="0">
                <a:solidFill>
                  <a:srgbClr val="FF0000"/>
                </a:solidFill>
              </a:rPr>
              <a:t>]);)</a:t>
            </a:r>
          </a:p>
          <a:p>
            <a:pPr algn="l"/>
            <a:r>
              <a:rPr lang="en-US" sz="2000" dirty="0"/>
              <a:t/>
            </a:r>
            <a:br>
              <a:rPr lang="en-US" sz="2000" dirty="0"/>
            </a:br>
            <a:endParaRPr lang="en-US" sz="2000" dirty="0"/>
          </a:p>
          <a:p>
            <a:pPr algn="l"/>
            <a:r>
              <a:rPr lang="en-US" sz="2000" dirty="0"/>
              <a:t>In summary, BLIP does not amplify the signal. NIDAQ board I am not sure.</a:t>
            </a:r>
          </a:p>
          <a:p>
            <a:pPr algn="l"/>
            <a:r>
              <a:rPr lang="en-US" sz="2000" dirty="0"/>
              <a:t>You can probably know the amplification numbers of other instruments.</a:t>
            </a:r>
          </a:p>
          <a:p>
            <a:pPr algn="l"/>
            <a:r>
              <a:rPr lang="en-US" sz="2000" dirty="0"/>
              <a:t/>
            </a:r>
            <a:br>
              <a:rPr lang="en-US" sz="2000" dirty="0"/>
            </a:br>
            <a:endParaRPr lang="en-US" sz="2000" dirty="0"/>
          </a:p>
          <a:p>
            <a:pPr algn="l"/>
            <a:r>
              <a:rPr lang="en-US" sz="2000" dirty="0"/>
              <a:t>Practically speaking, you can: </a:t>
            </a:r>
          </a:p>
          <a:p>
            <a:pPr marL="457200" indent="-457200" algn="l">
              <a:buAutoNum type="arabicParenR"/>
            </a:pPr>
            <a:r>
              <a:rPr lang="en-US" sz="2000" dirty="0">
                <a:solidFill>
                  <a:srgbClr val="00B050"/>
                </a:solidFill>
              </a:rPr>
              <a:t>use a signal generator (you can buy this) and put in a known signal with a known amplitude.</a:t>
            </a:r>
          </a:p>
          <a:p>
            <a:pPr marL="457200" indent="-457200" algn="l">
              <a:buAutoNum type="arabicParenR"/>
            </a:pPr>
            <a:r>
              <a:rPr lang="en-US" sz="2000" dirty="0">
                <a:solidFill>
                  <a:srgbClr val="00B050"/>
                </a:solidFill>
              </a:rPr>
              <a:t>Then you can measure the output at the BLIP side. </a:t>
            </a:r>
          </a:p>
          <a:p>
            <a:pPr marL="457200" indent="-457200" algn="l">
              <a:buAutoNum type="arabicParenR"/>
            </a:pPr>
            <a:r>
              <a:rPr lang="en-US" sz="2000" dirty="0">
                <a:solidFill>
                  <a:srgbClr val="00B050"/>
                </a:solidFill>
              </a:rPr>
              <a:t>Now you can calculate the amplification factor.</a:t>
            </a:r>
          </a:p>
          <a:p>
            <a:pPr algn="l"/>
            <a:endParaRPr lang="en-US" sz="2000" dirty="0"/>
          </a:p>
          <a:p>
            <a:pPr algn="l"/>
            <a:r>
              <a:rPr lang="en-US" sz="2000" dirty="0"/>
              <a:t>Hope this helps.</a:t>
            </a:r>
          </a:p>
          <a:p>
            <a:pPr algn="l"/>
            <a:r>
              <a:rPr lang="en-US" sz="2000" dirty="0"/>
              <a:t/>
            </a:r>
            <a:br>
              <a:rPr lang="en-US" sz="2000" dirty="0"/>
            </a:br>
            <a:endParaRPr lang="en-US" sz="2000" dirty="0"/>
          </a:p>
          <a:p>
            <a:pPr algn="l"/>
            <a:r>
              <a:rPr lang="en-US" sz="2000" dirty="0"/>
              <a:t>Thanks,</a:t>
            </a:r>
          </a:p>
          <a:p>
            <a:pPr algn="l"/>
            <a:r>
              <a:rPr lang="en-US" sz="2000" dirty="0"/>
              <a:t/>
            </a:r>
            <a:br>
              <a:rPr lang="en-US" sz="2000" dirty="0"/>
            </a:br>
            <a:endParaRPr lang="en-US" sz="2000" dirty="0"/>
          </a:p>
          <a:p>
            <a:pPr algn="l"/>
            <a:r>
              <a:rPr lang="en-US" sz="2000" dirty="0"/>
              <a:t>Simon</a:t>
            </a:r>
          </a:p>
          <a:p>
            <a:pPr algn="l"/>
            <a:r>
              <a:rPr lang="en-US" sz="2000" dirty="0"/>
              <a:t/>
            </a:r>
            <a:br>
              <a:rPr lang="en-US" sz="2000" dirty="0"/>
            </a:br>
            <a:endParaRPr lang="en-US" sz="2000" dirty="0"/>
          </a:p>
        </p:txBody>
      </p:sp>
      <p:grpSp>
        <p:nvGrpSpPr>
          <p:cNvPr id="7" name="Group 6"/>
          <p:cNvGrpSpPr/>
          <p:nvPr/>
        </p:nvGrpSpPr>
        <p:grpSpPr>
          <a:xfrm>
            <a:off x="12272946" y="1219200"/>
            <a:ext cx="5979951" cy="4054336"/>
            <a:chOff x="13421537" y="4718166"/>
            <a:chExt cx="4657322" cy="3157609"/>
          </a:xfrm>
        </p:grpSpPr>
        <p:pic>
          <p:nvPicPr>
            <p:cNvPr id="21" name="Picture 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99046" y="4995771"/>
              <a:ext cx="3579813" cy="2880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cxnSp>
          <p:nvCxnSpPr>
            <p:cNvPr id="22" name="Straight Arrow Connector 21"/>
            <p:cNvCxnSpPr/>
            <p:nvPr/>
          </p:nvCxnSpPr>
          <p:spPr>
            <a:xfrm>
              <a:off x="14028156" y="5192936"/>
              <a:ext cx="545382" cy="36776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 name="TextBox 7"/>
            <p:cNvSpPr txBox="1"/>
            <p:nvPr/>
          </p:nvSpPr>
          <p:spPr>
            <a:xfrm>
              <a:off x="13421537" y="4718166"/>
              <a:ext cx="975854" cy="70788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2000" b="1" dirty="0">
                  <a:solidFill>
                    <a:srgbClr val="FF0000"/>
                  </a:solidFill>
                </a:rPr>
                <a:t>This scale</a:t>
              </a:r>
            </a:p>
          </p:txBody>
        </p:sp>
      </p:grpSp>
    </p:spTree>
    <p:extLst>
      <p:ext uri="{BB962C8B-B14F-4D97-AF65-F5344CB8AC3E}">
        <p14:creationId xmlns:p14="http://schemas.microsoft.com/office/powerpoint/2010/main" val="15407130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3962400"/>
            <a:ext cx="18294350" cy="51816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pPr>
            <a:r>
              <a:rPr lang="en-US" sz="23900" b="1" dirty="0" smtClean="0">
                <a:solidFill>
                  <a:srgbClr val="FF0000"/>
                </a:solidFill>
                <a:effectLst>
                  <a:outerShdw blurRad="38100" dist="38100" dir="2700000" algn="tl">
                    <a:srgbClr val="C0C0C0"/>
                  </a:outerShdw>
                </a:effectLst>
              </a:rPr>
              <a:t>TAS</a:t>
            </a:r>
          </a:p>
          <a:p>
            <a:pPr algn="ctr" eaLnBrk="1" hangingPunct="1">
              <a:spcBef>
                <a:spcPct val="20000"/>
              </a:spcBef>
            </a:pPr>
            <a:r>
              <a:rPr lang="en-US" sz="4800" b="1" dirty="0" smtClean="0">
                <a:solidFill>
                  <a:srgbClr val="FF0000"/>
                </a:solidFill>
                <a:effectLst>
                  <a:outerShdw blurRad="38100" dist="38100" dir="2700000" algn="tl">
                    <a:srgbClr val="C0C0C0"/>
                  </a:outerShdw>
                </a:effectLst>
              </a:rPr>
              <a:t>(Task-Scheduler)</a:t>
            </a:r>
            <a:endParaRPr lang="en-US" sz="48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36163308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31"/>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TAS (TAsk Scheduler)</a:t>
            </a:r>
          </a:p>
        </p:txBody>
      </p:sp>
      <p:sp>
        <p:nvSpPr>
          <p:cNvPr id="23555" name="Rectangle 4"/>
          <p:cNvSpPr>
            <a:spLocks noChangeArrowheads="1"/>
          </p:cNvSpPr>
          <p:nvPr/>
        </p:nvSpPr>
        <p:spPr bwMode="auto">
          <a:xfrm>
            <a:off x="914400" y="1143000"/>
            <a:ext cx="16687800" cy="8763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5700" bIns="45700"/>
          <a:lstStyle/>
          <a:p>
            <a:pPr marL="342900" indent="-342900" algn="l">
              <a:lnSpc>
                <a:spcPct val="150000"/>
              </a:lnSpc>
              <a:buFontTx/>
              <a:buChar char="•"/>
            </a:pPr>
            <a:r>
              <a:rPr lang="en-US" sz="3200" b="1">
                <a:solidFill>
                  <a:schemeClr val="accent2"/>
                </a:solidFill>
              </a:rPr>
              <a:t>Sets the schedule of the trial.</a:t>
            </a:r>
          </a:p>
          <a:p>
            <a:pPr marL="342900" indent="-342900" algn="l">
              <a:lnSpc>
                <a:spcPct val="150000"/>
              </a:lnSpc>
              <a:buFontTx/>
              <a:buChar char="•"/>
            </a:pPr>
            <a:r>
              <a:rPr lang="en-US" sz="3200" b="1">
                <a:solidFill>
                  <a:schemeClr val="accent2"/>
                </a:solidFill>
              </a:rPr>
              <a:t>Communicates with VIS to display visual stimuli, and with MOXY to show the progress of the task.</a:t>
            </a:r>
          </a:p>
          <a:p>
            <a:pPr marL="342900" indent="-342900" algn="l">
              <a:lnSpc>
                <a:spcPct val="150000"/>
              </a:lnSpc>
              <a:buFontTx/>
              <a:buChar char="•"/>
            </a:pPr>
            <a:r>
              <a:rPr lang="en-US" sz="3200" b="1">
                <a:solidFill>
                  <a:schemeClr val="accent2"/>
                </a:solidFill>
              </a:rPr>
              <a:t>Has icons for task related functions (e.g., save icon, play &amp; pause…)</a:t>
            </a:r>
          </a:p>
          <a:p>
            <a:pPr marL="342900" indent="-342900" algn="l">
              <a:lnSpc>
                <a:spcPct val="150000"/>
              </a:lnSpc>
              <a:buFontTx/>
              <a:buChar char="•"/>
            </a:pPr>
            <a:r>
              <a:rPr lang="en-US" sz="3200" b="1">
                <a:solidFill>
                  <a:schemeClr val="accent2"/>
                </a:solidFill>
              </a:rPr>
              <a:t>Fetches the spike &amp; behavioral data from the shared memory, and creates shared (mostly with RAS) memory related to each trial. </a:t>
            </a:r>
          </a:p>
          <a:p>
            <a:pPr marL="342900" indent="-342900" algn="l">
              <a:lnSpc>
                <a:spcPct val="150000"/>
              </a:lnSpc>
              <a:buFontTx/>
              <a:buChar char="•"/>
            </a:pPr>
            <a:r>
              <a:rPr lang="en-US" sz="3200" b="1">
                <a:solidFill>
                  <a:schemeClr val="accent2"/>
                </a:solidFill>
              </a:rPr>
              <a:t>Upon user’s request, the trial data can be saved to a file. In the case the user tries to overwrite an existing .</a:t>
            </a:r>
            <a:r>
              <a:rPr lang="en-US" sz="3200" b="1" err="1">
                <a:solidFill>
                  <a:schemeClr val="accent2"/>
                </a:solidFill>
              </a:rPr>
              <a:t>rst</a:t>
            </a:r>
            <a:r>
              <a:rPr lang="en-US" sz="3200" b="1">
                <a:solidFill>
                  <a:schemeClr val="accent2"/>
                </a:solidFill>
              </a:rPr>
              <a:t> file, TAS rescues the existing one by changing the extension to .</a:t>
            </a:r>
            <a:r>
              <a:rPr lang="en-US" sz="3200" b="1" err="1">
                <a:solidFill>
                  <a:schemeClr val="accent2"/>
                </a:solidFill>
              </a:rPr>
              <a:t>bak</a:t>
            </a:r>
            <a:r>
              <a:rPr lang="en-US" sz="3200" b="1">
                <a:solidFill>
                  <a:schemeClr val="accent2"/>
                </a:solidFill>
              </a:rPr>
              <a:t>. So, if not needed, delete the .</a:t>
            </a:r>
            <a:r>
              <a:rPr lang="en-US" sz="3200" b="1" err="1">
                <a:solidFill>
                  <a:schemeClr val="accent2"/>
                </a:solidFill>
              </a:rPr>
              <a:t>bak</a:t>
            </a:r>
            <a:r>
              <a:rPr lang="en-US" sz="3200" b="1">
                <a:solidFill>
                  <a:schemeClr val="accent2"/>
                </a:solidFill>
              </a:rPr>
              <a:t> files manually.</a:t>
            </a:r>
          </a:p>
          <a:p>
            <a:pPr marL="342900" indent="-342900" algn="l">
              <a:lnSpc>
                <a:spcPct val="150000"/>
              </a:lnSpc>
              <a:buFontTx/>
              <a:buChar char="•"/>
            </a:pPr>
            <a:r>
              <a:rPr lang="en-US" sz="3200" b="1">
                <a:solidFill>
                  <a:srgbClr val="FF0000"/>
                </a:solidFill>
              </a:rPr>
              <a:t>This is the program that you use to insert your tasks</a:t>
            </a:r>
            <a:r>
              <a:rPr lang="en-US" sz="3200" b="1">
                <a:solidFill>
                  <a:schemeClr val="accent2"/>
                </a:solidFill>
              </a:rPr>
              <a:t>. You write your own codes and make icons and dialogs etc. In the following slides you will see the examples of how to do it.</a:t>
            </a:r>
          </a:p>
        </p:txBody>
      </p:sp>
      <p:pic>
        <p:nvPicPr>
          <p:cNvPr id="2355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10679113"/>
            <a:ext cx="10725150" cy="162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3557" name="Text Box 33"/>
          <p:cNvSpPr txBox="1">
            <a:spLocks noChangeArrowheads="1"/>
          </p:cNvSpPr>
          <p:nvPr/>
        </p:nvSpPr>
        <p:spPr bwMode="auto">
          <a:xfrm>
            <a:off x="1447800" y="12157075"/>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Save the trial data to a file.</a:t>
            </a:r>
          </a:p>
        </p:txBody>
      </p:sp>
      <p:cxnSp>
        <p:nvCxnSpPr>
          <p:cNvPr id="23558" name="AutoShape 34"/>
          <p:cNvCxnSpPr>
            <a:cxnSpLocks noChangeShapeType="1"/>
            <a:stCxn id="23557" idx="3"/>
            <a:endCxn id="23563" idx="2"/>
          </p:cNvCxnSpPr>
          <p:nvPr/>
        </p:nvCxnSpPr>
        <p:spPr bwMode="auto">
          <a:xfrm flipV="1">
            <a:off x="5791200" y="12101513"/>
            <a:ext cx="1482725" cy="258762"/>
          </a:xfrm>
          <a:prstGeom prst="bentConnector2">
            <a:avLst/>
          </a:prstGeom>
          <a:noFill/>
          <a:ln w="38100">
            <a:solidFill>
              <a:srgbClr val="9933FF"/>
            </a:solidFill>
            <a:miter lim="800000"/>
            <a:headEnd/>
            <a:tailEnd type="triangle" w="med" len="med"/>
          </a:ln>
          <a:extLst>
            <a:ext uri="{909E8E84-426E-40DD-AFC4-6F175D3DCCD1}">
              <a14:hiddenFill xmlns:a14="http://schemas.microsoft.com/office/drawing/2010/main">
                <a:noFill/>
              </a14:hiddenFill>
            </a:ext>
          </a:extLst>
        </p:spPr>
      </p:cxnSp>
      <p:sp>
        <p:nvSpPr>
          <p:cNvPr id="23559" name="Text Box 36"/>
          <p:cNvSpPr txBox="1">
            <a:spLocks noChangeArrowheads="1"/>
          </p:cNvSpPr>
          <p:nvPr/>
        </p:nvSpPr>
        <p:spPr bwMode="auto">
          <a:xfrm>
            <a:off x="1447800" y="126238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Start the task</a:t>
            </a:r>
          </a:p>
        </p:txBody>
      </p:sp>
      <p:cxnSp>
        <p:nvCxnSpPr>
          <p:cNvPr id="23560" name="AutoShape 37"/>
          <p:cNvCxnSpPr>
            <a:cxnSpLocks noChangeShapeType="1"/>
            <a:stCxn id="23559" idx="3"/>
            <a:endCxn id="23564" idx="2"/>
          </p:cNvCxnSpPr>
          <p:nvPr/>
        </p:nvCxnSpPr>
        <p:spPr bwMode="auto">
          <a:xfrm flipV="1">
            <a:off x="5791200" y="12153900"/>
            <a:ext cx="2154238" cy="673100"/>
          </a:xfrm>
          <a:prstGeom prst="bentConnector2">
            <a:avLst/>
          </a:prstGeom>
          <a:noFill/>
          <a:ln w="381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23561" name="Text Box 40"/>
          <p:cNvSpPr txBox="1">
            <a:spLocks noChangeArrowheads="1"/>
          </p:cNvSpPr>
          <p:nvPr/>
        </p:nvSpPr>
        <p:spPr bwMode="auto">
          <a:xfrm>
            <a:off x="1447800" y="130810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Pause the task</a:t>
            </a:r>
          </a:p>
        </p:txBody>
      </p:sp>
      <p:cxnSp>
        <p:nvCxnSpPr>
          <p:cNvPr id="23562" name="AutoShape 41"/>
          <p:cNvCxnSpPr>
            <a:cxnSpLocks noChangeShapeType="1"/>
            <a:stCxn id="23561" idx="3"/>
            <a:endCxn id="23565" idx="2"/>
          </p:cNvCxnSpPr>
          <p:nvPr/>
        </p:nvCxnSpPr>
        <p:spPr bwMode="auto">
          <a:xfrm flipV="1">
            <a:off x="5791200" y="12153900"/>
            <a:ext cx="2667000" cy="1130300"/>
          </a:xfrm>
          <a:prstGeom prst="bentConnector2">
            <a:avLst/>
          </a:prstGeom>
          <a:noFill/>
          <a:ln w="38100">
            <a:solidFill>
              <a:schemeClr val="hlink"/>
            </a:solidFill>
            <a:miter lim="800000"/>
            <a:headEnd/>
            <a:tailEnd type="triangle" w="med" len="med"/>
          </a:ln>
          <a:extLst>
            <a:ext uri="{909E8E84-426E-40DD-AFC4-6F175D3DCCD1}">
              <a14:hiddenFill xmlns:a14="http://schemas.microsoft.com/office/drawing/2010/main">
                <a:noFill/>
              </a14:hiddenFill>
            </a:ext>
          </a:extLst>
        </p:spPr>
      </p:cxnSp>
      <p:sp>
        <p:nvSpPr>
          <p:cNvPr id="23563" name="Rectangle 50"/>
          <p:cNvSpPr>
            <a:spLocks noChangeArrowheads="1"/>
          </p:cNvSpPr>
          <p:nvPr/>
        </p:nvSpPr>
        <p:spPr bwMode="auto">
          <a:xfrm>
            <a:off x="7080250" y="11825288"/>
            <a:ext cx="387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
        <p:nvSpPr>
          <p:cNvPr id="23564" name="Rectangle 50"/>
          <p:cNvSpPr>
            <a:spLocks noChangeArrowheads="1"/>
          </p:cNvSpPr>
          <p:nvPr/>
        </p:nvSpPr>
        <p:spPr bwMode="auto">
          <a:xfrm>
            <a:off x="7751763" y="11877675"/>
            <a:ext cx="387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
        <p:nvSpPr>
          <p:cNvPr id="23565" name="Rectangle 50"/>
          <p:cNvSpPr>
            <a:spLocks noChangeArrowheads="1"/>
          </p:cNvSpPr>
          <p:nvPr/>
        </p:nvSpPr>
        <p:spPr bwMode="auto">
          <a:xfrm>
            <a:off x="8264525" y="11877675"/>
            <a:ext cx="387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
        <p:nvSpPr>
          <p:cNvPr id="23566" name="Text Box 33"/>
          <p:cNvSpPr txBox="1">
            <a:spLocks noChangeArrowheads="1"/>
          </p:cNvSpPr>
          <p:nvPr/>
        </p:nvSpPr>
        <p:spPr bwMode="auto">
          <a:xfrm>
            <a:off x="11353800" y="12930188"/>
            <a:ext cx="6629400" cy="7080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Your creation here. The example shows icons that will bring up dialogs.</a:t>
            </a:r>
          </a:p>
        </p:txBody>
      </p:sp>
      <p:cxnSp>
        <p:nvCxnSpPr>
          <p:cNvPr id="23567" name="AutoShape 34"/>
          <p:cNvCxnSpPr>
            <a:cxnSpLocks noChangeShapeType="1"/>
            <a:stCxn id="23566" idx="1"/>
            <a:endCxn id="23569" idx="2"/>
          </p:cNvCxnSpPr>
          <p:nvPr/>
        </p:nvCxnSpPr>
        <p:spPr bwMode="auto">
          <a:xfrm rot="10800000">
            <a:off x="11239500" y="12649200"/>
            <a:ext cx="114300" cy="635000"/>
          </a:xfrm>
          <a:prstGeom prst="bentConnector2">
            <a:avLst/>
          </a:prstGeom>
          <a:noFill/>
          <a:ln w="38100">
            <a:solidFill>
              <a:srgbClr val="9933FF"/>
            </a:solidFill>
            <a:miter lim="800000"/>
            <a:headEnd/>
            <a:tailEnd type="triangle" w="med" len="med"/>
          </a:ln>
          <a:extLst>
            <a:ext uri="{909E8E84-426E-40DD-AFC4-6F175D3DCCD1}">
              <a14:hiddenFill xmlns:a14="http://schemas.microsoft.com/office/drawing/2010/main">
                <a:noFill/>
              </a14:hiddenFill>
            </a:ext>
          </a:extLst>
        </p:spPr>
      </p:cxnSp>
      <p:sp>
        <p:nvSpPr>
          <p:cNvPr id="23568" name="AutoShape 49"/>
          <p:cNvSpPr>
            <a:spLocks/>
          </p:cNvSpPr>
          <p:nvPr/>
        </p:nvSpPr>
        <p:spPr bwMode="auto">
          <a:xfrm rot="16200000" flipH="1">
            <a:off x="11108531" y="10227469"/>
            <a:ext cx="261938" cy="4495800"/>
          </a:xfrm>
          <a:prstGeom prst="rightBrace">
            <a:avLst>
              <a:gd name="adj1" fmla="val 8343"/>
              <a:gd name="adj2" fmla="val 50000"/>
            </a:avLst>
          </a:prstGeom>
          <a:noFill/>
          <a:ln w="28575">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3569" name="Rectangle 50"/>
          <p:cNvSpPr>
            <a:spLocks noChangeArrowheads="1"/>
          </p:cNvSpPr>
          <p:nvPr/>
        </p:nvSpPr>
        <p:spPr bwMode="auto">
          <a:xfrm>
            <a:off x="11045825" y="12372975"/>
            <a:ext cx="387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Tree>
    <p:extLst>
      <p:ext uri="{BB962C8B-B14F-4D97-AF65-F5344CB8AC3E}">
        <p14:creationId xmlns:p14="http://schemas.microsoft.com/office/powerpoint/2010/main" val="8304158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4"/>
          <p:cNvSpPr>
            <a:spLocks noChangeArrowheads="1"/>
          </p:cNvSpPr>
          <p:nvPr/>
        </p:nvSpPr>
        <p:spPr bwMode="auto">
          <a:xfrm>
            <a:off x="0" y="0"/>
            <a:ext cx="18288000" cy="9144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Supported features by TAS</a:t>
            </a:r>
          </a:p>
        </p:txBody>
      </p:sp>
      <p:sp>
        <p:nvSpPr>
          <p:cNvPr id="34820" name="Text Box 5"/>
          <p:cNvSpPr txBox="1">
            <a:spLocks noChangeArrowheads="1"/>
          </p:cNvSpPr>
          <p:nvPr/>
        </p:nvSpPr>
        <p:spPr bwMode="auto">
          <a:xfrm>
            <a:off x="381000" y="2168525"/>
            <a:ext cx="17449800" cy="1040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403225" indent="-403225"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000" b="1" dirty="0" err="1">
                <a:solidFill>
                  <a:schemeClr val="accent2"/>
                </a:solidFill>
              </a:rPr>
              <a:t>ECodes</a:t>
            </a:r>
            <a:r>
              <a:rPr lang="en-US" sz="2000" b="1" dirty="0">
                <a:solidFill>
                  <a:schemeClr val="accent2"/>
                </a:solidFill>
              </a:rPr>
              <a:t>:</a:t>
            </a:r>
          </a:p>
          <a:p>
            <a:pPr algn="l" eaLnBrk="1" hangingPunct="1">
              <a:spcBef>
                <a:spcPct val="50000"/>
              </a:spcBef>
              <a:buFontTx/>
              <a:buChar char="•"/>
            </a:pPr>
            <a:r>
              <a:rPr lang="en-US" sz="2000" dirty="0" err="1">
                <a:solidFill>
                  <a:schemeClr val="accent2"/>
                </a:solidFill>
              </a:rPr>
              <a:t>ECodes</a:t>
            </a:r>
            <a:r>
              <a:rPr lang="en-US" sz="2000" dirty="0">
                <a:solidFill>
                  <a:schemeClr val="accent2"/>
                </a:solidFill>
              </a:rPr>
              <a:t> can be any (positive or negative) integer (32 bit: </a:t>
            </a:r>
            <a:r>
              <a:rPr lang="en-US" sz="2000" dirty="0">
                <a:solidFill>
                  <a:schemeClr val="accent2"/>
                </a:solidFill>
                <a:cs typeface="Arial" charset="0"/>
              </a:rPr>
              <a:t>±</a:t>
            </a:r>
            <a:r>
              <a:rPr lang="en-US" sz="2000" dirty="0">
                <a:solidFill>
                  <a:schemeClr val="accent2"/>
                </a:solidFill>
              </a:rPr>
              <a:t>2,147,483,648; 64 bit: ± 9,223,372,036,854,775,807 ).</a:t>
            </a:r>
          </a:p>
          <a:p>
            <a:pPr algn="l" eaLnBrk="1" hangingPunct="1">
              <a:spcBef>
                <a:spcPct val="50000"/>
              </a:spcBef>
              <a:buFontTx/>
              <a:buChar char="•"/>
            </a:pPr>
            <a:r>
              <a:rPr lang="en-US" sz="2000" dirty="0">
                <a:solidFill>
                  <a:schemeClr val="accent2"/>
                </a:solidFill>
              </a:rPr>
              <a:t>Use “</a:t>
            </a:r>
            <a:r>
              <a:rPr lang="en-US" sz="2000" dirty="0" err="1"/>
              <a:t>StartCollectingTrialData_Give_StartECode_and_TrialID</a:t>
            </a:r>
            <a:r>
              <a:rPr lang="en-US" sz="2000" dirty="0">
                <a:solidFill>
                  <a:schemeClr val="accent2"/>
                </a:solidFill>
              </a:rPr>
              <a:t>(ENABLECD, </a:t>
            </a:r>
            <a:r>
              <a:rPr lang="en-US" sz="2000" dirty="0" err="1">
                <a:solidFill>
                  <a:schemeClr val="accent2"/>
                </a:solidFill>
              </a:rPr>
              <a:t>m_trialID</a:t>
            </a:r>
            <a:r>
              <a:rPr lang="en-US" sz="2000" dirty="0">
                <a:solidFill>
                  <a:schemeClr val="accent2"/>
                </a:solidFill>
              </a:rPr>
              <a:t>)” to inform TAS to register the beginning of the trial.</a:t>
            </a:r>
          </a:p>
          <a:p>
            <a:pPr algn="l" eaLnBrk="1" hangingPunct="1">
              <a:spcBef>
                <a:spcPct val="50000"/>
              </a:spcBef>
              <a:buFontTx/>
              <a:buChar char="•"/>
            </a:pPr>
            <a:r>
              <a:rPr lang="en-US" sz="2000" dirty="0">
                <a:solidFill>
                  <a:schemeClr val="accent2"/>
                </a:solidFill>
              </a:rPr>
              <a:t>In other occasions, use “</a:t>
            </a:r>
            <a:r>
              <a:rPr lang="en-US" sz="2000" dirty="0" err="1">
                <a:solidFill>
                  <a:schemeClr val="accent2"/>
                </a:solidFill>
              </a:rPr>
              <a:t>Ecode</a:t>
            </a:r>
            <a:r>
              <a:rPr lang="en-US" sz="2000" dirty="0">
                <a:solidFill>
                  <a:schemeClr val="accent2"/>
                </a:solidFill>
              </a:rPr>
              <a:t>(TGTCD)” to register the </a:t>
            </a:r>
            <a:r>
              <a:rPr lang="en-US" sz="2000" dirty="0" err="1">
                <a:solidFill>
                  <a:schemeClr val="accent2"/>
                </a:solidFill>
              </a:rPr>
              <a:t>ECode</a:t>
            </a:r>
            <a:r>
              <a:rPr lang="en-US" sz="2000" dirty="0">
                <a:solidFill>
                  <a:schemeClr val="accent2"/>
                </a:solidFill>
              </a:rPr>
              <a:t>. </a:t>
            </a:r>
          </a:p>
          <a:p>
            <a:pPr algn="l" eaLnBrk="1" hangingPunct="1">
              <a:spcBef>
                <a:spcPct val="50000"/>
              </a:spcBef>
              <a:buFontTx/>
              <a:buChar char="•"/>
            </a:pPr>
            <a:endParaRPr lang="en-US" sz="2000" dirty="0">
              <a:solidFill>
                <a:schemeClr val="accent2"/>
              </a:solidFill>
            </a:endParaRPr>
          </a:p>
          <a:p>
            <a:pPr algn="l" eaLnBrk="1" hangingPunct="1">
              <a:spcBef>
                <a:spcPct val="50000"/>
              </a:spcBef>
            </a:pPr>
            <a:r>
              <a:rPr lang="en-US" sz="2000" b="1" dirty="0">
                <a:solidFill>
                  <a:schemeClr val="accent2"/>
                </a:solidFill>
              </a:rPr>
              <a:t>Alias instead of </a:t>
            </a:r>
            <a:r>
              <a:rPr lang="en-US" sz="2000" b="1" dirty="0" err="1">
                <a:solidFill>
                  <a:schemeClr val="accent2"/>
                </a:solidFill>
              </a:rPr>
              <a:t>ECode</a:t>
            </a:r>
            <a:r>
              <a:rPr lang="en-US" sz="2000" b="1" dirty="0">
                <a:solidFill>
                  <a:schemeClr val="accent2"/>
                </a:solidFill>
              </a:rPr>
              <a:t>:</a:t>
            </a:r>
          </a:p>
          <a:p>
            <a:pPr algn="l" eaLnBrk="1" hangingPunct="1">
              <a:spcBef>
                <a:spcPct val="50000"/>
              </a:spcBef>
              <a:buFontTx/>
              <a:buChar char="•"/>
            </a:pPr>
            <a:r>
              <a:rPr lang="en-US" sz="2000" dirty="0">
                <a:solidFill>
                  <a:schemeClr val="accent2"/>
                </a:solidFill>
              </a:rPr>
              <a:t>A few (see, MAX_NUM_OF_ECODES_IN_ALIAS_TABLE:~6) Ecodes can be displayed in the Running-Line display as a “word” instead of a number.</a:t>
            </a:r>
          </a:p>
          <a:p>
            <a:pPr algn="l" eaLnBrk="1" hangingPunct="1">
              <a:spcBef>
                <a:spcPct val="50000"/>
              </a:spcBef>
              <a:buFontTx/>
              <a:buChar char="•"/>
            </a:pPr>
            <a:r>
              <a:rPr lang="en-US" sz="2000" dirty="0">
                <a:solidFill>
                  <a:schemeClr val="accent2"/>
                </a:solidFill>
              </a:rPr>
              <a:t>The number is limited because of the speed and the color available (Red, Orange…. </a:t>
            </a:r>
            <a:r>
              <a:rPr lang="en-US" sz="2000" dirty="0" err="1">
                <a:solidFill>
                  <a:schemeClr val="accent2"/>
                </a:solidFill>
              </a:rPr>
              <a:t>DarkBlue</a:t>
            </a:r>
            <a:r>
              <a:rPr lang="en-US" sz="2000" dirty="0">
                <a:solidFill>
                  <a:schemeClr val="accent2"/>
                </a:solidFill>
              </a:rPr>
              <a:t>).</a:t>
            </a:r>
          </a:p>
          <a:p>
            <a:pPr algn="l" eaLnBrk="1" hangingPunct="1">
              <a:spcBef>
                <a:spcPct val="50000"/>
              </a:spcBef>
              <a:buFontTx/>
              <a:buChar char="•"/>
            </a:pPr>
            <a:r>
              <a:rPr lang="en-US" sz="2000" dirty="0">
                <a:solidFill>
                  <a:schemeClr val="accent2"/>
                </a:solidFill>
              </a:rPr>
              <a:t>Other services, such as “Trigger Status”, support alias associated with any </a:t>
            </a:r>
            <a:r>
              <a:rPr lang="en-US" sz="2000" dirty="0" err="1">
                <a:solidFill>
                  <a:schemeClr val="accent2"/>
                </a:solidFill>
              </a:rPr>
              <a:t>ECodes</a:t>
            </a:r>
            <a:r>
              <a:rPr lang="en-US" sz="2000" dirty="0">
                <a:solidFill>
                  <a:schemeClr val="accent2"/>
                </a:solidFill>
              </a:rPr>
              <a:t>.</a:t>
            </a:r>
          </a:p>
          <a:p>
            <a:pPr algn="l" eaLnBrk="1" hangingPunct="1">
              <a:spcBef>
                <a:spcPct val="50000"/>
              </a:spcBef>
              <a:buFontTx/>
              <a:buChar char="•"/>
            </a:pPr>
            <a:r>
              <a:rPr lang="en-US" sz="2000" dirty="0">
                <a:solidFill>
                  <a:schemeClr val="accent2"/>
                </a:solidFill>
              </a:rPr>
              <a:t>To use an alias use </a:t>
            </a:r>
            <a:r>
              <a:rPr lang="en-US" sz="2000" dirty="0" err="1">
                <a:solidFill>
                  <a:schemeClr val="accent2"/>
                </a:solidFill>
              </a:rPr>
              <a:t>ECode_as_Word</a:t>
            </a:r>
            <a:r>
              <a:rPr lang="en-US" sz="2000" dirty="0">
                <a:solidFill>
                  <a:schemeClr val="accent2"/>
                </a:solidFill>
              </a:rPr>
              <a:t>() function. E.g.: “</a:t>
            </a:r>
            <a:r>
              <a:rPr lang="en-US" sz="2000" dirty="0" err="1">
                <a:solidFill>
                  <a:schemeClr val="accent2"/>
                </a:solidFill>
              </a:rPr>
              <a:t>ECode_as_Word</a:t>
            </a:r>
            <a:r>
              <a:rPr lang="en-US" sz="2000" dirty="0">
                <a:solidFill>
                  <a:schemeClr val="accent2"/>
                </a:solidFill>
              </a:rPr>
              <a:t>(</a:t>
            </a:r>
            <a:r>
              <a:rPr lang="en-US" sz="2000" dirty="0" err="1">
                <a:solidFill>
                  <a:schemeClr val="accent2"/>
                </a:solidFill>
              </a:rPr>
              <a:t>ENABLECD,"Start</a:t>
            </a:r>
            <a:r>
              <a:rPr lang="en-US" sz="2000" dirty="0">
                <a:solidFill>
                  <a:schemeClr val="accent2"/>
                </a:solidFill>
              </a:rPr>
              <a:t>")”.</a:t>
            </a:r>
          </a:p>
          <a:p>
            <a:pPr algn="l" eaLnBrk="1" hangingPunct="1">
              <a:spcBef>
                <a:spcPct val="50000"/>
              </a:spcBef>
              <a:buFontTx/>
              <a:buChar char="•"/>
            </a:pPr>
            <a:endParaRPr lang="en-US" sz="2000" dirty="0">
              <a:solidFill>
                <a:schemeClr val="accent2"/>
              </a:solidFill>
            </a:endParaRPr>
          </a:p>
          <a:p>
            <a:pPr algn="l" eaLnBrk="1" hangingPunct="1">
              <a:spcBef>
                <a:spcPct val="50000"/>
              </a:spcBef>
            </a:pPr>
            <a:r>
              <a:rPr lang="en-US" sz="2000" b="1" dirty="0">
                <a:solidFill>
                  <a:schemeClr val="accent2"/>
                </a:solidFill>
              </a:rPr>
              <a:t>Real time display of variables:</a:t>
            </a:r>
          </a:p>
          <a:p>
            <a:pPr algn="l" eaLnBrk="1" hangingPunct="1">
              <a:spcBef>
                <a:spcPct val="50000"/>
              </a:spcBef>
              <a:buFontTx/>
              <a:buChar char="•"/>
            </a:pPr>
            <a:r>
              <a:rPr lang="en-US" sz="2000" dirty="0">
                <a:solidFill>
                  <a:schemeClr val="accent2"/>
                </a:solidFill>
              </a:rPr>
              <a:t>The running-line display can display several (as the space of the figure permits) variables in real time. </a:t>
            </a:r>
          </a:p>
          <a:p>
            <a:pPr algn="l" eaLnBrk="1" hangingPunct="1">
              <a:spcBef>
                <a:spcPct val="50000"/>
              </a:spcBef>
              <a:buFontTx/>
              <a:buChar char="•"/>
            </a:pPr>
            <a:r>
              <a:rPr lang="en-US" sz="2000" dirty="0">
                <a:solidFill>
                  <a:schemeClr val="accent2"/>
                </a:solidFill>
              </a:rPr>
              <a:t>Use </a:t>
            </a:r>
            <a:r>
              <a:rPr lang="en-US" sz="1400" dirty="0">
                <a:solidFill>
                  <a:schemeClr val="accent2"/>
                </a:solidFill>
              </a:rPr>
              <a:t>“</a:t>
            </a:r>
            <a:r>
              <a:rPr lang="en-US" sz="1400" dirty="0"/>
              <a:t>Give_Nickname_VariableItself_FigIdx_Left0OrRight1Axis_IsToShowRunLine_MultiplyThis_AddThis</a:t>
            </a:r>
            <a:r>
              <a:rPr lang="en-US" sz="1400" dirty="0">
                <a:solidFill>
                  <a:schemeClr val="accent2"/>
                </a:solidFill>
              </a:rPr>
              <a:t> ("Trial#",</a:t>
            </a:r>
            <a:r>
              <a:rPr lang="en-US" sz="1400" dirty="0" err="1">
                <a:solidFill>
                  <a:schemeClr val="accent2"/>
                </a:solidFill>
              </a:rPr>
              <a:t>m_TrialNum</a:t>
            </a:r>
            <a:r>
              <a:rPr lang="en-US" sz="1400" dirty="0">
                <a:solidFill>
                  <a:schemeClr val="accent2"/>
                </a:solidFill>
              </a:rPr>
              <a:t>, 0, USE_RIGHT_AXIS,</a:t>
            </a:r>
            <a:r>
              <a:rPr lang="en-US" sz="1400" dirty="0"/>
              <a:t>  NO_SHOW_IN_RUNNING_LINE_DISP,1,1</a:t>
            </a:r>
            <a:r>
              <a:rPr lang="en-US" sz="1400" dirty="0">
                <a:solidFill>
                  <a:schemeClr val="accent2"/>
                </a:solidFill>
              </a:rPr>
              <a:t>)”</a:t>
            </a:r>
            <a:r>
              <a:rPr lang="en-US" sz="1600" dirty="0">
                <a:solidFill>
                  <a:schemeClr val="accent2"/>
                </a:solidFill>
              </a:rPr>
              <a:t>.</a:t>
            </a:r>
            <a:endParaRPr lang="en-US" sz="2000" dirty="0">
              <a:solidFill>
                <a:schemeClr val="accent2"/>
              </a:solidFill>
            </a:endParaRPr>
          </a:p>
          <a:p>
            <a:pPr algn="l" eaLnBrk="1" hangingPunct="1">
              <a:spcBef>
                <a:spcPct val="50000"/>
              </a:spcBef>
              <a:buFontTx/>
              <a:buChar char="•"/>
            </a:pPr>
            <a:r>
              <a:rPr lang="en-US" sz="2000" dirty="0">
                <a:solidFill>
                  <a:schemeClr val="accent2"/>
                </a:solidFill>
              </a:rPr>
              <a:t>The variables will appear as numbers (given) and running-lines (optional, e.g. </a:t>
            </a:r>
            <a:r>
              <a:rPr lang="en-US" sz="1600" dirty="0"/>
              <a:t>NO_SHOW_IN_RUNNING_LINE_DISP</a:t>
            </a:r>
            <a:r>
              <a:rPr lang="en-US" sz="2000" dirty="0">
                <a:solidFill>
                  <a:schemeClr val="accent2"/>
                </a:solidFill>
              </a:rPr>
              <a:t>).</a:t>
            </a:r>
          </a:p>
          <a:p>
            <a:pPr algn="l" eaLnBrk="1" hangingPunct="1">
              <a:spcBef>
                <a:spcPct val="50000"/>
              </a:spcBef>
            </a:pPr>
            <a:endParaRPr lang="en-US" sz="2000" dirty="0">
              <a:solidFill>
                <a:schemeClr val="accent2"/>
              </a:solidFill>
            </a:endParaRPr>
          </a:p>
          <a:p>
            <a:pPr algn="l" eaLnBrk="1" hangingPunct="1">
              <a:spcBef>
                <a:spcPct val="50000"/>
              </a:spcBef>
            </a:pPr>
            <a:r>
              <a:rPr lang="en-US" sz="2000" b="1" dirty="0">
                <a:solidFill>
                  <a:schemeClr val="accent2"/>
                </a:solidFill>
              </a:rPr>
              <a:t>Pictures as visual stimuli:</a:t>
            </a:r>
          </a:p>
          <a:p>
            <a:pPr algn="l" eaLnBrk="1" hangingPunct="1">
              <a:spcBef>
                <a:spcPct val="50000"/>
              </a:spcBef>
              <a:buFontTx/>
              <a:buChar char="•"/>
            </a:pPr>
            <a:r>
              <a:rPr lang="en-US" sz="2000" dirty="0">
                <a:solidFill>
                  <a:schemeClr val="accent2"/>
                </a:solidFill>
              </a:rPr>
              <a:t>The VIS can accept pictures as stimuli: can read “bmp, gif, jpg, </a:t>
            </a:r>
            <a:r>
              <a:rPr lang="en-US" sz="2000" dirty="0" err="1">
                <a:solidFill>
                  <a:schemeClr val="accent2"/>
                </a:solidFill>
              </a:rPr>
              <a:t>ico</a:t>
            </a:r>
            <a:r>
              <a:rPr lang="en-US" sz="2000" dirty="0">
                <a:solidFill>
                  <a:schemeClr val="accent2"/>
                </a:solidFill>
              </a:rPr>
              <a:t>, </a:t>
            </a:r>
            <a:r>
              <a:rPr lang="en-US" sz="2000" dirty="0" err="1">
                <a:solidFill>
                  <a:schemeClr val="accent2"/>
                </a:solidFill>
              </a:rPr>
              <a:t>emf</a:t>
            </a:r>
            <a:r>
              <a:rPr lang="en-US" sz="2000" dirty="0">
                <a:solidFill>
                  <a:schemeClr val="accent2"/>
                </a:solidFill>
              </a:rPr>
              <a:t>, </a:t>
            </a:r>
            <a:r>
              <a:rPr lang="en-US" sz="2000" dirty="0" err="1">
                <a:solidFill>
                  <a:schemeClr val="accent2"/>
                </a:solidFill>
              </a:rPr>
              <a:t>wmf</a:t>
            </a:r>
            <a:r>
              <a:rPr lang="en-US" sz="2000" dirty="0">
                <a:solidFill>
                  <a:schemeClr val="accent2"/>
                </a:solidFill>
              </a:rPr>
              <a:t>” files</a:t>
            </a:r>
          </a:p>
          <a:p>
            <a:pPr algn="l" eaLnBrk="1" hangingPunct="1">
              <a:spcBef>
                <a:spcPct val="50000"/>
              </a:spcBef>
              <a:buFontTx/>
              <a:buChar char="•"/>
            </a:pPr>
            <a:r>
              <a:rPr lang="en-US" sz="2000" dirty="0">
                <a:solidFill>
                  <a:schemeClr val="accent2"/>
                </a:solidFill>
              </a:rPr>
              <a:t>Can resize, re-position, present on a user-set background.</a:t>
            </a:r>
          </a:p>
          <a:p>
            <a:pPr algn="l" eaLnBrk="1" hangingPunct="1">
              <a:spcBef>
                <a:spcPct val="50000"/>
              </a:spcBef>
              <a:buFontTx/>
              <a:buChar char="•"/>
            </a:pPr>
            <a:r>
              <a:rPr lang="en-US" sz="2000" dirty="0">
                <a:solidFill>
                  <a:schemeClr val="accent2"/>
                </a:solidFill>
              </a:rPr>
              <a:t>Use “</a:t>
            </a:r>
            <a:r>
              <a:rPr lang="en-US" sz="2000" dirty="0" err="1">
                <a:solidFill>
                  <a:schemeClr val="accent2"/>
                </a:solidFill>
              </a:rPr>
              <a:t>Give_ObjID_and_NameOfPic</a:t>
            </a:r>
            <a:r>
              <a:rPr lang="en-US" sz="2000" dirty="0">
                <a:solidFill>
                  <a:schemeClr val="accent2"/>
                </a:solidFill>
              </a:rPr>
              <a:t>(0,"BabyMonkey.jpg")” to set an object with a picture.</a:t>
            </a:r>
          </a:p>
          <a:p>
            <a:pPr algn="l" eaLnBrk="1" hangingPunct="1">
              <a:spcBef>
                <a:spcPct val="50000"/>
              </a:spcBef>
              <a:buFontTx/>
              <a:buChar char="•"/>
            </a:pPr>
            <a:r>
              <a:rPr lang="en-US" sz="2000" dirty="0">
                <a:solidFill>
                  <a:schemeClr val="accent2"/>
                </a:solidFill>
              </a:rPr>
              <a:t>The first variable is the index of the picture stimulus object, the second one is the name of the picture. </a:t>
            </a:r>
          </a:p>
          <a:p>
            <a:pPr algn="l" eaLnBrk="1" hangingPunct="1">
              <a:spcBef>
                <a:spcPct val="50000"/>
              </a:spcBef>
              <a:buFontTx/>
              <a:buChar char="•"/>
            </a:pPr>
            <a:r>
              <a:rPr lang="en-US" sz="2000" dirty="0">
                <a:solidFill>
                  <a:schemeClr val="accent2"/>
                </a:solidFill>
              </a:rPr>
              <a:t>The picture needs to be in “Blip\</a:t>
            </a:r>
            <a:r>
              <a:rPr lang="en-US" sz="2000" dirty="0" err="1">
                <a:solidFill>
                  <a:schemeClr val="accent2"/>
                </a:solidFill>
              </a:rPr>
              <a:t>VIS_Figures</a:t>
            </a:r>
            <a:r>
              <a:rPr lang="en-US" sz="2000" dirty="0">
                <a:solidFill>
                  <a:schemeClr val="accent2"/>
                </a:solidFill>
              </a:rPr>
              <a:t>\”.</a:t>
            </a:r>
          </a:p>
        </p:txBody>
      </p:sp>
    </p:spTree>
    <p:extLst>
      <p:ext uri="{BB962C8B-B14F-4D97-AF65-F5344CB8AC3E}">
        <p14:creationId xmlns:p14="http://schemas.microsoft.com/office/powerpoint/2010/main" val="23749887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4622800" y="44735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35843"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Supported features by TAS</a:t>
            </a:r>
          </a:p>
        </p:txBody>
      </p:sp>
      <p:sp>
        <p:nvSpPr>
          <p:cNvPr id="35844" name="Text Box 4"/>
          <p:cNvSpPr txBox="1">
            <a:spLocks noChangeArrowheads="1"/>
          </p:cNvSpPr>
          <p:nvPr/>
        </p:nvSpPr>
        <p:spPr bwMode="auto">
          <a:xfrm>
            <a:off x="762000" y="1447800"/>
            <a:ext cx="16687800" cy="12095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3225" indent="-403225"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eaLnBrk="0" hangingPunct="0">
              <a:defRPr sz="1200">
                <a:solidFill>
                  <a:schemeClr val="tx1"/>
                </a:solidFill>
                <a:latin typeface="Arial" charset="0"/>
              </a:defRPr>
            </a:lvl5pPr>
            <a:lvl6pPr algn="ctr" eaLnBrk="0" fontAlgn="base" hangingPunct="0">
              <a:spcBef>
                <a:spcPct val="0"/>
              </a:spcBef>
              <a:spcAft>
                <a:spcPct val="0"/>
              </a:spcAft>
              <a:defRPr sz="1200">
                <a:solidFill>
                  <a:schemeClr val="tx1"/>
                </a:solidFill>
                <a:latin typeface="Arial" charset="0"/>
              </a:defRPr>
            </a:lvl6pPr>
            <a:lvl7pPr algn="ctr" eaLnBrk="0" fontAlgn="base" hangingPunct="0">
              <a:spcBef>
                <a:spcPct val="0"/>
              </a:spcBef>
              <a:spcAft>
                <a:spcPct val="0"/>
              </a:spcAft>
              <a:defRPr sz="1200">
                <a:solidFill>
                  <a:schemeClr val="tx1"/>
                </a:solidFill>
                <a:latin typeface="Arial" charset="0"/>
              </a:defRPr>
            </a:lvl7pPr>
            <a:lvl8pPr algn="ctr" eaLnBrk="0" fontAlgn="base" hangingPunct="0">
              <a:spcBef>
                <a:spcPct val="0"/>
              </a:spcBef>
              <a:spcAft>
                <a:spcPct val="0"/>
              </a:spcAft>
              <a:defRPr sz="1200">
                <a:solidFill>
                  <a:schemeClr val="tx1"/>
                </a:solidFill>
                <a:latin typeface="Arial" charset="0"/>
              </a:defRPr>
            </a:lvl8pPr>
            <a:lvl9pPr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b="1" dirty="0">
                <a:solidFill>
                  <a:schemeClr val="accent2"/>
                </a:solidFill>
              </a:rPr>
              <a:t>Accurate/non-accurate Timing:</a:t>
            </a:r>
          </a:p>
          <a:p>
            <a:pPr algn="l" eaLnBrk="1" hangingPunct="1">
              <a:spcBef>
                <a:spcPct val="50000"/>
              </a:spcBef>
              <a:buFontTx/>
              <a:buChar char="•"/>
            </a:pPr>
            <a:r>
              <a:rPr lang="en-US" sz="2400" dirty="0">
                <a:solidFill>
                  <a:schemeClr val="accent2"/>
                </a:solidFill>
              </a:rPr>
              <a:t>Use “</a:t>
            </a:r>
            <a:r>
              <a:rPr lang="en-US" sz="2400" dirty="0" err="1">
                <a:solidFill>
                  <a:schemeClr val="accent2"/>
                </a:solidFill>
              </a:rPr>
              <a:t>SleepAccurate</a:t>
            </a:r>
            <a:r>
              <a:rPr lang="en-US" sz="2400" dirty="0">
                <a:solidFill>
                  <a:schemeClr val="accent2"/>
                </a:solidFill>
              </a:rPr>
              <a:t>(</a:t>
            </a:r>
            <a:r>
              <a:rPr lang="en-US" sz="2400" dirty="0" err="1">
                <a:solidFill>
                  <a:schemeClr val="accent2"/>
                </a:solidFill>
              </a:rPr>
              <a:t>Fixed_duration_of_delay</a:t>
            </a:r>
            <a:r>
              <a:rPr lang="en-US" sz="2400" dirty="0">
                <a:solidFill>
                  <a:schemeClr val="accent2"/>
                </a:solidFill>
              </a:rPr>
              <a:t>, </a:t>
            </a:r>
            <a:r>
              <a:rPr lang="en-US" sz="2400" dirty="0" err="1">
                <a:solidFill>
                  <a:schemeClr val="accent2"/>
                </a:solidFill>
              </a:rPr>
              <a:t>Variable_duration_of_delay</a:t>
            </a:r>
            <a:r>
              <a:rPr lang="en-US" sz="2400" dirty="0">
                <a:solidFill>
                  <a:schemeClr val="accent2"/>
                </a:solidFill>
              </a:rPr>
              <a:t>)” for accurate delay.</a:t>
            </a:r>
          </a:p>
          <a:p>
            <a:pPr lvl="1" algn="l" eaLnBrk="1" hangingPunct="1">
              <a:spcBef>
                <a:spcPct val="50000"/>
              </a:spcBef>
              <a:buFontTx/>
              <a:buChar char="•"/>
            </a:pPr>
            <a:r>
              <a:rPr lang="en-US" sz="2400" dirty="0">
                <a:solidFill>
                  <a:schemeClr val="accent2"/>
                </a:solidFill>
              </a:rPr>
              <a:t>This function has micro-second scale resolution. However, this function is computationally expensive.</a:t>
            </a:r>
          </a:p>
          <a:p>
            <a:pPr algn="l" eaLnBrk="1" hangingPunct="1">
              <a:spcBef>
                <a:spcPct val="50000"/>
              </a:spcBef>
              <a:buFontTx/>
              <a:buChar char="•"/>
            </a:pPr>
            <a:r>
              <a:rPr lang="en-US" sz="2400" dirty="0">
                <a:solidFill>
                  <a:schemeClr val="accent2"/>
                </a:solidFill>
              </a:rPr>
              <a:t>Use “</a:t>
            </a:r>
            <a:r>
              <a:rPr lang="en-US" sz="2400" dirty="0" err="1">
                <a:solidFill>
                  <a:schemeClr val="accent2"/>
                </a:solidFill>
              </a:rPr>
              <a:t>Sleep_NOT_Accurate</a:t>
            </a:r>
            <a:r>
              <a:rPr lang="en-US" sz="2400" dirty="0">
                <a:solidFill>
                  <a:schemeClr val="accent2"/>
                </a:solidFill>
              </a:rPr>
              <a:t>(</a:t>
            </a:r>
            <a:r>
              <a:rPr lang="en-US" sz="2400" dirty="0" err="1">
                <a:solidFill>
                  <a:schemeClr val="accent2"/>
                </a:solidFill>
              </a:rPr>
              <a:t>Fixed_duration_of_delay</a:t>
            </a:r>
            <a:r>
              <a:rPr lang="en-US" sz="2400" dirty="0">
                <a:solidFill>
                  <a:schemeClr val="accent2"/>
                </a:solidFill>
              </a:rPr>
              <a:t>, </a:t>
            </a:r>
            <a:r>
              <a:rPr lang="en-US" sz="2400" dirty="0" err="1">
                <a:solidFill>
                  <a:schemeClr val="accent2"/>
                </a:solidFill>
              </a:rPr>
              <a:t>Variable_duration_of_delay</a:t>
            </a:r>
            <a:r>
              <a:rPr lang="en-US" sz="2400" dirty="0">
                <a:solidFill>
                  <a:schemeClr val="accent2"/>
                </a:solidFill>
              </a:rPr>
              <a:t>)” for non-accurate delay.</a:t>
            </a:r>
          </a:p>
          <a:p>
            <a:pPr lvl="1" algn="l" eaLnBrk="1" hangingPunct="1">
              <a:spcBef>
                <a:spcPct val="50000"/>
              </a:spcBef>
              <a:buFontTx/>
              <a:buChar char="•"/>
            </a:pPr>
            <a:r>
              <a:rPr lang="en-US" sz="2400" dirty="0">
                <a:solidFill>
                  <a:schemeClr val="accent2"/>
                </a:solidFill>
              </a:rPr>
              <a:t>This function has millisecond scale resolution. This function is computationally “cheap”.</a:t>
            </a:r>
          </a:p>
          <a:p>
            <a:pPr algn="l" eaLnBrk="1" hangingPunct="1">
              <a:spcBef>
                <a:spcPct val="50000"/>
              </a:spcBef>
              <a:buFontTx/>
              <a:buChar char="•"/>
            </a:pPr>
            <a:endParaRPr lang="en-US" sz="2400" dirty="0">
              <a:solidFill>
                <a:schemeClr val="accent2"/>
              </a:solidFill>
            </a:endParaRPr>
          </a:p>
          <a:p>
            <a:pPr algn="l" eaLnBrk="1" hangingPunct="1">
              <a:spcBef>
                <a:spcPct val="50000"/>
              </a:spcBef>
            </a:pPr>
            <a:r>
              <a:rPr lang="en-US" sz="2400" b="1" dirty="0">
                <a:solidFill>
                  <a:schemeClr val="accent2"/>
                </a:solidFill>
              </a:rPr>
              <a:t>Accurate timing with escape conditions:</a:t>
            </a:r>
          </a:p>
          <a:p>
            <a:pPr algn="l" eaLnBrk="1" hangingPunct="1">
              <a:spcBef>
                <a:spcPct val="50000"/>
              </a:spcBef>
              <a:buFontTx/>
              <a:buChar char="•"/>
            </a:pPr>
            <a:r>
              <a:rPr lang="en-US" sz="2400" dirty="0">
                <a:solidFill>
                  <a:schemeClr val="accent2"/>
                </a:solidFill>
              </a:rPr>
              <a:t>For the occasions where you need to give the subject an interval of time in which you monitor the subject’s behavior and do something depending on the outcome of the behavior, use the following lines:</a:t>
            </a:r>
          </a:p>
          <a:p>
            <a:pPr algn="l" eaLnBrk="1" hangingPunct="1">
              <a:spcBef>
                <a:spcPct val="50000"/>
              </a:spcBef>
            </a:pPr>
            <a:r>
              <a:rPr lang="en-US" sz="2400" dirty="0">
                <a:solidFill>
                  <a:schemeClr val="accent2"/>
                </a:solidFill>
              </a:rPr>
              <a:t>		</a:t>
            </a:r>
            <a:r>
              <a:rPr lang="en-US" sz="2400" b="1" dirty="0" err="1">
                <a:solidFill>
                  <a:srgbClr val="7030A0"/>
                </a:solidFill>
              </a:rPr>
              <a:t>BeforeEscapeConditions</a:t>
            </a:r>
            <a:r>
              <a:rPr lang="en-US" sz="2400" b="1" dirty="0">
                <a:solidFill>
                  <a:srgbClr val="7030A0"/>
                </a:solidFill>
              </a:rPr>
              <a:t>(</a:t>
            </a:r>
            <a:r>
              <a:rPr lang="en-US" sz="2400" b="1" dirty="0" err="1">
                <a:solidFill>
                  <a:srgbClr val="7030A0"/>
                </a:solidFill>
              </a:rPr>
              <a:t>TimeDurationInMS</a:t>
            </a:r>
            <a:r>
              <a:rPr lang="en-US" sz="2400" b="1" dirty="0">
                <a:solidFill>
                  <a:srgbClr val="7030A0"/>
                </a:solidFill>
              </a:rPr>
              <a:t>)</a:t>
            </a:r>
          </a:p>
          <a:p>
            <a:pPr lvl="4" algn="l" eaLnBrk="1" hangingPunct="1"/>
            <a:r>
              <a:rPr lang="en-US" sz="2400" dirty="0">
                <a:solidFill>
                  <a:srgbClr val="008600"/>
                </a:solidFill>
                <a:latin typeface="Times New Roman" pitchFamily="18" charset="0"/>
              </a:rPr>
              <a:t>//#########  Describe your escape conditions below  ######### </a:t>
            </a:r>
          </a:p>
          <a:p>
            <a:pPr lvl="4" algn="l" eaLnBrk="1" hangingPunct="1"/>
            <a:r>
              <a:rPr lang="en-US" sz="2400" dirty="0">
                <a:solidFill>
                  <a:srgbClr val="CC0000"/>
                </a:solidFill>
                <a:latin typeface="Times New Roman" pitchFamily="18" charset="0"/>
              </a:rPr>
              <a:t>if(</a:t>
            </a:r>
            <a:r>
              <a:rPr lang="en-US" sz="2400" dirty="0" err="1">
                <a:solidFill>
                  <a:srgbClr val="CC0000"/>
                </a:solidFill>
                <a:latin typeface="Times New Roman" pitchFamily="18" charset="0"/>
              </a:rPr>
              <a:t>wrongSacDir</a:t>
            </a:r>
            <a:r>
              <a:rPr lang="en-US" sz="2400" dirty="0">
                <a:solidFill>
                  <a:srgbClr val="CC0000"/>
                </a:solidFill>
                <a:latin typeface="Times New Roman" pitchFamily="18" charset="0"/>
              </a:rPr>
              <a:t>==1){</a:t>
            </a:r>
            <a:r>
              <a:rPr lang="en-US" sz="2400" dirty="0" err="1">
                <a:solidFill>
                  <a:srgbClr val="CC0000"/>
                </a:solidFill>
                <a:latin typeface="Times New Roman" pitchFamily="18" charset="0"/>
              </a:rPr>
              <a:t>goto</a:t>
            </a:r>
            <a:r>
              <a:rPr lang="en-US" sz="2400" dirty="0">
                <a:solidFill>
                  <a:srgbClr val="CC0000"/>
                </a:solidFill>
                <a:latin typeface="Times New Roman" pitchFamily="18" charset="0"/>
              </a:rPr>
              <a:t> </a:t>
            </a:r>
            <a:r>
              <a:rPr lang="en-US" sz="2400" dirty="0" err="1">
                <a:solidFill>
                  <a:srgbClr val="CC0000"/>
                </a:solidFill>
                <a:latin typeface="Times New Roman" pitchFamily="18" charset="0"/>
              </a:rPr>
              <a:t>failedSaccade</a:t>
            </a:r>
            <a:r>
              <a:rPr lang="en-US" sz="2400" dirty="0">
                <a:solidFill>
                  <a:srgbClr val="CC0000"/>
                </a:solidFill>
                <a:latin typeface="Times New Roman" pitchFamily="18" charset="0"/>
              </a:rPr>
              <a:t>; }   //“Catch of eye” function is running background.</a:t>
            </a:r>
          </a:p>
          <a:p>
            <a:pPr lvl="4" algn="l" eaLnBrk="1" hangingPunct="1"/>
            <a:r>
              <a:rPr lang="en-US" sz="2400" dirty="0">
                <a:solidFill>
                  <a:srgbClr val="CC0000"/>
                </a:solidFill>
                <a:latin typeface="Times New Roman" pitchFamily="18" charset="0"/>
              </a:rPr>
              <a:t>if(</a:t>
            </a:r>
            <a:r>
              <a:rPr lang="en-US" sz="2400" dirty="0" err="1">
                <a:solidFill>
                  <a:srgbClr val="CC0000"/>
                </a:solidFill>
                <a:latin typeface="Times New Roman" pitchFamily="18" charset="0"/>
              </a:rPr>
              <a:t>IsEyeIn</a:t>
            </a:r>
            <a:r>
              <a:rPr lang="en-US" sz="2400" dirty="0">
                <a:solidFill>
                  <a:srgbClr val="CC0000"/>
                </a:solidFill>
                <a:latin typeface="Times New Roman" pitchFamily="18" charset="0"/>
              </a:rPr>
              <a:t>(posBOX1,m_EyeID)==1){</a:t>
            </a:r>
            <a:r>
              <a:rPr lang="en-US" sz="2400" dirty="0" err="1">
                <a:solidFill>
                  <a:srgbClr val="CC0000"/>
                </a:solidFill>
                <a:latin typeface="Times New Roman" pitchFamily="18" charset="0"/>
              </a:rPr>
              <a:t>goto</a:t>
            </a:r>
            <a:r>
              <a:rPr lang="en-US" sz="2400" dirty="0">
                <a:solidFill>
                  <a:srgbClr val="CC0000"/>
                </a:solidFill>
                <a:latin typeface="Times New Roman" pitchFamily="18" charset="0"/>
              </a:rPr>
              <a:t> </a:t>
            </a:r>
            <a:r>
              <a:rPr lang="en-US" sz="2400" dirty="0" err="1">
                <a:solidFill>
                  <a:srgbClr val="CC0000"/>
                </a:solidFill>
                <a:latin typeface="Times New Roman" pitchFamily="18" charset="0"/>
              </a:rPr>
              <a:t>gazeHold</a:t>
            </a:r>
            <a:r>
              <a:rPr lang="en-US" sz="2400" dirty="0">
                <a:solidFill>
                  <a:srgbClr val="CC0000"/>
                </a:solidFill>
                <a:latin typeface="Times New Roman" pitchFamily="18" charset="0"/>
              </a:rPr>
              <a:t>;}</a:t>
            </a:r>
          </a:p>
          <a:p>
            <a:pPr lvl="4" algn="l" eaLnBrk="1" hangingPunct="1"/>
            <a:r>
              <a:rPr lang="en-US" sz="2400" dirty="0">
                <a:solidFill>
                  <a:srgbClr val="008600"/>
                </a:solidFill>
                <a:latin typeface="Times New Roman" pitchFamily="18" charset="0"/>
              </a:rPr>
              <a:t>//#########  End of your escape conditions #################</a:t>
            </a:r>
          </a:p>
          <a:p>
            <a:pPr lvl="4" indent="-914400" algn="l" eaLnBrk="1" hangingPunct="1"/>
            <a:r>
              <a:rPr lang="en-US" sz="2400" b="1" dirty="0" err="1">
                <a:solidFill>
                  <a:srgbClr val="7030A0"/>
                </a:solidFill>
              </a:rPr>
              <a:t>AfterEscapeConditions</a:t>
            </a:r>
            <a:endParaRPr lang="en-US" sz="2400" b="1" dirty="0">
              <a:solidFill>
                <a:srgbClr val="7030A0"/>
              </a:solidFill>
            </a:endParaRPr>
          </a:p>
          <a:p>
            <a:pPr marL="404813" lvl="4" algn="l" eaLnBrk="1" hangingPunct="1"/>
            <a:r>
              <a:rPr lang="en-US" sz="2400" dirty="0">
                <a:solidFill>
                  <a:schemeClr val="accent2"/>
                </a:solidFill>
              </a:rPr>
              <a:t>This “</a:t>
            </a:r>
            <a:r>
              <a:rPr lang="en-US" sz="2400" dirty="0" err="1">
                <a:solidFill>
                  <a:schemeClr val="accent2"/>
                </a:solidFill>
              </a:rPr>
              <a:t>BeforeEscapeConditions</a:t>
            </a:r>
            <a:r>
              <a:rPr lang="en-US" sz="2400" dirty="0">
                <a:solidFill>
                  <a:schemeClr val="accent2"/>
                </a:solidFill>
              </a:rPr>
              <a:t>(</a:t>
            </a:r>
            <a:r>
              <a:rPr lang="en-US" sz="2400" dirty="0" err="1">
                <a:solidFill>
                  <a:schemeClr val="accent2"/>
                </a:solidFill>
              </a:rPr>
              <a:t>TimeDurationInMS</a:t>
            </a:r>
            <a:r>
              <a:rPr lang="en-US" sz="2400" dirty="0">
                <a:solidFill>
                  <a:schemeClr val="accent2"/>
                </a:solidFill>
              </a:rPr>
              <a:t>) …  </a:t>
            </a:r>
            <a:r>
              <a:rPr lang="en-US" sz="2400" dirty="0" err="1">
                <a:solidFill>
                  <a:schemeClr val="accent2"/>
                </a:solidFill>
              </a:rPr>
              <a:t>AfterEscapeConditions</a:t>
            </a:r>
            <a:r>
              <a:rPr lang="en-US" sz="2400" dirty="0">
                <a:solidFill>
                  <a:schemeClr val="accent2"/>
                </a:solidFill>
              </a:rPr>
              <a:t>” has a built in sleep of 1ms that it will check the user defined escape conditions every 1 ms until time “</a:t>
            </a:r>
            <a:r>
              <a:rPr lang="en-US" sz="2400" dirty="0" err="1">
                <a:solidFill>
                  <a:schemeClr val="accent2"/>
                </a:solidFill>
              </a:rPr>
              <a:t>TimeDurationInMS</a:t>
            </a:r>
            <a:r>
              <a:rPr lang="en-US" sz="2400" dirty="0">
                <a:solidFill>
                  <a:schemeClr val="accent2"/>
                </a:solidFill>
              </a:rPr>
              <a:t>” runs out.</a:t>
            </a:r>
          </a:p>
          <a:p>
            <a:pPr marL="404813" lvl="4" algn="l" eaLnBrk="1" hangingPunct="1"/>
            <a:endParaRPr lang="en-US" sz="2400" dirty="0">
              <a:solidFill>
                <a:srgbClr val="7030A0"/>
              </a:solidFill>
            </a:endParaRPr>
          </a:p>
          <a:p>
            <a:pPr algn="l" eaLnBrk="1" hangingPunct="1">
              <a:spcBef>
                <a:spcPct val="50000"/>
              </a:spcBef>
            </a:pPr>
            <a:r>
              <a:rPr lang="en-US" sz="2400" b="1" dirty="0">
                <a:solidFill>
                  <a:schemeClr val="accent2"/>
                </a:solidFill>
              </a:rPr>
              <a:t>Eye (or any XY) position monitoring functions:</a:t>
            </a:r>
          </a:p>
          <a:p>
            <a:pPr algn="l" eaLnBrk="1" hangingPunct="1">
              <a:spcBef>
                <a:spcPct val="50000"/>
              </a:spcBef>
              <a:buFontTx/>
              <a:buChar char="•"/>
            </a:pPr>
            <a:r>
              <a:rPr lang="en-US" sz="2400" dirty="0" err="1">
                <a:solidFill>
                  <a:schemeClr val="accent2"/>
                </a:solidFill>
              </a:rPr>
              <a:t>int</a:t>
            </a:r>
            <a:r>
              <a:rPr lang="en-US" sz="2400" dirty="0">
                <a:solidFill>
                  <a:schemeClr val="accent2"/>
                </a:solidFill>
              </a:rPr>
              <a:t>  </a:t>
            </a:r>
            <a:r>
              <a:rPr lang="en-US" sz="2400" dirty="0" err="1">
                <a:solidFill>
                  <a:schemeClr val="accent2"/>
                </a:solidFill>
              </a:rPr>
              <a:t>WaitUntilEyeIsIn</a:t>
            </a:r>
            <a:r>
              <a:rPr lang="en-US" sz="2400" dirty="0">
                <a:solidFill>
                  <a:schemeClr val="accent2"/>
                </a:solidFill>
              </a:rPr>
              <a:t>(</a:t>
            </a:r>
            <a:r>
              <a:rPr lang="en-US" sz="2400" dirty="0"/>
              <a:t>posBOX0/*Eye window ID*/,</a:t>
            </a:r>
            <a:r>
              <a:rPr lang="en-US" sz="2400" dirty="0">
                <a:solidFill>
                  <a:schemeClr val="accent2"/>
                </a:solidFill>
              </a:rPr>
              <a:t> </a:t>
            </a:r>
            <a:r>
              <a:rPr lang="en-US" sz="2400" dirty="0" err="1">
                <a:solidFill>
                  <a:schemeClr val="accent2"/>
                </a:solidFill>
              </a:rPr>
              <a:t>m_EyeID</a:t>
            </a:r>
            <a:r>
              <a:rPr lang="en-US" sz="2400" dirty="0"/>
              <a:t>/*EYE ID*/,1000 /*How long*/,-1/*variable duration*/</a:t>
            </a:r>
            <a:r>
              <a:rPr lang="en-US" sz="2400" dirty="0">
                <a:solidFill>
                  <a:schemeClr val="accent2"/>
                </a:solidFill>
              </a:rPr>
              <a:t>)</a:t>
            </a:r>
          </a:p>
          <a:p>
            <a:pPr algn="l" eaLnBrk="1" hangingPunct="1">
              <a:spcBef>
                <a:spcPct val="50000"/>
              </a:spcBef>
              <a:buFontTx/>
              <a:buChar char="•"/>
            </a:pPr>
            <a:r>
              <a:rPr lang="en-US" sz="2400" dirty="0" err="1">
                <a:solidFill>
                  <a:schemeClr val="accent2"/>
                </a:solidFill>
              </a:rPr>
              <a:t>int</a:t>
            </a:r>
            <a:r>
              <a:rPr lang="en-US" sz="2400" dirty="0">
                <a:solidFill>
                  <a:schemeClr val="accent2"/>
                </a:solidFill>
              </a:rPr>
              <a:t>  </a:t>
            </a:r>
            <a:r>
              <a:rPr lang="en-US" sz="2400" dirty="0" err="1">
                <a:solidFill>
                  <a:schemeClr val="accent2"/>
                </a:solidFill>
              </a:rPr>
              <a:t>WaitUntilEyeIsOut</a:t>
            </a:r>
            <a:r>
              <a:rPr lang="en-US" sz="2400" dirty="0">
                <a:solidFill>
                  <a:schemeClr val="accent2"/>
                </a:solidFill>
              </a:rPr>
              <a:t>(posBOX0,m_EyeID,dur_Waitfx,-1)</a:t>
            </a:r>
          </a:p>
          <a:p>
            <a:pPr algn="l" eaLnBrk="1" hangingPunct="1">
              <a:spcBef>
                <a:spcPct val="50000"/>
              </a:spcBef>
              <a:buFontTx/>
              <a:buChar char="•"/>
            </a:pPr>
            <a:r>
              <a:rPr lang="en-US" sz="2400" dirty="0" err="1">
                <a:solidFill>
                  <a:schemeClr val="accent2"/>
                </a:solidFill>
              </a:rPr>
              <a:t>int</a:t>
            </a:r>
            <a:r>
              <a:rPr lang="en-US" sz="2400" dirty="0">
                <a:solidFill>
                  <a:schemeClr val="accent2"/>
                </a:solidFill>
              </a:rPr>
              <a:t>  </a:t>
            </a:r>
            <a:r>
              <a:rPr lang="en-US" sz="2400" dirty="0" err="1">
                <a:solidFill>
                  <a:schemeClr val="accent2"/>
                </a:solidFill>
              </a:rPr>
              <a:t>IsEyeIn</a:t>
            </a:r>
            <a:r>
              <a:rPr lang="en-US" sz="2400" dirty="0">
                <a:solidFill>
                  <a:schemeClr val="accent2"/>
                </a:solidFill>
              </a:rPr>
              <a:t>(posBOX1,m_EyeID)</a:t>
            </a:r>
          </a:p>
          <a:p>
            <a:pPr algn="l" eaLnBrk="1" hangingPunct="1">
              <a:spcBef>
                <a:spcPct val="50000"/>
              </a:spcBef>
            </a:pPr>
            <a:r>
              <a:rPr lang="en-US" sz="2400" b="1" dirty="0">
                <a:solidFill>
                  <a:schemeClr val="accent2"/>
                </a:solidFill>
              </a:rPr>
              <a:t>Digital output:</a:t>
            </a:r>
          </a:p>
          <a:p>
            <a:pPr algn="l" eaLnBrk="1" hangingPunct="1">
              <a:spcBef>
                <a:spcPct val="50000"/>
              </a:spcBef>
              <a:buFontTx/>
              <a:buChar char="•"/>
            </a:pPr>
            <a:r>
              <a:rPr lang="en-US" sz="2400" dirty="0">
                <a:solidFill>
                  <a:schemeClr val="accent2"/>
                </a:solidFill>
              </a:rPr>
              <a:t>Use “</a:t>
            </a:r>
            <a:r>
              <a:rPr lang="en-US" sz="2400" dirty="0" err="1"/>
              <a:t>Relay_ON</a:t>
            </a:r>
            <a:r>
              <a:rPr lang="en-US" sz="2400" dirty="0">
                <a:solidFill>
                  <a:schemeClr val="accent2"/>
                </a:solidFill>
              </a:rPr>
              <a:t>(RWD/*Digital Output channel*/)” to send out a TTL pulse to a digital output line (in this case a reward).</a:t>
            </a:r>
          </a:p>
          <a:p>
            <a:pPr marL="0" indent="0" algn="l" eaLnBrk="1" hangingPunct="1">
              <a:spcBef>
                <a:spcPct val="50000"/>
              </a:spcBef>
            </a:pPr>
            <a:r>
              <a:rPr lang="en-US" sz="2400" b="1" dirty="0">
                <a:solidFill>
                  <a:schemeClr val="accent2"/>
                </a:solidFill>
              </a:rPr>
              <a:t>Digital Input</a:t>
            </a:r>
          </a:p>
        </p:txBody>
      </p:sp>
    </p:spTree>
    <p:extLst>
      <p:ext uri="{BB962C8B-B14F-4D97-AF65-F5344CB8AC3E}">
        <p14:creationId xmlns:p14="http://schemas.microsoft.com/office/powerpoint/2010/main" val="7413126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4622800" y="44735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35843"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Supported features by </a:t>
            </a:r>
            <a:r>
              <a:rPr lang="en-US" sz="4400" b="1" dirty="0" smtClean="0">
                <a:solidFill>
                  <a:srgbClr val="FF0000"/>
                </a:solidFill>
                <a:effectLst>
                  <a:outerShdw blurRad="38100" dist="38100" dir="2700000" algn="tl">
                    <a:srgbClr val="C0C0C0"/>
                  </a:outerShdw>
                </a:effectLst>
              </a:rPr>
              <a:t>TAS – Continued</a:t>
            </a:r>
          </a:p>
          <a:p>
            <a:pPr marL="762000" indent="-762000">
              <a:spcBef>
                <a:spcPct val="20000"/>
              </a:spcBef>
            </a:pPr>
            <a:endParaRPr lang="en-US" sz="4400" b="1" dirty="0" smtClean="0">
              <a:solidFill>
                <a:srgbClr val="FF0000"/>
              </a:solidFill>
              <a:effectLst>
                <a:outerShdw blurRad="38100" dist="38100" dir="2700000" algn="tl">
                  <a:srgbClr val="C0C0C0"/>
                </a:outerShdw>
              </a:effectLst>
            </a:endParaRPr>
          </a:p>
          <a:p>
            <a:pPr marL="762000" indent="-762000">
              <a:spcBef>
                <a:spcPct val="20000"/>
              </a:spcBef>
            </a:pPr>
            <a:endParaRPr lang="en-US" sz="4400" b="1" dirty="0">
              <a:solidFill>
                <a:srgbClr val="FF0000"/>
              </a:solidFill>
              <a:effectLst>
                <a:outerShdw blurRad="38100" dist="38100" dir="2700000" algn="tl">
                  <a:srgbClr val="C0C0C0"/>
                </a:outerShdw>
              </a:effectLst>
            </a:endParaRPr>
          </a:p>
        </p:txBody>
      </p:sp>
      <p:sp>
        <p:nvSpPr>
          <p:cNvPr id="35844" name="Text Box 4"/>
          <p:cNvSpPr txBox="1">
            <a:spLocks noChangeArrowheads="1"/>
          </p:cNvSpPr>
          <p:nvPr/>
        </p:nvSpPr>
        <p:spPr bwMode="auto">
          <a:xfrm>
            <a:off x="762000" y="1447800"/>
            <a:ext cx="16687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03225" indent="-403225"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eaLnBrk="0" hangingPunct="0">
              <a:defRPr sz="1200">
                <a:solidFill>
                  <a:schemeClr val="tx1"/>
                </a:solidFill>
                <a:latin typeface="Arial" charset="0"/>
              </a:defRPr>
            </a:lvl5pPr>
            <a:lvl6pPr algn="ctr" eaLnBrk="0" fontAlgn="base" hangingPunct="0">
              <a:spcBef>
                <a:spcPct val="0"/>
              </a:spcBef>
              <a:spcAft>
                <a:spcPct val="0"/>
              </a:spcAft>
              <a:defRPr sz="1200">
                <a:solidFill>
                  <a:schemeClr val="tx1"/>
                </a:solidFill>
                <a:latin typeface="Arial" charset="0"/>
              </a:defRPr>
            </a:lvl6pPr>
            <a:lvl7pPr algn="ctr" eaLnBrk="0" fontAlgn="base" hangingPunct="0">
              <a:spcBef>
                <a:spcPct val="0"/>
              </a:spcBef>
              <a:spcAft>
                <a:spcPct val="0"/>
              </a:spcAft>
              <a:defRPr sz="1200">
                <a:solidFill>
                  <a:schemeClr val="tx1"/>
                </a:solidFill>
                <a:latin typeface="Arial" charset="0"/>
              </a:defRPr>
            </a:lvl7pPr>
            <a:lvl8pPr algn="ctr" eaLnBrk="0" fontAlgn="base" hangingPunct="0">
              <a:spcBef>
                <a:spcPct val="0"/>
              </a:spcBef>
              <a:spcAft>
                <a:spcPct val="0"/>
              </a:spcAft>
              <a:defRPr sz="1200">
                <a:solidFill>
                  <a:schemeClr val="tx1"/>
                </a:solidFill>
                <a:latin typeface="Arial" charset="0"/>
              </a:defRPr>
            </a:lvl8pPr>
            <a:lvl9pPr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b="1" dirty="0" smtClean="0">
                <a:solidFill>
                  <a:schemeClr val="accent2"/>
                </a:solidFill>
              </a:rPr>
              <a:t>Analog </a:t>
            </a:r>
            <a:r>
              <a:rPr lang="en-US" sz="2400" b="1" dirty="0">
                <a:solidFill>
                  <a:schemeClr val="accent2"/>
                </a:solidFill>
              </a:rPr>
              <a:t>output:</a:t>
            </a:r>
          </a:p>
          <a:p>
            <a:pPr algn="l" eaLnBrk="1" hangingPunct="1">
              <a:spcBef>
                <a:spcPct val="50000"/>
              </a:spcBef>
              <a:buFontTx/>
              <a:buChar char="•"/>
            </a:pPr>
            <a:r>
              <a:rPr lang="en-US" sz="2400" dirty="0">
                <a:solidFill>
                  <a:schemeClr val="accent2"/>
                </a:solidFill>
              </a:rPr>
              <a:t>Use </a:t>
            </a:r>
            <a:r>
              <a:rPr lang="en-US" sz="2400" dirty="0" smtClean="0">
                <a:solidFill>
                  <a:schemeClr val="accent2"/>
                </a:solidFill>
              </a:rPr>
              <a:t>“</a:t>
            </a:r>
            <a:r>
              <a:rPr lang="en-US" sz="2400" dirty="0" err="1" smtClean="0">
                <a:solidFill>
                  <a:schemeClr val="accent2"/>
                </a:solidFill>
              </a:rPr>
              <a:t>Analog_VoltageOut</a:t>
            </a:r>
            <a:r>
              <a:rPr lang="en-US" sz="2400" dirty="0" smtClean="0">
                <a:solidFill>
                  <a:schemeClr val="accent2"/>
                </a:solidFill>
              </a:rPr>
              <a:t>(0</a:t>
            </a:r>
            <a:r>
              <a:rPr lang="en-US" sz="2400" dirty="0" smtClean="0">
                <a:solidFill>
                  <a:srgbClr val="00B050"/>
                </a:solidFill>
              </a:rPr>
              <a:t>/*Channel Number*/</a:t>
            </a:r>
            <a:r>
              <a:rPr lang="en-US" sz="2400" dirty="0" smtClean="0">
                <a:solidFill>
                  <a:schemeClr val="accent2"/>
                </a:solidFill>
              </a:rPr>
              <a:t>, -3</a:t>
            </a:r>
            <a:r>
              <a:rPr lang="en-US" sz="2400" dirty="0">
                <a:solidFill>
                  <a:srgbClr val="00B050"/>
                </a:solidFill>
              </a:rPr>
              <a:t>/*voltage here</a:t>
            </a:r>
            <a:r>
              <a:rPr lang="en-US" sz="2400" dirty="0" smtClean="0">
                <a:solidFill>
                  <a:srgbClr val="00B050"/>
                </a:solidFill>
              </a:rPr>
              <a:t>*/</a:t>
            </a:r>
            <a:r>
              <a:rPr lang="en-US" sz="2400" dirty="0" smtClean="0">
                <a:solidFill>
                  <a:schemeClr val="accent2"/>
                </a:solidFill>
              </a:rPr>
              <a:t>)” </a:t>
            </a:r>
            <a:r>
              <a:rPr lang="en-US" sz="2400" dirty="0">
                <a:solidFill>
                  <a:schemeClr val="accent2"/>
                </a:solidFill>
              </a:rPr>
              <a:t>to </a:t>
            </a:r>
            <a:r>
              <a:rPr lang="en-US" sz="2400" dirty="0" smtClean="0">
                <a:solidFill>
                  <a:schemeClr val="accent2"/>
                </a:solidFill>
              </a:rPr>
              <a:t>set voltage at an analog output channel</a:t>
            </a:r>
          </a:p>
          <a:p>
            <a:pPr lvl="1" algn="l" eaLnBrk="1" hangingPunct="1">
              <a:spcBef>
                <a:spcPct val="50000"/>
              </a:spcBef>
              <a:buFontTx/>
              <a:buChar char="•"/>
            </a:pPr>
            <a:r>
              <a:rPr lang="en-US" sz="2400" dirty="0" smtClean="0">
                <a:solidFill>
                  <a:schemeClr val="accent2"/>
                </a:solidFill>
              </a:rPr>
              <a:t>The voltage is between -10V to 10V.</a:t>
            </a:r>
            <a:endParaRPr lang="en-US" sz="2400" dirty="0">
              <a:solidFill>
                <a:schemeClr val="accent2"/>
              </a:solidFill>
            </a:endParaRPr>
          </a:p>
        </p:txBody>
      </p:sp>
    </p:spTree>
    <p:extLst>
      <p:ext uri="{BB962C8B-B14F-4D97-AF65-F5344CB8AC3E}">
        <p14:creationId xmlns:p14="http://schemas.microsoft.com/office/powerpoint/2010/main" val="1335221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Visual C++ programing</a:t>
            </a:r>
          </a:p>
        </p:txBody>
      </p:sp>
      <p:sp>
        <p:nvSpPr>
          <p:cNvPr id="28680" name="Text Box 49"/>
          <p:cNvSpPr txBox="1">
            <a:spLocks noChangeArrowheads="1"/>
          </p:cNvSpPr>
          <p:nvPr/>
        </p:nvSpPr>
        <p:spPr bwMode="auto">
          <a:xfrm>
            <a:off x="1371600" y="1600200"/>
            <a:ext cx="15925800" cy="11172825"/>
          </a:xfrm>
          <a:prstGeom prst="rect">
            <a:avLst/>
          </a:prstGeom>
          <a:noFill/>
          <a:ln w="9525" algn="ctr">
            <a:noFill/>
            <a:miter lim="800000"/>
            <a:headEnd/>
            <a:tailEnd/>
          </a:ln>
        </p:spPr>
        <p:txBody>
          <a:bodyPr>
            <a:spAutoFit/>
          </a:bodyPr>
          <a:lstStyle/>
          <a:p>
            <a:pPr marL="342900" indent="-342900">
              <a:spcBef>
                <a:spcPct val="50000"/>
              </a:spcBef>
              <a:defRPr/>
            </a:pPr>
            <a:r>
              <a:rPr lang="en-US" sz="2800" dirty="0">
                <a:solidFill>
                  <a:srgbClr val="FF0000"/>
                </a:solidFill>
              </a:rPr>
              <a:t>Please read the following, it will save you hours of agony!!</a:t>
            </a:r>
          </a:p>
          <a:p>
            <a:pPr marL="514350" indent="-514350" algn="l">
              <a:spcBef>
                <a:spcPct val="50000"/>
              </a:spcBef>
              <a:buFontTx/>
              <a:buAutoNum type="arabicParenR"/>
              <a:defRPr/>
            </a:pPr>
            <a:r>
              <a:rPr lang="en-US" sz="2800" dirty="0">
                <a:solidFill>
                  <a:schemeClr val="accent2">
                    <a:lumMod val="75000"/>
                  </a:schemeClr>
                </a:solidFill>
              </a:rPr>
              <a:t>Use the “Call Stack” feature of the VC++ during Debugging. It will show you all the step by step progress of your program.</a:t>
            </a:r>
          </a:p>
          <a:p>
            <a:pPr marL="514350" indent="-514350" algn="l">
              <a:spcBef>
                <a:spcPct val="50000"/>
              </a:spcBef>
              <a:buFontTx/>
              <a:buAutoNum type="arabicParenR"/>
              <a:defRPr/>
            </a:pPr>
            <a:r>
              <a:rPr lang="en-US" sz="2800" dirty="0">
                <a:solidFill>
                  <a:schemeClr val="accent2">
                    <a:lumMod val="75000"/>
                  </a:schemeClr>
                </a:solidFill>
              </a:rPr>
              <a:t>The best part of VC++ is its great support to Debugging. Use Ctrl+F10 (run to the line), F10 (next line), F11(Go inside a function), to utilize this feature. Also </a:t>
            </a:r>
            <a:r>
              <a:rPr lang="en-US" sz="2800" dirty="0" err="1">
                <a:solidFill>
                  <a:schemeClr val="accent2">
                    <a:lumMod val="75000"/>
                  </a:schemeClr>
                </a:solidFill>
              </a:rPr>
              <a:t>Ctrl+F</a:t>
            </a:r>
            <a:r>
              <a:rPr lang="en-US" sz="2800" dirty="0">
                <a:solidFill>
                  <a:schemeClr val="accent2">
                    <a:lumMod val="75000"/>
                  </a:schemeClr>
                </a:solidFill>
              </a:rPr>
              <a:t> and </a:t>
            </a:r>
            <a:r>
              <a:rPr lang="en-US" sz="2800" dirty="0" err="1">
                <a:solidFill>
                  <a:schemeClr val="accent2">
                    <a:lumMod val="75000"/>
                  </a:schemeClr>
                </a:solidFill>
              </a:rPr>
              <a:t>Ctrl+Shift+F</a:t>
            </a:r>
            <a:r>
              <a:rPr lang="en-US" sz="2800" dirty="0">
                <a:solidFill>
                  <a:schemeClr val="accent2">
                    <a:lumMod val="75000"/>
                  </a:schemeClr>
                </a:solidFill>
              </a:rPr>
              <a:t> are quite useful. </a:t>
            </a:r>
          </a:p>
          <a:p>
            <a:pPr marL="514350" indent="-514350" algn="l">
              <a:spcBef>
                <a:spcPct val="50000"/>
              </a:spcBef>
              <a:buFontTx/>
              <a:buAutoNum type="arabicParenR"/>
              <a:defRPr/>
            </a:pPr>
            <a:r>
              <a:rPr lang="en-US" sz="2800" dirty="0">
                <a:solidFill>
                  <a:schemeClr val="accent2">
                    <a:lumMod val="75000"/>
                  </a:schemeClr>
                </a:solidFill>
              </a:rPr>
              <a:t>When you execute programs by clicking icons in MOXY, or, when the MOXY starts and auto-triggers other programs, it is the RELEASE version of the program that’s triggered. If you have changed a program in Debug mode, the change WILL NOT be reflected in the icon/auto-triggered  programs. Also if your setting is x64 bit, the auto-trigger will look for the x64 bit version, not x32. So always make sure you are in the right mode (debug/release, x32/x64).</a:t>
            </a:r>
          </a:p>
          <a:p>
            <a:pPr marL="514350" indent="-514350" algn="l">
              <a:spcBef>
                <a:spcPct val="50000"/>
              </a:spcBef>
              <a:buFontTx/>
              <a:buAutoNum type="arabicParenR"/>
              <a:defRPr/>
            </a:pPr>
            <a:r>
              <a:rPr lang="en-US" sz="2800" dirty="0">
                <a:solidFill>
                  <a:schemeClr val="accent2">
                    <a:lumMod val="75000"/>
                  </a:schemeClr>
                </a:solidFill>
              </a:rPr>
              <a:t>Sometimes, the most tricky </a:t>
            </a:r>
            <a:r>
              <a:rPr lang="en-US" sz="2800" dirty="0" err="1">
                <a:solidFill>
                  <a:schemeClr val="accent2">
                    <a:lumMod val="75000"/>
                  </a:schemeClr>
                </a:solidFill>
              </a:rPr>
              <a:t>debuging</a:t>
            </a:r>
            <a:r>
              <a:rPr lang="en-US" sz="2800" dirty="0">
                <a:solidFill>
                  <a:schemeClr val="accent2">
                    <a:lumMod val="75000"/>
                  </a:schemeClr>
                </a:solidFill>
              </a:rPr>
              <a:t> problem is when the results in Debug mode and Release mode are different. For example, the program runs okay in Debug mode yet crashes in Release. It is mostly because the Debug mode initializes all variables to zero (at least in VC++ 2012), but Release mode does not. This makes a huge difference, for example, when the variable is an index of an array or something. So if this happens, make sure you have properly initialized variables.</a:t>
            </a:r>
          </a:p>
          <a:p>
            <a:pPr marL="514350" indent="-514350" algn="l">
              <a:spcBef>
                <a:spcPct val="50000"/>
              </a:spcBef>
              <a:buFontTx/>
              <a:buAutoNum type="arabicParenR"/>
              <a:defRPr/>
            </a:pPr>
            <a:r>
              <a:rPr lang="en-US" sz="2800" dirty="0">
                <a:solidFill>
                  <a:schemeClr val="accent2">
                    <a:lumMod val="75000"/>
                  </a:schemeClr>
                </a:solidFill>
              </a:rPr>
              <a:t>It is quite RARE but you may encounter a bug of VC++ itself. In this case, try to clean and rebuild, or reboot the computer. In the case this does not work, use other methods to work around.</a:t>
            </a:r>
          </a:p>
          <a:p>
            <a:pPr marL="514350" indent="-514350" algn="l">
              <a:spcBef>
                <a:spcPct val="50000"/>
              </a:spcBef>
              <a:defRPr/>
            </a:pPr>
            <a:r>
              <a:rPr lang="en-US" sz="2000" dirty="0">
                <a:solidFill>
                  <a:schemeClr val="accent2">
                    <a:lumMod val="75000"/>
                  </a:schemeClr>
                </a:solidFill>
              </a:rPr>
              <a:t>*I myself am not a professional programmer either, just a scientist knowing how to program. You will see what I mean when you see the details of the coding. If you find a better AND easier solution of certain parts of the program, please let me know. If you know a better but difficult solution then please keep it to yourself; I have everything but time. If you find serious bugs please let me know: simonblip@gmail.com . You received free, give free. </a:t>
            </a:r>
          </a:p>
        </p:txBody>
      </p:sp>
    </p:spTree>
    <p:extLst>
      <p:ext uri="{BB962C8B-B14F-4D97-AF65-F5344CB8AC3E}">
        <p14:creationId xmlns:p14="http://schemas.microsoft.com/office/powerpoint/2010/main" val="20016138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4"/>
          <p:cNvSpPr>
            <a:spLocks noChangeArrowheads="1"/>
          </p:cNvSpPr>
          <p:nvPr/>
        </p:nvSpPr>
        <p:spPr bwMode="auto">
          <a:xfrm>
            <a:off x="342900" y="1981200"/>
            <a:ext cx="17602200" cy="10525958"/>
          </a:xfrm>
          <a:prstGeom prst="rect">
            <a:avLst/>
          </a:prstGeom>
          <a:noFill/>
          <a:ln w="9525">
            <a:noFill/>
            <a:miter lim="800000"/>
            <a:headEnd/>
            <a:tailEnd/>
          </a:ln>
        </p:spPr>
        <p:txBody>
          <a:bodyPr>
            <a:spAutoFit/>
          </a:bodyPr>
          <a:lstStyle/>
          <a:p>
            <a:pPr algn="l">
              <a:defRPr/>
            </a:pPr>
            <a:r>
              <a:rPr lang="en-US" sz="1800" dirty="0"/>
              <a:t>** Version: Blip 1.5</a:t>
            </a:r>
          </a:p>
          <a:p>
            <a:pPr algn="l">
              <a:defRPr/>
            </a:pPr>
            <a:endParaRPr lang="en-US" sz="1800" dirty="0"/>
          </a:p>
          <a:p>
            <a:pPr algn="l">
              <a:defRPr/>
            </a:pPr>
            <a:r>
              <a:rPr lang="en-US" sz="1800" dirty="0"/>
              <a:t>** For installation, see the next slide.</a:t>
            </a:r>
          </a:p>
          <a:p>
            <a:pPr algn="l">
              <a:defRPr/>
            </a:pPr>
            <a:r>
              <a:rPr lang="en-US" sz="1800" dirty="0"/>
              <a:t>** Minimum required configuration:</a:t>
            </a:r>
          </a:p>
          <a:p>
            <a:pPr algn="l">
              <a:defRPr/>
            </a:pPr>
            <a:r>
              <a:rPr lang="en-US" sz="1800" dirty="0"/>
              <a:t>	- Windows XP32/64 bit or later version of Windows.</a:t>
            </a:r>
          </a:p>
          <a:p>
            <a:pPr algn="l">
              <a:defRPr/>
            </a:pPr>
            <a:r>
              <a:rPr lang="en-US" sz="1800" dirty="0"/>
              <a:t>	- Quad core or better. Recent Intel processors are a good bet for good timing measurement. Read the following from Wikipedia:</a:t>
            </a:r>
          </a:p>
          <a:p>
            <a:pPr algn="l">
              <a:defRPr/>
            </a:pPr>
            <a:r>
              <a:rPr lang="en-US" sz="1800" dirty="0"/>
              <a:t>		</a:t>
            </a:r>
            <a:r>
              <a:rPr lang="en-US" sz="1800" dirty="0">
                <a:solidFill>
                  <a:srgbClr val="00B050"/>
                </a:solidFill>
              </a:rPr>
              <a:t>"Constant Time Stamp Counter (TSC) behavior ensures that the duration of each clock tick is uniform.... even if the processor core changes frequency. </a:t>
            </a:r>
          </a:p>
          <a:p>
            <a:pPr algn="l">
              <a:defRPr/>
            </a:pPr>
            <a:r>
              <a:rPr lang="en-US" sz="1800" dirty="0">
                <a:solidFill>
                  <a:srgbClr val="00B050"/>
                </a:solidFill>
              </a:rPr>
              <a:t>		This is the architectural behavior moving forward for all Intel processors."</a:t>
            </a:r>
          </a:p>
          <a:p>
            <a:pPr algn="l">
              <a:defRPr/>
            </a:pPr>
            <a:r>
              <a:rPr lang="en-US" sz="1800" dirty="0"/>
              <a:t>** Install NI </a:t>
            </a:r>
            <a:r>
              <a:rPr lang="en-US" sz="1800" dirty="0" err="1"/>
              <a:t>PCIe</a:t>
            </a:r>
            <a:r>
              <a:rPr lang="en-US" sz="1800" dirty="0"/>
              <a:t> 6353 board. You also need to </a:t>
            </a:r>
            <a:r>
              <a:rPr lang="en-US" sz="1800" b="1" dirty="0"/>
              <a:t>install NI-DAQmx </a:t>
            </a:r>
            <a:r>
              <a:rPr lang="en-US" sz="1800" dirty="0"/>
              <a:t>software, which comes with NI </a:t>
            </a:r>
            <a:r>
              <a:rPr lang="en-US" sz="1800" dirty="0" err="1"/>
              <a:t>PCIe</a:t>
            </a:r>
            <a:r>
              <a:rPr lang="en-US" sz="1800" dirty="0"/>
              <a:t> 6353. Or at: </a:t>
            </a:r>
            <a:r>
              <a:rPr lang="en-US" dirty="0">
                <a:hlinkClick r:id="rId3"/>
              </a:rPr>
              <a:t>http://joule.ni.com/nidu/cds/view/p/id/2604/lang/en</a:t>
            </a:r>
            <a:r>
              <a:rPr lang="en-US" dirty="0"/>
              <a:t>. </a:t>
            </a:r>
            <a:endParaRPr lang="en-US" sz="1800" dirty="0"/>
          </a:p>
          <a:p>
            <a:pPr algn="l">
              <a:defRPr/>
            </a:pPr>
            <a:r>
              <a:rPr lang="en-US" sz="1800" dirty="0"/>
              <a:t>	If NI-DAQmx is installed without NI </a:t>
            </a:r>
            <a:r>
              <a:rPr lang="en-US" sz="1800" dirty="0" err="1"/>
              <a:t>PCIe</a:t>
            </a:r>
            <a:r>
              <a:rPr lang="en-US" sz="1800" dirty="0"/>
              <a:t> 6353 board, Blip will simulate the NI </a:t>
            </a:r>
            <a:r>
              <a:rPr lang="en-US" sz="1800" dirty="0" err="1"/>
              <a:t>PCIe</a:t>
            </a:r>
            <a:r>
              <a:rPr lang="en-US" sz="1800" dirty="0"/>
              <a:t> 6353 board, therefore your tasks will run as normal. </a:t>
            </a:r>
          </a:p>
          <a:p>
            <a:pPr algn="l">
              <a:defRPr/>
            </a:pPr>
            <a:r>
              <a:rPr lang="en-US" dirty="0"/>
              <a:t>	</a:t>
            </a:r>
            <a:endParaRPr lang="en-US" sz="1800" dirty="0"/>
          </a:p>
          <a:p>
            <a:pPr algn="l">
              <a:defRPr/>
            </a:pPr>
            <a:r>
              <a:rPr lang="en-US" sz="1800" dirty="0" smtClean="0"/>
              <a:t>** </a:t>
            </a:r>
            <a:r>
              <a:rPr lang="en-US" sz="1800" dirty="0" smtClean="0">
                <a:solidFill>
                  <a:srgbClr val="FF6600"/>
                </a:solidFill>
              </a:rPr>
              <a:t>Free </a:t>
            </a:r>
            <a:r>
              <a:rPr lang="en-US" sz="1800" dirty="0">
                <a:solidFill>
                  <a:srgbClr val="FF6600"/>
                </a:solidFill>
              </a:rPr>
              <a:t>version of Visual C++ works; If you are using VC++2017 see the </a:t>
            </a:r>
            <a:r>
              <a:rPr lang="en-US" sz="1800" b="1" dirty="0">
                <a:solidFill>
                  <a:srgbClr val="FF6600"/>
                </a:solidFill>
              </a:rPr>
              <a:t>next slide </a:t>
            </a:r>
            <a:r>
              <a:rPr lang="en-US" sz="1800" dirty="0">
                <a:solidFill>
                  <a:srgbClr val="FF6600"/>
                </a:solidFill>
              </a:rPr>
              <a:t>to install all the needed components</a:t>
            </a:r>
            <a:endParaRPr lang="en-US" sz="1800" dirty="0"/>
          </a:p>
          <a:p>
            <a:pPr algn="l">
              <a:defRPr/>
            </a:pPr>
            <a:r>
              <a:rPr lang="en-US" sz="1800" dirty="0"/>
              <a:t>** You need to recompile DAS_sv using Visual C</a:t>
            </a:r>
            <a:r>
              <a:rPr lang="en-US" sz="1800" dirty="0" smtClean="0"/>
              <a:t>++: </a:t>
            </a:r>
            <a:endParaRPr lang="en-US" sz="1800" dirty="0"/>
          </a:p>
          <a:p>
            <a:pPr algn="l">
              <a:defRPr/>
            </a:pPr>
            <a:r>
              <a:rPr lang="en-US" sz="1800" dirty="0"/>
              <a:t>	Go to Menu "Project" -&gt;"DAS_sv Properties" -&gt;"Configuration Properties"-&gt;"C/C++"-&gt;"General". </a:t>
            </a:r>
          </a:p>
          <a:p>
            <a:pPr algn="l">
              <a:defRPr/>
            </a:pPr>
            <a:r>
              <a:rPr lang="en-US" sz="1800" dirty="0"/>
              <a:t>	In the "Additional Include Directories" field, add the following, if not already there: </a:t>
            </a:r>
          </a:p>
          <a:p>
            <a:pPr algn="l">
              <a:defRPr/>
            </a:pPr>
            <a:r>
              <a:rPr lang="en-US" sz="1800" dirty="0"/>
              <a:t>		C:\Program Files (x86)\National Instruments\Shared\</a:t>
            </a:r>
            <a:r>
              <a:rPr lang="en-US" sz="1800" dirty="0" err="1"/>
              <a:t>ExternalCompilerSupport</a:t>
            </a:r>
            <a:r>
              <a:rPr lang="en-US" sz="1800" dirty="0"/>
              <a:t>\C\include;..\_Include</a:t>
            </a:r>
          </a:p>
          <a:p>
            <a:pPr algn="l">
              <a:defRPr/>
            </a:pPr>
            <a:r>
              <a:rPr lang="en-US" sz="1800" dirty="0"/>
              <a:t>	Make sure that the National Instruments folder is in the directory. If not, change the name of the directory above to match the location.</a:t>
            </a:r>
          </a:p>
          <a:p>
            <a:pPr algn="l">
              <a:defRPr/>
            </a:pPr>
            <a:r>
              <a:rPr lang="en-US" sz="1800" dirty="0"/>
              <a:t>** All the other programs (e.g. TAS, RAS, Oscilloscope etc.) do not need any further adjustment for recompiling. </a:t>
            </a:r>
          </a:p>
          <a:p>
            <a:pPr algn="l">
              <a:defRPr/>
            </a:pPr>
            <a:endParaRPr lang="en-US" sz="1800" dirty="0"/>
          </a:p>
          <a:p>
            <a:pPr algn="l">
              <a:defRPr/>
            </a:pPr>
            <a:endParaRPr lang="en-US" sz="1800" dirty="0"/>
          </a:p>
          <a:p>
            <a:pPr algn="l">
              <a:defRPr/>
            </a:pPr>
            <a:r>
              <a:rPr lang="en-US" sz="1800" dirty="0"/>
              <a:t>**To start the program, execute "TAS.exe" in "Blip\TAS\x64\Release</a:t>
            </a:r>
            <a:r>
              <a:rPr lang="en-US" sz="1800" dirty="0" smtClean="0"/>
              <a:t>\".</a:t>
            </a:r>
            <a:endParaRPr lang="en-US" sz="1800" dirty="0"/>
          </a:p>
          <a:p>
            <a:pPr algn="l">
              <a:defRPr/>
            </a:pPr>
            <a:r>
              <a:rPr lang="en-US" sz="1800" dirty="0"/>
              <a:t>	Other programs can be executed by clicking the icons on the MOXY (which gets triggered by TAS).</a:t>
            </a:r>
          </a:p>
          <a:p>
            <a:pPr algn="l">
              <a:defRPr/>
            </a:pPr>
            <a:r>
              <a:rPr lang="en-US" sz="1800" dirty="0"/>
              <a:t>	Please preserve the directory structure (e.g., TAS folder is in Blip folder), unless you decide to reprogram the codes related to the directory structure.</a:t>
            </a:r>
          </a:p>
          <a:p>
            <a:pPr algn="l">
              <a:defRPr/>
            </a:pPr>
            <a:endParaRPr lang="en-US" sz="1800" dirty="0"/>
          </a:p>
          <a:p>
            <a:pPr algn="l">
              <a:defRPr/>
            </a:pPr>
            <a:endParaRPr lang="en-US" sz="1800" dirty="0"/>
          </a:p>
          <a:p>
            <a:pPr algn="l">
              <a:defRPr/>
            </a:pPr>
            <a:endParaRPr lang="en-US" sz="1800" dirty="0"/>
          </a:p>
          <a:p>
            <a:pPr algn="l">
              <a:defRPr/>
            </a:pPr>
            <a:r>
              <a:rPr lang="en-US" sz="1800" dirty="0"/>
              <a:t>**Developed and freely distributed by Simon Hong.</a:t>
            </a:r>
          </a:p>
          <a:p>
            <a:pPr algn="l">
              <a:defRPr/>
            </a:pPr>
            <a:endParaRPr lang="en-US" sz="1800" dirty="0"/>
          </a:p>
          <a:p>
            <a:pPr algn="l">
              <a:defRPr/>
            </a:pPr>
            <a:r>
              <a:rPr lang="en-US" sz="1800" dirty="0"/>
              <a:t>** Legal rights and Disclaimer:</a:t>
            </a:r>
          </a:p>
          <a:p>
            <a:pPr algn="l">
              <a:defRPr/>
            </a:pPr>
            <a:r>
              <a:rPr lang="en-US" sz="1800" dirty="0"/>
              <a:t>	</a:t>
            </a:r>
            <a:r>
              <a:rPr lang="en-US" sz="1800" dirty="0" smtClean="0"/>
              <a:t>I </a:t>
            </a:r>
            <a:r>
              <a:rPr lang="en-US" sz="1800" dirty="0"/>
              <a:t>hereby dedicate the work (including all the source code and documents) called "Blip" </a:t>
            </a:r>
          </a:p>
          <a:p>
            <a:pPr algn="l">
              <a:defRPr/>
            </a:pPr>
            <a:r>
              <a:rPr lang="en-US" sz="1800" dirty="0"/>
              <a:t>	to the public domain by waiving all of my rights to the work worldwide under copyright law, </a:t>
            </a:r>
          </a:p>
          <a:p>
            <a:pPr algn="l">
              <a:defRPr/>
            </a:pPr>
            <a:r>
              <a:rPr lang="en-US" sz="1800" dirty="0"/>
              <a:t>	including all related and neighboring rights, to the extent allowed by law. You can copy, modify, distribute </a:t>
            </a:r>
          </a:p>
          <a:p>
            <a:pPr algn="l">
              <a:defRPr/>
            </a:pPr>
            <a:r>
              <a:rPr lang="en-US" sz="1800" dirty="0"/>
              <a:t>	and perform the work, even for commercial purposes, all without asking permission. </a:t>
            </a:r>
          </a:p>
          <a:p>
            <a:pPr algn="l">
              <a:defRPr/>
            </a:pPr>
            <a:r>
              <a:rPr lang="en-US" sz="1800" dirty="0"/>
              <a:t>	Hopefully, this contributes to the advance of science and peace.</a:t>
            </a:r>
          </a:p>
          <a:p>
            <a:pPr algn="l">
              <a:defRPr/>
            </a:pPr>
            <a:r>
              <a:rPr lang="en-US" sz="1800" dirty="0"/>
              <a:t>	Use this at your own risk; I am not responsible for any </a:t>
            </a:r>
            <a:r>
              <a:rPr lang="en-US" sz="1800" dirty="0" err="1"/>
              <a:t>occurrings</a:t>
            </a:r>
            <a:r>
              <a:rPr lang="en-US" sz="1800" dirty="0"/>
              <a:t> due to this program.</a:t>
            </a:r>
          </a:p>
          <a:p>
            <a:pPr algn="l">
              <a:defRPr/>
            </a:pPr>
            <a:r>
              <a:rPr lang="en-US" sz="1800" dirty="0"/>
              <a:t>	In case you found bugs, you may report them to SimonBlip@gmail.com</a:t>
            </a:r>
          </a:p>
          <a:p>
            <a:pPr algn="l">
              <a:defRPr/>
            </a:pPr>
            <a:endParaRPr lang="en-US" sz="1800" dirty="0"/>
          </a:p>
          <a:p>
            <a:pPr algn="l">
              <a:defRPr/>
            </a:pPr>
            <a:r>
              <a:rPr lang="en-US" sz="1800" dirty="0">
                <a:effectLst>
                  <a:outerShdw blurRad="38100" dist="38100" dir="2700000" algn="tl">
                    <a:srgbClr val="C0C0C0"/>
                  </a:outerShdw>
                </a:effectLst>
              </a:rPr>
              <a:t>**</a:t>
            </a:r>
            <a:r>
              <a:rPr lang="en-US" sz="1800" dirty="0"/>
              <a:t>First version released in February 2011.  You received free, give free.</a:t>
            </a:r>
          </a:p>
        </p:txBody>
      </p:sp>
      <p:sp>
        <p:nvSpPr>
          <p:cNvPr id="40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Read me</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How to customize Blip for your needs: </a:t>
            </a:r>
          </a:p>
          <a:p>
            <a:pPr marL="762000" indent="-762000">
              <a:spcBef>
                <a:spcPct val="20000"/>
              </a:spcBef>
            </a:pPr>
            <a:r>
              <a:rPr lang="en-US" sz="4400" b="1" dirty="0">
                <a:solidFill>
                  <a:srgbClr val="FF0000"/>
                </a:solidFill>
                <a:effectLst>
                  <a:outerShdw blurRad="38100" dist="38100" dir="2700000" algn="tl">
                    <a:srgbClr val="C0C0C0"/>
                  </a:outerShdw>
                </a:effectLst>
              </a:rPr>
              <a:t>An example (Fixation Task)</a:t>
            </a:r>
          </a:p>
        </p:txBody>
      </p:sp>
      <p:sp>
        <p:nvSpPr>
          <p:cNvPr id="37891" name="Text Box 23"/>
          <p:cNvSpPr txBox="1">
            <a:spLocks noChangeArrowheads="1"/>
          </p:cNvSpPr>
          <p:nvPr/>
        </p:nvSpPr>
        <p:spPr bwMode="auto">
          <a:xfrm>
            <a:off x="228600" y="3581400"/>
            <a:ext cx="9525000" cy="569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buFontTx/>
              <a:buAutoNum type="arabicParenR"/>
            </a:pPr>
            <a:r>
              <a:rPr lang="en-US" sz="2800">
                <a:solidFill>
                  <a:schemeClr val="accent2"/>
                </a:solidFill>
              </a:rPr>
              <a:t>Pre-trial period</a:t>
            </a:r>
          </a:p>
          <a:p>
            <a:pPr algn="l" eaLnBrk="1" hangingPunct="1">
              <a:spcBef>
                <a:spcPct val="50000"/>
              </a:spcBef>
              <a:buFontTx/>
              <a:buAutoNum type="arabicParenR"/>
            </a:pPr>
            <a:r>
              <a:rPr lang="en-US" sz="2800">
                <a:solidFill>
                  <a:schemeClr val="accent2"/>
                </a:solidFill>
              </a:rPr>
              <a:t>A fixation stimulus comes on</a:t>
            </a:r>
          </a:p>
          <a:p>
            <a:pPr algn="l" eaLnBrk="1" hangingPunct="1">
              <a:spcBef>
                <a:spcPct val="50000"/>
              </a:spcBef>
              <a:buFontTx/>
              <a:buAutoNum type="arabicParenR"/>
            </a:pPr>
            <a:r>
              <a:rPr lang="en-US" sz="2800">
                <a:solidFill>
                  <a:schemeClr val="accent2"/>
                </a:solidFill>
              </a:rPr>
              <a:t>The program waits up to 1000ms for the subject to fixate</a:t>
            </a:r>
          </a:p>
          <a:p>
            <a:pPr algn="l" eaLnBrk="1" hangingPunct="1">
              <a:spcBef>
                <a:spcPct val="50000"/>
              </a:spcBef>
              <a:buFontTx/>
              <a:buAutoNum type="arabicParenR"/>
            </a:pPr>
            <a:r>
              <a:rPr lang="en-US" sz="2800">
                <a:solidFill>
                  <a:schemeClr val="accent2"/>
                </a:solidFill>
              </a:rPr>
              <a:t>The subject fixates</a:t>
            </a:r>
          </a:p>
          <a:p>
            <a:pPr algn="l" eaLnBrk="1" hangingPunct="1">
              <a:spcBef>
                <a:spcPct val="50000"/>
              </a:spcBef>
              <a:buFontTx/>
              <a:buAutoNum type="arabicParenR"/>
            </a:pPr>
            <a:r>
              <a:rPr lang="en-US" sz="2800">
                <a:solidFill>
                  <a:schemeClr val="accent2"/>
                </a:solidFill>
              </a:rPr>
              <a:t>Keep fixating for 500ms</a:t>
            </a:r>
          </a:p>
          <a:p>
            <a:pPr algn="l" eaLnBrk="1" hangingPunct="1">
              <a:spcBef>
                <a:spcPct val="50000"/>
              </a:spcBef>
              <a:buFontTx/>
              <a:buAutoNum type="arabicParenR"/>
            </a:pPr>
            <a:r>
              <a:rPr lang="en-US" sz="2800">
                <a:solidFill>
                  <a:schemeClr val="accent2"/>
                </a:solidFill>
              </a:rPr>
              <a:t>Give reward with a sound of tone</a:t>
            </a:r>
          </a:p>
          <a:p>
            <a:pPr algn="l" eaLnBrk="1" hangingPunct="1">
              <a:spcBef>
                <a:spcPct val="50000"/>
              </a:spcBef>
              <a:buFontTx/>
              <a:buAutoNum type="arabicParenR"/>
            </a:pPr>
            <a:r>
              <a:rPr lang="en-US" sz="2800">
                <a:solidFill>
                  <a:schemeClr val="accent2"/>
                </a:solidFill>
              </a:rPr>
              <a:t>Post-trial period. </a:t>
            </a:r>
          </a:p>
          <a:p>
            <a:pPr algn="l" eaLnBrk="1" hangingPunct="1">
              <a:spcBef>
                <a:spcPct val="50000"/>
              </a:spcBef>
              <a:buFontTx/>
              <a:buAutoNum type="arabicParenR"/>
            </a:pPr>
            <a:r>
              <a:rPr lang="en-US" sz="2800">
                <a:solidFill>
                  <a:schemeClr val="accent2"/>
                </a:solidFill>
              </a:rPr>
              <a:t>Go to 1.</a:t>
            </a:r>
          </a:p>
          <a:p>
            <a:pPr algn="l" eaLnBrk="1" hangingPunct="1">
              <a:spcBef>
                <a:spcPct val="50000"/>
              </a:spcBef>
              <a:buFontTx/>
              <a:buAutoNum type="arabicParenR"/>
            </a:pPr>
            <a:endParaRPr lang="en-US" sz="2800">
              <a:solidFill>
                <a:schemeClr val="accent2"/>
              </a:solidFill>
            </a:endParaRPr>
          </a:p>
        </p:txBody>
      </p:sp>
      <p:sp>
        <p:nvSpPr>
          <p:cNvPr id="37892" name="Line 48"/>
          <p:cNvSpPr>
            <a:spLocks noChangeShapeType="1"/>
          </p:cNvSpPr>
          <p:nvPr/>
        </p:nvSpPr>
        <p:spPr bwMode="auto">
          <a:xfrm>
            <a:off x="9696450" y="5181600"/>
            <a:ext cx="609600" cy="0"/>
          </a:xfrm>
          <a:prstGeom prst="line">
            <a:avLst/>
          </a:prstGeom>
          <a:noFill/>
          <a:ln w="57150">
            <a:solidFill>
              <a:srgbClr val="0066FF"/>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37893" name="Text Box 49"/>
          <p:cNvSpPr txBox="1">
            <a:spLocks noChangeArrowheads="1"/>
          </p:cNvSpPr>
          <p:nvPr/>
        </p:nvSpPr>
        <p:spPr bwMode="auto">
          <a:xfrm>
            <a:off x="10515600" y="4892675"/>
            <a:ext cx="7315200" cy="5175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800">
                <a:solidFill>
                  <a:schemeClr val="accent2"/>
                </a:solidFill>
              </a:rPr>
              <a:t>No fixation? Give a “beep” and restart a trial</a:t>
            </a:r>
          </a:p>
        </p:txBody>
      </p:sp>
      <p:sp>
        <p:nvSpPr>
          <p:cNvPr id="37894" name="Line 50"/>
          <p:cNvSpPr>
            <a:spLocks noChangeShapeType="1"/>
          </p:cNvSpPr>
          <p:nvPr/>
        </p:nvSpPr>
        <p:spPr bwMode="auto">
          <a:xfrm>
            <a:off x="4648200" y="6781800"/>
            <a:ext cx="5791200" cy="0"/>
          </a:xfrm>
          <a:prstGeom prst="line">
            <a:avLst/>
          </a:prstGeom>
          <a:noFill/>
          <a:ln w="57150">
            <a:solidFill>
              <a:srgbClr val="0066FF"/>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37895" name="Text Box 51"/>
          <p:cNvSpPr txBox="1">
            <a:spLocks noChangeArrowheads="1"/>
          </p:cNvSpPr>
          <p:nvPr/>
        </p:nvSpPr>
        <p:spPr bwMode="auto">
          <a:xfrm>
            <a:off x="10668000" y="6400800"/>
            <a:ext cx="7162800" cy="9461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800">
                <a:solidFill>
                  <a:schemeClr val="accent2"/>
                </a:solidFill>
              </a:rPr>
              <a:t>Failed to stay fixated?  Give a “beep” and restart a trial</a:t>
            </a:r>
          </a:p>
        </p:txBody>
      </p:sp>
      <p:sp>
        <p:nvSpPr>
          <p:cNvPr id="37896" name="Text Box 49"/>
          <p:cNvSpPr txBox="1">
            <a:spLocks noChangeArrowheads="1"/>
          </p:cNvSpPr>
          <p:nvPr/>
        </p:nvSpPr>
        <p:spPr bwMode="auto">
          <a:xfrm>
            <a:off x="4953000" y="1752600"/>
            <a:ext cx="7315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800">
                <a:solidFill>
                  <a:schemeClr val="accent2"/>
                </a:solidFill>
              </a:rPr>
              <a:t>First: Design the task</a:t>
            </a:r>
          </a:p>
        </p:txBody>
      </p:sp>
      <p:sp>
        <p:nvSpPr>
          <p:cNvPr id="37897" name="Rectangle 9"/>
          <p:cNvSpPr>
            <a:spLocks noChangeArrowheads="1"/>
          </p:cNvSpPr>
          <p:nvPr/>
        </p:nvSpPr>
        <p:spPr bwMode="auto">
          <a:xfrm>
            <a:off x="152400" y="3459163"/>
            <a:ext cx="17907000" cy="5837237"/>
          </a:xfrm>
          <a:prstGeom prst="rect">
            <a:avLst/>
          </a:prstGeom>
          <a:noFill/>
          <a:ln w="38100" algn="ctr">
            <a:solidFill>
              <a:srgbClr val="CC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Tree>
    <p:extLst>
      <p:ext uri="{BB962C8B-B14F-4D97-AF65-F5344CB8AC3E}">
        <p14:creationId xmlns:p14="http://schemas.microsoft.com/office/powerpoint/2010/main" val="31891293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0" y="0"/>
            <a:ext cx="18288000" cy="1447800"/>
          </a:xfrm>
          <a:prstGeom prst="rect">
            <a:avLst/>
          </a:prstGeom>
          <a:solidFill>
            <a:srgbClr val="EAEAEA"/>
          </a:solidFill>
          <a:ln w="9525">
            <a:noFill/>
            <a:miter lim="800000"/>
            <a:headEnd/>
            <a:tailEnd/>
          </a:ln>
          <a:extLst/>
        </p:spPr>
        <p:txBody>
          <a:bodyPr/>
          <a:lstStyle/>
          <a:p>
            <a:pPr marL="762000" indent="-762000">
              <a:spcBef>
                <a:spcPct val="20000"/>
              </a:spcBef>
            </a:pPr>
            <a:r>
              <a:rPr lang="en-US" sz="3200" b="1">
                <a:solidFill>
                  <a:srgbClr val="FF0000"/>
                </a:solidFill>
                <a:effectLst>
                  <a:outerShdw blurRad="38100" dist="38100" dir="2700000" algn="tl">
                    <a:srgbClr val="C0C0C0"/>
                  </a:outerShdw>
                </a:effectLst>
              </a:rPr>
              <a:t>Example - Fixation task, the subject gets juice just by fixating at a dot on the screen </a:t>
            </a:r>
            <a:br>
              <a:rPr lang="en-US" sz="3200" b="1">
                <a:solidFill>
                  <a:srgbClr val="FF0000"/>
                </a:solidFill>
                <a:effectLst>
                  <a:outerShdw blurRad="38100" dist="38100" dir="2700000" algn="tl">
                    <a:srgbClr val="C0C0C0"/>
                  </a:outerShdw>
                </a:effectLst>
              </a:rPr>
            </a:br>
            <a:r>
              <a:rPr lang="en-US" sz="3200" b="1">
                <a:solidFill>
                  <a:srgbClr val="FF0000"/>
                </a:solidFill>
                <a:effectLst>
                  <a:outerShdw blurRad="38100" dist="38100" dir="2700000" algn="tl">
                    <a:srgbClr val="C0C0C0"/>
                  </a:outerShdw>
                </a:effectLst>
              </a:rPr>
              <a:t> (1) Declare the functions and variables</a:t>
            </a:r>
          </a:p>
        </p:txBody>
      </p:sp>
      <p:sp>
        <p:nvSpPr>
          <p:cNvPr id="38915" name="Rectangle 3"/>
          <p:cNvSpPr>
            <a:spLocks noChangeArrowheads="1"/>
          </p:cNvSpPr>
          <p:nvPr/>
        </p:nvSpPr>
        <p:spPr bwMode="auto">
          <a:xfrm>
            <a:off x="2743200" y="2339975"/>
            <a:ext cx="12954000" cy="855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dirty="0">
                <a:solidFill>
                  <a:schemeClr val="accent2"/>
                </a:solidFill>
              </a:rPr>
              <a:t>The “Task Scheduler” (TAS) will be the one you need to modify to make your own tasks.</a:t>
            </a:r>
          </a:p>
          <a:p>
            <a:pPr algn="l">
              <a:spcBef>
                <a:spcPct val="50000"/>
              </a:spcBef>
            </a:pPr>
            <a:r>
              <a:rPr lang="en-US" sz="2400" dirty="0">
                <a:solidFill>
                  <a:srgbClr val="CC0000"/>
                </a:solidFill>
              </a:rPr>
              <a:t>“</a:t>
            </a:r>
            <a:r>
              <a:rPr lang="en-US" sz="2400" dirty="0" err="1">
                <a:solidFill>
                  <a:srgbClr val="CC0000"/>
                </a:solidFill>
              </a:rPr>
              <a:t>TAS_View.h</a:t>
            </a:r>
            <a:r>
              <a:rPr lang="en-US" sz="2400" dirty="0">
                <a:solidFill>
                  <a:srgbClr val="CC0000"/>
                </a:solidFill>
              </a:rPr>
              <a:t>” file </a:t>
            </a:r>
            <a:r>
              <a:rPr lang="en-US" sz="2400" dirty="0">
                <a:solidFill>
                  <a:schemeClr val="accent2"/>
                </a:solidFill>
              </a:rPr>
              <a:t>has the “declaration” of the functions and variables used in the tasks</a:t>
            </a:r>
          </a:p>
          <a:p>
            <a:pPr algn="l"/>
            <a:endParaRPr lang="en-US" sz="1800" dirty="0"/>
          </a:p>
          <a:p>
            <a:pPr algn="l"/>
            <a:r>
              <a:rPr lang="en-US" sz="2000" dirty="0"/>
              <a:t>class </a:t>
            </a:r>
            <a:r>
              <a:rPr lang="en-US" sz="2000" dirty="0" err="1"/>
              <a:t>CTASView</a:t>
            </a:r>
            <a:r>
              <a:rPr lang="en-US" sz="2000" dirty="0"/>
              <a:t> : public </a:t>
            </a:r>
            <a:r>
              <a:rPr lang="en-US" sz="2000" dirty="0" err="1"/>
              <a:t>CView</a:t>
            </a:r>
            <a:endParaRPr lang="en-US" sz="2000" dirty="0"/>
          </a:p>
          <a:p>
            <a:pPr algn="l"/>
            <a:r>
              <a:rPr lang="en-US" sz="2000" dirty="0"/>
              <a:t>{</a:t>
            </a:r>
          </a:p>
          <a:p>
            <a:pPr lvl="1" algn="l"/>
            <a:r>
              <a:rPr lang="en-US" sz="2000" dirty="0"/>
              <a:t>//##############  </a:t>
            </a:r>
            <a:r>
              <a:rPr lang="en-US" sz="2000" b="1" dirty="0">
                <a:solidFill>
                  <a:srgbClr val="CC0000"/>
                </a:solidFill>
              </a:rPr>
              <a:t>Your new task, here!</a:t>
            </a:r>
            <a:r>
              <a:rPr lang="en-US" sz="2000" dirty="0"/>
              <a:t>  ###############</a:t>
            </a:r>
          </a:p>
          <a:p>
            <a:pPr lvl="1" algn="l"/>
            <a:r>
              <a:rPr lang="en-US" sz="2400" dirty="0">
                <a:solidFill>
                  <a:srgbClr val="FF0000"/>
                </a:solidFill>
              </a:rPr>
              <a:t>void </a:t>
            </a:r>
            <a:r>
              <a:rPr lang="en-US" sz="2400" dirty="0" err="1">
                <a:solidFill>
                  <a:srgbClr val="FF0000"/>
                </a:solidFill>
              </a:rPr>
              <a:t>InitVariables_MyNewFixTask</a:t>
            </a:r>
            <a:r>
              <a:rPr lang="en-US" sz="2400" dirty="0">
                <a:solidFill>
                  <a:srgbClr val="FF0000"/>
                </a:solidFill>
              </a:rPr>
              <a:t>();</a:t>
            </a:r>
          </a:p>
          <a:p>
            <a:pPr lvl="1" algn="l"/>
            <a:r>
              <a:rPr lang="en-US" sz="2400" dirty="0">
                <a:solidFill>
                  <a:srgbClr val="FF0000"/>
                </a:solidFill>
              </a:rPr>
              <a:t>void </a:t>
            </a:r>
            <a:r>
              <a:rPr lang="en-US" sz="2400" dirty="0" err="1">
                <a:solidFill>
                  <a:srgbClr val="FF0000"/>
                </a:solidFill>
              </a:rPr>
              <a:t>MyNewFixTask</a:t>
            </a:r>
            <a:r>
              <a:rPr lang="en-US" sz="2400" dirty="0">
                <a:solidFill>
                  <a:srgbClr val="FF0000"/>
                </a:solidFill>
              </a:rPr>
              <a:t>();</a:t>
            </a:r>
          </a:p>
          <a:p>
            <a:pPr lvl="1" algn="l"/>
            <a:r>
              <a:rPr lang="en-US" sz="2400" dirty="0" err="1">
                <a:solidFill>
                  <a:srgbClr val="FF0000"/>
                </a:solidFill>
              </a:rPr>
              <a:t>int</a:t>
            </a:r>
            <a:r>
              <a:rPr lang="en-US" sz="2400" dirty="0">
                <a:solidFill>
                  <a:srgbClr val="FF0000"/>
                </a:solidFill>
              </a:rPr>
              <a:t> </a:t>
            </a:r>
            <a:r>
              <a:rPr lang="en-US" sz="2400" dirty="0" err="1">
                <a:solidFill>
                  <a:srgbClr val="FF0000"/>
                </a:solidFill>
              </a:rPr>
              <a:t>myFix_Switch</a:t>
            </a:r>
            <a:r>
              <a:rPr lang="en-US" sz="2400" dirty="0">
                <a:solidFill>
                  <a:srgbClr val="FF0000"/>
                </a:solidFill>
              </a:rPr>
              <a:t>[2], m_FixAtCenter0_RandFix1_UserXY2;</a:t>
            </a:r>
          </a:p>
          <a:p>
            <a:pPr lvl="1" algn="l"/>
            <a:r>
              <a:rPr lang="en-US" sz="2000" dirty="0"/>
              <a:t>//####################   1DR  ######################</a:t>
            </a:r>
          </a:p>
          <a:p>
            <a:pPr lvl="1" algn="l"/>
            <a:r>
              <a:rPr lang="en-US" sz="2000" dirty="0"/>
              <a:t>…</a:t>
            </a:r>
          </a:p>
          <a:p>
            <a:pPr lvl="1" algn="l"/>
            <a:endParaRPr lang="en-US" sz="2000" dirty="0"/>
          </a:p>
          <a:p>
            <a:pPr lvl="1" algn="l"/>
            <a:r>
              <a:rPr lang="en-US" sz="2000" dirty="0"/>
              <a:t>//##################  Saccade task ##################</a:t>
            </a:r>
          </a:p>
          <a:p>
            <a:pPr lvl="1" algn="l"/>
            <a:endParaRPr lang="en-US" sz="2000" dirty="0"/>
          </a:p>
          <a:p>
            <a:pPr lvl="1" algn="l"/>
            <a:r>
              <a:rPr lang="en-US" sz="2000" dirty="0"/>
              <a:t>…</a:t>
            </a:r>
          </a:p>
          <a:p>
            <a:pPr lvl="1" algn="l"/>
            <a:endParaRPr lang="en-US" sz="2000" dirty="0"/>
          </a:p>
          <a:p>
            <a:pPr lvl="1" algn="l"/>
            <a:r>
              <a:rPr lang="en-US" sz="2000" dirty="0"/>
              <a:t>//#####  Some shared variables across different tasks ######</a:t>
            </a:r>
          </a:p>
          <a:p>
            <a:pPr lvl="1" algn="l"/>
            <a:r>
              <a:rPr lang="en-US" sz="2000" dirty="0"/>
              <a:t>…</a:t>
            </a:r>
          </a:p>
          <a:p>
            <a:pPr lvl="1" algn="l"/>
            <a:endParaRPr lang="en-US" sz="2000" dirty="0"/>
          </a:p>
          <a:p>
            <a:pPr lvl="1" algn="l"/>
            <a:endParaRPr lang="en-US" sz="2000" dirty="0"/>
          </a:p>
          <a:p>
            <a:pPr lvl="1" algn="l"/>
            <a:endParaRPr lang="en-US" sz="2000" dirty="0"/>
          </a:p>
          <a:p>
            <a:pPr lvl="1" algn="l"/>
            <a:r>
              <a:rPr lang="en-US" sz="2000" dirty="0"/>
              <a:t>//################################################</a:t>
            </a:r>
          </a:p>
          <a:p>
            <a:pPr lvl="1" algn="l"/>
            <a:r>
              <a:rPr lang="en-US" sz="2000" dirty="0"/>
              <a:t>//Parallel Threads</a:t>
            </a:r>
          </a:p>
          <a:p>
            <a:pPr lvl="1" algn="l"/>
            <a:r>
              <a:rPr lang="en-US" sz="2000" dirty="0"/>
              <a:t>….</a:t>
            </a:r>
          </a:p>
          <a:p>
            <a:pPr lvl="1" algn="l"/>
            <a:endParaRPr lang="en-US" sz="2000" dirty="0"/>
          </a:p>
          <a:p>
            <a:pPr lvl="1" algn="l"/>
            <a:r>
              <a:rPr lang="en-US" sz="2000" dirty="0"/>
              <a:t>};</a:t>
            </a:r>
          </a:p>
        </p:txBody>
      </p:sp>
      <p:sp>
        <p:nvSpPr>
          <p:cNvPr id="38916" name="AutoShape 4"/>
          <p:cNvSpPr>
            <a:spLocks/>
          </p:cNvSpPr>
          <p:nvPr/>
        </p:nvSpPr>
        <p:spPr bwMode="auto">
          <a:xfrm>
            <a:off x="11963400" y="4249738"/>
            <a:ext cx="228600" cy="1295400"/>
          </a:xfrm>
          <a:prstGeom prst="rightBrace">
            <a:avLst>
              <a:gd name="adj1" fmla="val 11806"/>
              <a:gd name="adj2" fmla="val 50000"/>
            </a:avLst>
          </a:prstGeom>
          <a:noFill/>
          <a:ln w="38100">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38917" name="AutoShape 5"/>
          <p:cNvSpPr>
            <a:spLocks/>
          </p:cNvSpPr>
          <p:nvPr/>
        </p:nvSpPr>
        <p:spPr bwMode="auto">
          <a:xfrm>
            <a:off x="11963400" y="9355138"/>
            <a:ext cx="228600" cy="990600"/>
          </a:xfrm>
          <a:prstGeom prst="rightBrace">
            <a:avLst>
              <a:gd name="adj1" fmla="val 11816"/>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38918" name="Text Box 6"/>
          <p:cNvSpPr txBox="1">
            <a:spLocks noChangeArrowheads="1"/>
          </p:cNvSpPr>
          <p:nvPr/>
        </p:nvSpPr>
        <p:spPr bwMode="auto">
          <a:xfrm>
            <a:off x="12268200" y="9363075"/>
            <a:ext cx="43434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a:solidFill>
                  <a:schemeClr val="accent2"/>
                </a:solidFill>
              </a:rPr>
              <a:t>Shared stuff across tasks           (you can change thses)</a:t>
            </a:r>
          </a:p>
        </p:txBody>
      </p:sp>
      <p:sp>
        <p:nvSpPr>
          <p:cNvPr id="38919" name="Text Box 7"/>
          <p:cNvSpPr txBox="1">
            <a:spLocks noChangeArrowheads="1"/>
          </p:cNvSpPr>
          <p:nvPr/>
        </p:nvSpPr>
        <p:spPr bwMode="auto">
          <a:xfrm>
            <a:off x="12420600" y="4706938"/>
            <a:ext cx="3581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Your new task here!</a:t>
            </a:r>
          </a:p>
        </p:txBody>
      </p:sp>
      <p:sp>
        <p:nvSpPr>
          <p:cNvPr id="38920" name="AutoShape 8"/>
          <p:cNvSpPr>
            <a:spLocks/>
          </p:cNvSpPr>
          <p:nvPr/>
        </p:nvSpPr>
        <p:spPr bwMode="auto">
          <a:xfrm>
            <a:off x="11963400" y="5735638"/>
            <a:ext cx="228600" cy="3086100"/>
          </a:xfrm>
          <a:prstGeom prst="rightBrace">
            <a:avLst>
              <a:gd name="adj1" fmla="val 11813"/>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38921" name="Text Box 9"/>
          <p:cNvSpPr txBox="1">
            <a:spLocks noChangeArrowheads="1"/>
          </p:cNvSpPr>
          <p:nvPr/>
        </p:nvSpPr>
        <p:spPr bwMode="auto">
          <a:xfrm>
            <a:off x="12268200" y="7031038"/>
            <a:ext cx="3657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Othere existing tasks</a:t>
            </a:r>
          </a:p>
        </p:txBody>
      </p:sp>
    </p:spTree>
    <p:extLst>
      <p:ext uri="{BB962C8B-B14F-4D97-AF65-F5344CB8AC3E}">
        <p14:creationId xmlns:p14="http://schemas.microsoft.com/office/powerpoint/2010/main" val="29054354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0750" y="8061325"/>
            <a:ext cx="7867650" cy="542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39939" name="Picture 2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96400" y="1885950"/>
            <a:ext cx="899160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39940" name="Picture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7772400"/>
            <a:ext cx="8437563"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39941"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3200" b="1">
                <a:solidFill>
                  <a:srgbClr val="FF0000"/>
                </a:solidFill>
                <a:effectLst>
                  <a:outerShdw blurRad="38100" dist="38100" dir="2700000" algn="tl">
                    <a:srgbClr val="C0C0C0"/>
                  </a:outerShdw>
                </a:effectLst>
              </a:rPr>
              <a:t>Example: (2)~</a:t>
            </a:r>
          </a:p>
        </p:txBody>
      </p:sp>
      <p:sp>
        <p:nvSpPr>
          <p:cNvPr id="39942" name="Rectangle 3"/>
          <p:cNvSpPr>
            <a:spLocks noChangeArrowheads="1"/>
          </p:cNvSpPr>
          <p:nvPr/>
        </p:nvSpPr>
        <p:spPr bwMode="auto">
          <a:xfrm>
            <a:off x="0" y="1219200"/>
            <a:ext cx="899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2) Open “Task_Constants.h” and register the number of the task</a:t>
            </a:r>
          </a:p>
        </p:txBody>
      </p:sp>
      <p:pic>
        <p:nvPicPr>
          <p:cNvPr id="39943"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19200" y="1905000"/>
            <a:ext cx="7108825" cy="499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4" name="Rectangle 13"/>
          <p:cNvSpPr>
            <a:spLocks noChangeArrowheads="1"/>
          </p:cNvSpPr>
          <p:nvPr/>
        </p:nvSpPr>
        <p:spPr bwMode="auto">
          <a:xfrm>
            <a:off x="4622800" y="44735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39945" name="Oval 15"/>
          <p:cNvSpPr>
            <a:spLocks noChangeArrowheads="1"/>
          </p:cNvSpPr>
          <p:nvPr/>
        </p:nvSpPr>
        <p:spPr bwMode="auto">
          <a:xfrm>
            <a:off x="2819400" y="3906838"/>
            <a:ext cx="2286000" cy="39052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39946" name="AutoShape 16"/>
          <p:cNvCxnSpPr>
            <a:cxnSpLocks noChangeShapeType="1"/>
            <a:stCxn id="39942" idx="2"/>
            <a:endCxn id="39945" idx="0"/>
          </p:cNvCxnSpPr>
          <p:nvPr/>
        </p:nvCxnSpPr>
        <p:spPr bwMode="auto">
          <a:xfrm rot="5400000">
            <a:off x="3113881" y="2524919"/>
            <a:ext cx="2230438" cy="533400"/>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9947" name="Rectangle 19"/>
          <p:cNvSpPr>
            <a:spLocks noChangeArrowheads="1"/>
          </p:cNvSpPr>
          <p:nvPr/>
        </p:nvSpPr>
        <p:spPr bwMode="auto">
          <a:xfrm>
            <a:off x="228600" y="7162800"/>
            <a:ext cx="7848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3) Open “TAS_View.cpp” and register the task function</a:t>
            </a:r>
          </a:p>
        </p:txBody>
      </p:sp>
      <p:sp>
        <p:nvSpPr>
          <p:cNvPr id="39948" name="Oval 20"/>
          <p:cNvSpPr>
            <a:spLocks noChangeArrowheads="1"/>
          </p:cNvSpPr>
          <p:nvPr/>
        </p:nvSpPr>
        <p:spPr bwMode="auto">
          <a:xfrm>
            <a:off x="5562600" y="10134600"/>
            <a:ext cx="2819400" cy="304800"/>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39949" name="AutoShape 21"/>
          <p:cNvCxnSpPr>
            <a:cxnSpLocks noChangeShapeType="1"/>
            <a:stCxn id="39947" idx="3"/>
            <a:endCxn id="39948" idx="6"/>
          </p:cNvCxnSpPr>
          <p:nvPr/>
        </p:nvCxnSpPr>
        <p:spPr bwMode="auto">
          <a:xfrm>
            <a:off x="8077200" y="7392988"/>
            <a:ext cx="304800" cy="2894012"/>
          </a:xfrm>
          <a:prstGeom prst="bentConnector3">
            <a:avLst>
              <a:gd name="adj1" fmla="val 175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9950" name="Line 23"/>
          <p:cNvSpPr>
            <a:spLocks noChangeShapeType="1"/>
          </p:cNvSpPr>
          <p:nvPr/>
        </p:nvSpPr>
        <p:spPr bwMode="auto">
          <a:xfrm>
            <a:off x="9144000" y="1295400"/>
            <a:ext cx="0" cy="1181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39951" name="Rectangle 24"/>
          <p:cNvSpPr>
            <a:spLocks noChangeArrowheads="1"/>
          </p:cNvSpPr>
          <p:nvPr/>
        </p:nvSpPr>
        <p:spPr bwMode="auto">
          <a:xfrm>
            <a:off x="9144000" y="1219200"/>
            <a:ext cx="9144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000" dirty="0">
                <a:solidFill>
                  <a:schemeClr val="accent2"/>
                </a:solidFill>
              </a:rPr>
              <a:t>4) Create a new source (.</a:t>
            </a:r>
            <a:r>
              <a:rPr lang="en-US" sz="2000" dirty="0" err="1">
                <a:solidFill>
                  <a:schemeClr val="accent2"/>
                </a:solidFill>
              </a:rPr>
              <a:t>cpp</a:t>
            </a:r>
            <a:r>
              <a:rPr lang="en-US" sz="2000" dirty="0">
                <a:solidFill>
                  <a:schemeClr val="accent2"/>
                </a:solidFill>
              </a:rPr>
              <a:t>) file: Right click “Source File” and follow the menu</a:t>
            </a:r>
          </a:p>
        </p:txBody>
      </p:sp>
      <p:sp>
        <p:nvSpPr>
          <p:cNvPr id="39952" name="Oval 26"/>
          <p:cNvSpPr>
            <a:spLocks noChangeArrowheads="1"/>
          </p:cNvSpPr>
          <p:nvPr/>
        </p:nvSpPr>
        <p:spPr bwMode="auto">
          <a:xfrm>
            <a:off x="11887200" y="3560763"/>
            <a:ext cx="2286000"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39953" name="AutoShape 27"/>
          <p:cNvCxnSpPr>
            <a:cxnSpLocks noChangeShapeType="1"/>
            <a:stCxn id="39951" idx="2"/>
            <a:endCxn id="39952" idx="0"/>
          </p:cNvCxnSpPr>
          <p:nvPr/>
        </p:nvCxnSpPr>
        <p:spPr bwMode="auto">
          <a:xfrm rot="5400000">
            <a:off x="12402343" y="2247107"/>
            <a:ext cx="1941513" cy="685800"/>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9954" name="Rectangle 28"/>
          <p:cNvSpPr>
            <a:spLocks noChangeArrowheads="1"/>
          </p:cNvSpPr>
          <p:nvPr/>
        </p:nvSpPr>
        <p:spPr bwMode="auto">
          <a:xfrm>
            <a:off x="9296400" y="7631113"/>
            <a:ext cx="8991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000">
                <a:solidFill>
                  <a:schemeClr val="accent2"/>
                </a:solidFill>
              </a:rPr>
              <a:t>5) Create a new source file. Here a file name of “Task_Fix.cpp” is given</a:t>
            </a:r>
          </a:p>
        </p:txBody>
      </p:sp>
      <p:sp>
        <p:nvSpPr>
          <p:cNvPr id="39955" name="Oval 29"/>
          <p:cNvSpPr>
            <a:spLocks noChangeArrowheads="1"/>
          </p:cNvSpPr>
          <p:nvPr/>
        </p:nvSpPr>
        <p:spPr bwMode="auto">
          <a:xfrm>
            <a:off x="11658600" y="8802688"/>
            <a:ext cx="40354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39956" name="AutoShape 30"/>
          <p:cNvCxnSpPr>
            <a:cxnSpLocks noChangeShapeType="1"/>
            <a:stCxn id="39954" idx="2"/>
            <a:endCxn id="39955" idx="0"/>
          </p:cNvCxnSpPr>
          <p:nvPr/>
        </p:nvCxnSpPr>
        <p:spPr bwMode="auto">
          <a:xfrm rot="5400000">
            <a:off x="13348494" y="8358982"/>
            <a:ext cx="771525" cy="115887"/>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39957" name="Oval 29"/>
          <p:cNvSpPr>
            <a:spLocks noChangeArrowheads="1"/>
          </p:cNvSpPr>
          <p:nvPr/>
        </p:nvSpPr>
        <p:spPr bwMode="auto">
          <a:xfrm>
            <a:off x="10744200" y="12688888"/>
            <a:ext cx="145097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39958" name="AutoShape 30"/>
          <p:cNvCxnSpPr>
            <a:cxnSpLocks noChangeShapeType="1"/>
            <a:stCxn id="39954" idx="2"/>
            <a:endCxn id="39957" idx="6"/>
          </p:cNvCxnSpPr>
          <p:nvPr/>
        </p:nvCxnSpPr>
        <p:spPr bwMode="auto">
          <a:xfrm rot="5400000">
            <a:off x="10575132" y="9651206"/>
            <a:ext cx="4837112" cy="15970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2278901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0" y="0"/>
            <a:ext cx="18288000" cy="685800"/>
          </a:xfrm>
          <a:prstGeom prst="rect">
            <a:avLst/>
          </a:prstGeom>
          <a:solidFill>
            <a:srgbClr val="EAEAEA"/>
          </a:solidFill>
          <a:ln w="9525">
            <a:noFill/>
            <a:miter lim="800000"/>
            <a:headEnd/>
            <a:tailEnd/>
          </a:ln>
          <a:extLst/>
        </p:spPr>
        <p:txBody>
          <a:bodyPr/>
          <a:lstStyle/>
          <a:p>
            <a:pPr marL="762000" indent="-762000">
              <a:spcBef>
                <a:spcPct val="20000"/>
              </a:spcBef>
            </a:pPr>
            <a:r>
              <a:rPr lang="en-US" sz="3200" b="1">
                <a:solidFill>
                  <a:srgbClr val="FF0000"/>
                </a:solidFill>
                <a:effectLst>
                  <a:outerShdw blurRad="38100" dist="38100" dir="2700000" algn="tl">
                    <a:srgbClr val="C0C0C0"/>
                  </a:outerShdw>
                </a:effectLst>
              </a:rPr>
              <a:t>Example:  (6) Write your own task code</a:t>
            </a:r>
          </a:p>
        </p:txBody>
      </p:sp>
      <p:pic>
        <p:nvPicPr>
          <p:cNvPr id="40963" name="Picture 2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4600" y="1774825"/>
            <a:ext cx="12954000" cy="1194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0964" name="Rectangle 28"/>
          <p:cNvSpPr>
            <a:spLocks noChangeArrowheads="1"/>
          </p:cNvSpPr>
          <p:nvPr/>
        </p:nvSpPr>
        <p:spPr bwMode="auto">
          <a:xfrm>
            <a:off x="0" y="838200"/>
            <a:ext cx="18288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000">
                <a:solidFill>
                  <a:schemeClr val="accent2"/>
                </a:solidFill>
              </a:rPr>
              <a:t>6) The following figure shows a snippet of codes of the fixation task. It is well commented and the name of the provided TAS functions are quite narrative. All of the TAS functions are declared in “</a:t>
            </a:r>
            <a:r>
              <a:rPr lang="en-US" sz="2000" err="1">
                <a:solidFill>
                  <a:schemeClr val="accent2"/>
                </a:solidFill>
              </a:rPr>
              <a:t>Update_Me_TAS_Doc.h</a:t>
            </a:r>
            <a:r>
              <a:rPr lang="en-US" sz="2000">
                <a:solidFill>
                  <a:schemeClr val="accent2"/>
                </a:solidFill>
              </a:rPr>
              <a:t>” and implemented in “Update_Me_TAS_Doc.cpp”  So when there is a new version of Blip, just copy these two </a:t>
            </a:r>
            <a:r>
              <a:rPr lang="en-US" sz="2000" err="1">
                <a:solidFill>
                  <a:schemeClr val="accent2"/>
                </a:solidFill>
              </a:rPr>
              <a:t>Update_Me</a:t>
            </a:r>
            <a:r>
              <a:rPr lang="en-US" sz="2000">
                <a:solidFill>
                  <a:schemeClr val="accent2"/>
                </a:solidFill>
              </a:rPr>
              <a:t> files and an </a:t>
            </a:r>
            <a:r>
              <a:rPr lang="en-US" sz="2000" err="1">
                <a:solidFill>
                  <a:schemeClr val="accent2"/>
                </a:solidFill>
              </a:rPr>
              <a:t>Update_Me</a:t>
            </a:r>
            <a:r>
              <a:rPr lang="en-US" sz="2000">
                <a:solidFill>
                  <a:schemeClr val="accent2"/>
                </a:solidFill>
              </a:rPr>
              <a:t> folder. </a:t>
            </a:r>
          </a:p>
        </p:txBody>
      </p:sp>
    </p:spTree>
    <p:extLst>
      <p:ext uri="{BB962C8B-B14F-4D97-AF65-F5344CB8AC3E}">
        <p14:creationId xmlns:p14="http://schemas.microsoft.com/office/powerpoint/2010/main" val="30030863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8875" y="7315200"/>
            <a:ext cx="1235392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1987" name="Rectangle 3"/>
          <p:cNvSpPr>
            <a:spLocks noChangeArrowheads="1"/>
          </p:cNvSpPr>
          <p:nvPr/>
        </p:nvSpPr>
        <p:spPr bwMode="auto">
          <a:xfrm>
            <a:off x="4622800" y="44735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41988" name="Rectangle 6"/>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3200" b="1">
                <a:solidFill>
                  <a:srgbClr val="FF0000"/>
                </a:solidFill>
                <a:effectLst>
                  <a:outerShdw blurRad="38100" dist="38100" dir="2700000" algn="tl">
                    <a:srgbClr val="C0C0C0"/>
                  </a:outerShdw>
                </a:effectLst>
              </a:rPr>
              <a:t>(7) Register to the drop-down Task menu table</a:t>
            </a:r>
          </a:p>
        </p:txBody>
      </p:sp>
      <p:sp>
        <p:nvSpPr>
          <p:cNvPr id="41989" name="Rectangle 1"/>
          <p:cNvSpPr>
            <a:spLocks noChangeArrowheads="1"/>
          </p:cNvSpPr>
          <p:nvPr/>
        </p:nvSpPr>
        <p:spPr bwMode="auto">
          <a:xfrm>
            <a:off x="334963" y="2590800"/>
            <a:ext cx="16257587" cy="267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a:r>
              <a:rPr lang="en-US" sz="2800" dirty="0">
                <a:solidFill>
                  <a:srgbClr val="3333CC"/>
                </a:solidFill>
              </a:rPr>
              <a:t>1. Go to “</a:t>
            </a:r>
            <a:r>
              <a:rPr lang="en-US" sz="2800" dirty="0" err="1">
                <a:solidFill>
                  <a:srgbClr val="3333CC"/>
                </a:solidFill>
              </a:rPr>
              <a:t>CDialogueBox</a:t>
            </a:r>
            <a:r>
              <a:rPr lang="en-US" sz="2800" dirty="0">
                <a:solidFill>
                  <a:srgbClr val="3333CC"/>
                </a:solidFill>
              </a:rPr>
              <a:t>::</a:t>
            </a:r>
            <a:r>
              <a:rPr lang="en-US" sz="2800" dirty="0" err="1">
                <a:solidFill>
                  <a:srgbClr val="3333CC"/>
                </a:solidFill>
              </a:rPr>
              <a:t>OnInitDialog</a:t>
            </a:r>
            <a:r>
              <a:rPr lang="en-US" sz="2800" dirty="0">
                <a:solidFill>
                  <a:srgbClr val="3333CC"/>
                </a:solidFill>
              </a:rPr>
              <a:t>()” and add the name of the task:</a:t>
            </a:r>
          </a:p>
          <a:p>
            <a:pPr algn="l"/>
            <a:r>
              <a:rPr lang="en-US" sz="2800" dirty="0">
                <a:solidFill>
                  <a:srgbClr val="3333CC"/>
                </a:solidFill>
              </a:rPr>
              <a:t>		</a:t>
            </a:r>
            <a:r>
              <a:rPr lang="en-US" sz="2800" dirty="0" err="1">
                <a:solidFill>
                  <a:srgbClr val="3333CC"/>
                </a:solidFill>
              </a:rPr>
              <a:t>m_TaskCombo.AddString</a:t>
            </a:r>
            <a:r>
              <a:rPr lang="en-US" sz="2800" dirty="0">
                <a:solidFill>
                  <a:srgbClr val="3333CC"/>
                </a:solidFill>
              </a:rPr>
              <a:t>("My New Fix");</a:t>
            </a:r>
          </a:p>
          <a:p>
            <a:pPr algn="l"/>
            <a:r>
              <a:rPr lang="en-US" sz="2800" dirty="0">
                <a:solidFill>
                  <a:srgbClr val="3333CC"/>
                </a:solidFill>
              </a:rPr>
              <a:t>2. Go to “</a:t>
            </a:r>
            <a:r>
              <a:rPr lang="en-US" sz="2800" dirty="0" err="1">
                <a:solidFill>
                  <a:srgbClr val="3333CC"/>
                </a:solidFill>
              </a:rPr>
              <a:t>CDialogueBox</a:t>
            </a:r>
            <a:r>
              <a:rPr lang="en-US" sz="2800" dirty="0">
                <a:solidFill>
                  <a:srgbClr val="3333CC"/>
                </a:solidFill>
              </a:rPr>
              <a:t>::</a:t>
            </a:r>
            <a:r>
              <a:rPr lang="en-US" sz="2800" dirty="0" err="1">
                <a:solidFill>
                  <a:srgbClr val="3333CC"/>
                </a:solidFill>
              </a:rPr>
              <a:t>OnCbnSelchangeTaskCombo</a:t>
            </a:r>
            <a:r>
              <a:rPr lang="en-US" sz="2800" dirty="0">
                <a:solidFill>
                  <a:srgbClr val="3333CC"/>
                </a:solidFill>
              </a:rPr>
              <a:t>()”, and add the name of the task and its value:</a:t>
            </a:r>
          </a:p>
          <a:p>
            <a:pPr algn="l"/>
            <a:r>
              <a:rPr lang="en-US" sz="2800" dirty="0">
                <a:solidFill>
                  <a:srgbClr val="3333CC"/>
                </a:solidFill>
              </a:rPr>
              <a:t>		else if(</a:t>
            </a:r>
            <a:r>
              <a:rPr lang="en-US" sz="2800" dirty="0" err="1">
                <a:solidFill>
                  <a:srgbClr val="3333CC"/>
                </a:solidFill>
              </a:rPr>
              <a:t>strSelected</a:t>
            </a:r>
            <a:r>
              <a:rPr lang="en-US" sz="2800" dirty="0">
                <a:solidFill>
                  <a:srgbClr val="3333CC"/>
                </a:solidFill>
              </a:rPr>
              <a:t>=="My New Fix")</a:t>
            </a:r>
            <a:r>
              <a:rPr lang="en-US" sz="2800" dirty="0" err="1">
                <a:solidFill>
                  <a:srgbClr val="3333CC"/>
                </a:solidFill>
              </a:rPr>
              <a:t>m_TaskType</a:t>
            </a:r>
            <a:r>
              <a:rPr lang="en-US" sz="2800" dirty="0">
                <a:solidFill>
                  <a:srgbClr val="3333CC"/>
                </a:solidFill>
              </a:rPr>
              <a:t>=MY_NEW_FIX_TASK;</a:t>
            </a:r>
          </a:p>
          <a:p>
            <a:pPr algn="l"/>
            <a:endParaRPr lang="en-US" sz="2800" dirty="0">
              <a:solidFill>
                <a:srgbClr val="3333CC"/>
              </a:solidFill>
            </a:endParaRPr>
          </a:p>
          <a:p>
            <a:pPr algn="l"/>
            <a:endParaRPr lang="en-US" sz="2800" dirty="0">
              <a:solidFill>
                <a:srgbClr val="3333CC"/>
              </a:solidFill>
            </a:endParaRPr>
          </a:p>
        </p:txBody>
      </p:sp>
      <p:sp>
        <p:nvSpPr>
          <p:cNvPr id="3" name="Oval Callout 2"/>
          <p:cNvSpPr/>
          <p:nvPr/>
        </p:nvSpPr>
        <p:spPr bwMode="auto">
          <a:xfrm>
            <a:off x="0" y="5715000"/>
            <a:ext cx="7480300" cy="649288"/>
          </a:xfrm>
          <a:prstGeom prst="wedgeEllipseCallout">
            <a:avLst>
              <a:gd name="adj1" fmla="val 2859"/>
              <a:gd name="adj2" fmla="val 316186"/>
            </a:avLst>
          </a:prstGeom>
          <a:solidFill>
            <a:schemeClr val="accent3">
              <a:lumMod val="95000"/>
            </a:schemeClr>
          </a:solidFill>
          <a:ln w="9525" cap="flat" cmpd="sng" algn="ctr">
            <a:solidFill>
              <a:schemeClr val="tx1"/>
            </a:solidFill>
            <a:prstDash val="solid"/>
            <a:round/>
            <a:headEnd type="none" w="med" len="med"/>
            <a:tailEnd type="triangle" w="med" len="med"/>
          </a:ln>
          <a:effectLst/>
          <a:extLst/>
        </p:spPr>
        <p:txBody>
          <a:bodyPr wrap="none" anchor="ctr">
            <a:spAutoFit/>
          </a:bodyPr>
          <a:lstStyle/>
          <a:p>
            <a:pPr algn="l">
              <a:defRPr/>
            </a:pPr>
            <a:r>
              <a:rPr lang="en-US" sz="2400">
                <a:solidFill>
                  <a:srgbClr val="3333CC"/>
                </a:solidFill>
              </a:rPr>
              <a:t>Now you can click the task menu icon</a:t>
            </a:r>
          </a:p>
        </p:txBody>
      </p:sp>
      <p:cxnSp>
        <p:nvCxnSpPr>
          <p:cNvPr id="41991" name="Straight Arrow Connector 4"/>
          <p:cNvCxnSpPr>
            <a:cxnSpLocks noChangeShapeType="1"/>
          </p:cNvCxnSpPr>
          <p:nvPr/>
        </p:nvCxnSpPr>
        <p:spPr bwMode="auto">
          <a:xfrm>
            <a:off x="8915400" y="5721350"/>
            <a:ext cx="1600200" cy="0"/>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pic>
        <p:nvPicPr>
          <p:cNvPr id="41992"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73300" y="5683250"/>
            <a:ext cx="2781300" cy="7912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2" name="Oval Callout 11"/>
          <p:cNvSpPr/>
          <p:nvPr/>
        </p:nvSpPr>
        <p:spPr bwMode="auto">
          <a:xfrm>
            <a:off x="10882313" y="5395913"/>
            <a:ext cx="3367087" cy="649287"/>
          </a:xfrm>
          <a:prstGeom prst="wedgeEllipseCallout">
            <a:avLst>
              <a:gd name="adj1" fmla="val 90509"/>
              <a:gd name="adj2" fmla="val 144147"/>
            </a:avLst>
          </a:prstGeom>
          <a:solidFill>
            <a:schemeClr val="accent3">
              <a:lumMod val="95000"/>
            </a:schemeClr>
          </a:solidFill>
          <a:ln w="9525" cap="flat" cmpd="sng" algn="ctr">
            <a:solidFill>
              <a:schemeClr val="tx1"/>
            </a:solidFill>
            <a:prstDash val="solid"/>
            <a:round/>
            <a:headEnd type="none" w="med" len="med"/>
            <a:tailEnd type="triangle" w="med" len="med"/>
          </a:ln>
          <a:effectLst/>
          <a:extLst/>
        </p:spPr>
        <p:txBody>
          <a:bodyPr anchor="ctr">
            <a:spAutoFit/>
          </a:bodyPr>
          <a:lstStyle/>
          <a:p>
            <a:pPr algn="l">
              <a:defRPr/>
            </a:pPr>
            <a:r>
              <a:rPr lang="en-US" sz="2400">
                <a:solidFill>
                  <a:srgbClr val="3333CC"/>
                </a:solidFill>
              </a:rPr>
              <a:t>This will appear</a:t>
            </a:r>
          </a:p>
        </p:txBody>
      </p:sp>
    </p:spTree>
    <p:extLst>
      <p:ext uri="{BB962C8B-B14F-4D97-AF65-F5344CB8AC3E}">
        <p14:creationId xmlns:p14="http://schemas.microsoft.com/office/powerpoint/2010/main" val="12480730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4622800" y="44735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43011" name="Rectangle 3"/>
          <p:cNvSpPr>
            <a:spLocks noChangeArrowheads="1"/>
          </p:cNvSpPr>
          <p:nvPr/>
        </p:nvSpPr>
        <p:spPr bwMode="auto">
          <a:xfrm>
            <a:off x="0" y="0"/>
            <a:ext cx="18288000" cy="685800"/>
          </a:xfrm>
          <a:prstGeom prst="rect">
            <a:avLst/>
          </a:prstGeom>
          <a:solidFill>
            <a:srgbClr val="EAEAEA"/>
          </a:solidFill>
          <a:ln w="9525">
            <a:noFill/>
            <a:miter lim="800000"/>
            <a:headEnd/>
            <a:tailEnd/>
          </a:ln>
          <a:extLst/>
        </p:spPr>
        <p:txBody>
          <a:bodyPr/>
          <a:lstStyle/>
          <a:p>
            <a:pPr marL="762000" indent="-762000">
              <a:spcBef>
                <a:spcPct val="20000"/>
              </a:spcBef>
            </a:pPr>
            <a:r>
              <a:rPr lang="en-US" sz="3200" b="1">
                <a:solidFill>
                  <a:srgbClr val="FF0000"/>
                </a:solidFill>
                <a:effectLst>
                  <a:outerShdw blurRad="38100" dist="38100" dir="2700000" algn="tl">
                    <a:srgbClr val="C0C0C0"/>
                  </a:outerShdw>
                </a:effectLst>
              </a:rPr>
              <a:t>Add a Dialog to the task</a:t>
            </a:r>
          </a:p>
        </p:txBody>
      </p:sp>
      <p:pic>
        <p:nvPicPr>
          <p:cNvPr id="4301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00200"/>
            <a:ext cx="7315200" cy="596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3" name="Rectangle 6"/>
          <p:cNvSpPr>
            <a:spLocks noChangeArrowheads="1"/>
          </p:cNvSpPr>
          <p:nvPr/>
        </p:nvSpPr>
        <p:spPr bwMode="auto">
          <a:xfrm>
            <a:off x="0" y="990600"/>
            <a:ext cx="8991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1) Create a dialog </a:t>
            </a:r>
            <a:r>
              <a:rPr lang="en-US" sz="1400">
                <a:solidFill>
                  <a:srgbClr val="FF0000"/>
                </a:solidFill>
              </a:rPr>
              <a:t>(*Do not copy and paste other existing Dialog to creare a new one)</a:t>
            </a:r>
            <a:endParaRPr lang="en-US" sz="1400">
              <a:solidFill>
                <a:schemeClr val="accent2"/>
              </a:solidFill>
            </a:endParaRPr>
          </a:p>
        </p:txBody>
      </p:sp>
      <p:sp>
        <p:nvSpPr>
          <p:cNvPr id="43014" name="Line 7"/>
          <p:cNvSpPr>
            <a:spLocks noChangeShapeType="1"/>
          </p:cNvSpPr>
          <p:nvPr/>
        </p:nvSpPr>
        <p:spPr bwMode="auto">
          <a:xfrm>
            <a:off x="9144000" y="1295400"/>
            <a:ext cx="0" cy="1181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43015" name="Rectangle 9"/>
          <p:cNvSpPr>
            <a:spLocks noChangeArrowheads="1"/>
          </p:cNvSpPr>
          <p:nvPr/>
        </p:nvSpPr>
        <p:spPr bwMode="auto">
          <a:xfrm>
            <a:off x="0" y="7848600"/>
            <a:ext cx="899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2) Create an “Edit box”</a:t>
            </a:r>
          </a:p>
        </p:txBody>
      </p:sp>
      <p:pic>
        <p:nvPicPr>
          <p:cNvPr id="43016"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8305800"/>
            <a:ext cx="723900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7"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77400" y="1600200"/>
            <a:ext cx="7848600" cy="576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8" name="Rectangle 12"/>
          <p:cNvSpPr>
            <a:spLocks noChangeArrowheads="1"/>
          </p:cNvSpPr>
          <p:nvPr/>
        </p:nvSpPr>
        <p:spPr bwMode="auto">
          <a:xfrm>
            <a:off x="9372600" y="1143000"/>
            <a:ext cx="861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3) Give a description. This “static text” has no functional effect.</a:t>
            </a:r>
          </a:p>
        </p:txBody>
      </p:sp>
      <p:pic>
        <p:nvPicPr>
          <p:cNvPr id="43019"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82200" y="8197850"/>
            <a:ext cx="7391400" cy="544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20" name="Rectangle 14"/>
          <p:cNvSpPr>
            <a:spLocks noChangeArrowheads="1"/>
          </p:cNvSpPr>
          <p:nvPr/>
        </p:nvSpPr>
        <p:spPr bwMode="auto">
          <a:xfrm>
            <a:off x="9372600" y="7467600"/>
            <a:ext cx="8610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4) Right click the empty space of the Dialog to add a class to to the Dialog.</a:t>
            </a:r>
          </a:p>
        </p:txBody>
      </p:sp>
    </p:spTree>
    <p:extLst>
      <p:ext uri="{BB962C8B-B14F-4D97-AF65-F5344CB8AC3E}">
        <p14:creationId xmlns:p14="http://schemas.microsoft.com/office/powerpoint/2010/main" val="9412853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4622800" y="44735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44035" name="Rectangle 3"/>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3200" b="1">
                <a:solidFill>
                  <a:srgbClr val="FF0000"/>
                </a:solidFill>
                <a:effectLst>
                  <a:outerShdw blurRad="38100" dist="38100" dir="2700000" algn="tl">
                    <a:srgbClr val="C0C0C0"/>
                  </a:outerShdw>
                </a:effectLst>
              </a:rPr>
              <a:t>Add a Dialog</a:t>
            </a:r>
          </a:p>
        </p:txBody>
      </p:sp>
      <p:sp>
        <p:nvSpPr>
          <p:cNvPr id="44036" name="Rectangle 5"/>
          <p:cNvSpPr>
            <a:spLocks noChangeArrowheads="1"/>
          </p:cNvSpPr>
          <p:nvPr/>
        </p:nvSpPr>
        <p:spPr bwMode="auto">
          <a:xfrm>
            <a:off x="0" y="990600"/>
            <a:ext cx="8991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5) When a class wizard appears, type in the name of the class. And click “finish”.</a:t>
            </a:r>
          </a:p>
        </p:txBody>
      </p:sp>
      <p:sp>
        <p:nvSpPr>
          <p:cNvPr id="44037" name="Line 6"/>
          <p:cNvSpPr>
            <a:spLocks noChangeShapeType="1"/>
          </p:cNvSpPr>
          <p:nvPr/>
        </p:nvSpPr>
        <p:spPr bwMode="auto">
          <a:xfrm>
            <a:off x="9144000" y="1295400"/>
            <a:ext cx="0" cy="1181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44038" name="Rectangle 7"/>
          <p:cNvSpPr>
            <a:spLocks noChangeArrowheads="1"/>
          </p:cNvSpPr>
          <p:nvPr/>
        </p:nvSpPr>
        <p:spPr bwMode="auto">
          <a:xfrm>
            <a:off x="0" y="7483475"/>
            <a:ext cx="8991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6) Go back to the Dialog and right-click the edit box to add a variable to it.</a:t>
            </a:r>
          </a:p>
        </p:txBody>
      </p:sp>
      <p:sp>
        <p:nvSpPr>
          <p:cNvPr id="44039" name="Rectangle 10"/>
          <p:cNvSpPr>
            <a:spLocks noChangeArrowheads="1"/>
          </p:cNvSpPr>
          <p:nvPr/>
        </p:nvSpPr>
        <p:spPr bwMode="auto">
          <a:xfrm>
            <a:off x="9372600" y="1143000"/>
            <a:ext cx="861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7) Set properties, and give the variable a name, and Finish!</a:t>
            </a:r>
          </a:p>
        </p:txBody>
      </p:sp>
      <p:pic>
        <p:nvPicPr>
          <p:cNvPr id="44040"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1828800"/>
            <a:ext cx="7620000"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1" name="Oval 14"/>
          <p:cNvSpPr>
            <a:spLocks noChangeArrowheads="1"/>
          </p:cNvSpPr>
          <p:nvPr/>
        </p:nvSpPr>
        <p:spPr bwMode="auto">
          <a:xfrm>
            <a:off x="3276600" y="3556000"/>
            <a:ext cx="160337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cxnSp>
        <p:nvCxnSpPr>
          <p:cNvPr id="44042" name="AutoShape 15"/>
          <p:cNvCxnSpPr>
            <a:cxnSpLocks noChangeShapeType="1"/>
            <a:stCxn id="44036" idx="2"/>
            <a:endCxn id="44041" idx="0"/>
          </p:cNvCxnSpPr>
          <p:nvPr/>
        </p:nvCxnSpPr>
        <p:spPr bwMode="auto">
          <a:xfrm rot="5400000">
            <a:off x="3415506" y="2475707"/>
            <a:ext cx="1743075" cy="417512"/>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44043" name="Oval 16"/>
          <p:cNvSpPr>
            <a:spLocks noChangeArrowheads="1"/>
          </p:cNvSpPr>
          <p:nvPr/>
        </p:nvSpPr>
        <p:spPr bwMode="auto">
          <a:xfrm>
            <a:off x="5343525" y="6146800"/>
            <a:ext cx="685800"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cxnSp>
        <p:nvCxnSpPr>
          <p:cNvPr id="44044" name="AutoShape 17"/>
          <p:cNvCxnSpPr>
            <a:cxnSpLocks noChangeShapeType="1"/>
            <a:stCxn id="44036" idx="2"/>
            <a:endCxn id="44043" idx="0"/>
          </p:cNvCxnSpPr>
          <p:nvPr/>
        </p:nvCxnSpPr>
        <p:spPr bwMode="auto">
          <a:xfrm rot="16200000" flipH="1">
            <a:off x="2924175" y="3384550"/>
            <a:ext cx="4333875" cy="1190625"/>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pic>
        <p:nvPicPr>
          <p:cNvPr id="44045" name="Picture 1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8213725"/>
            <a:ext cx="7467600" cy="550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46" name="Picture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82200" y="1828800"/>
            <a:ext cx="7572375" cy="556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47" name="Oval 20"/>
          <p:cNvSpPr>
            <a:spLocks noChangeArrowheads="1"/>
          </p:cNvSpPr>
          <p:nvPr/>
        </p:nvSpPr>
        <p:spPr bwMode="auto">
          <a:xfrm>
            <a:off x="11487150" y="3908425"/>
            <a:ext cx="160337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cxnSp>
        <p:nvCxnSpPr>
          <p:cNvPr id="44048" name="AutoShape 21"/>
          <p:cNvCxnSpPr>
            <a:cxnSpLocks noChangeShapeType="1"/>
            <a:stCxn id="44039" idx="2"/>
            <a:endCxn id="44047" idx="6"/>
          </p:cNvCxnSpPr>
          <p:nvPr/>
        </p:nvCxnSpPr>
        <p:spPr bwMode="auto">
          <a:xfrm rot="5400000">
            <a:off x="12140406" y="2550319"/>
            <a:ext cx="2487613" cy="58737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44049" name="Oval 22"/>
          <p:cNvSpPr>
            <a:spLocks noChangeArrowheads="1"/>
          </p:cNvSpPr>
          <p:nvPr/>
        </p:nvSpPr>
        <p:spPr bwMode="auto">
          <a:xfrm>
            <a:off x="14325600" y="3860800"/>
            <a:ext cx="160337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cxnSp>
        <p:nvCxnSpPr>
          <p:cNvPr id="44050" name="AutoShape 23"/>
          <p:cNvCxnSpPr>
            <a:cxnSpLocks noChangeShapeType="1"/>
            <a:stCxn id="44039" idx="2"/>
            <a:endCxn id="44049" idx="2"/>
          </p:cNvCxnSpPr>
          <p:nvPr/>
        </p:nvCxnSpPr>
        <p:spPr bwMode="auto">
          <a:xfrm rot="16200000" flipH="1">
            <a:off x="12781756" y="2496344"/>
            <a:ext cx="2439988" cy="64770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44051" name="Oval 24"/>
          <p:cNvSpPr>
            <a:spLocks noChangeArrowheads="1"/>
          </p:cNvSpPr>
          <p:nvPr/>
        </p:nvSpPr>
        <p:spPr bwMode="auto">
          <a:xfrm>
            <a:off x="11506200" y="4241800"/>
            <a:ext cx="160337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cxnSp>
        <p:nvCxnSpPr>
          <p:cNvPr id="44052" name="AutoShape 25"/>
          <p:cNvCxnSpPr>
            <a:cxnSpLocks noChangeShapeType="1"/>
            <a:stCxn id="44039" idx="2"/>
            <a:endCxn id="44051" idx="6"/>
          </p:cNvCxnSpPr>
          <p:nvPr/>
        </p:nvCxnSpPr>
        <p:spPr bwMode="auto">
          <a:xfrm rot="5400000">
            <a:off x="11983244" y="2726531"/>
            <a:ext cx="2820988" cy="5683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44053" name="AutoShape 26"/>
          <p:cNvCxnSpPr>
            <a:cxnSpLocks noChangeShapeType="1"/>
            <a:stCxn id="44039" idx="2"/>
            <a:endCxn id="44054" idx="2"/>
          </p:cNvCxnSpPr>
          <p:nvPr/>
        </p:nvCxnSpPr>
        <p:spPr bwMode="auto">
          <a:xfrm rot="16200000" flipH="1">
            <a:off x="11772106" y="3505994"/>
            <a:ext cx="4697413" cy="8858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44054" name="Oval 27"/>
          <p:cNvSpPr>
            <a:spLocks noChangeArrowheads="1"/>
          </p:cNvSpPr>
          <p:nvPr/>
        </p:nvSpPr>
        <p:spPr bwMode="auto">
          <a:xfrm>
            <a:off x="14563725" y="6118225"/>
            <a:ext cx="990600"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Tree>
    <p:extLst>
      <p:ext uri="{BB962C8B-B14F-4D97-AF65-F5344CB8AC3E}">
        <p14:creationId xmlns:p14="http://schemas.microsoft.com/office/powerpoint/2010/main" val="4842098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77400" y="1905000"/>
            <a:ext cx="7800975"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59" name="Picture 2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981200"/>
            <a:ext cx="7791450" cy="535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0" name="Rectangle 2"/>
          <p:cNvSpPr>
            <a:spLocks noChangeArrowheads="1"/>
          </p:cNvSpPr>
          <p:nvPr/>
        </p:nvSpPr>
        <p:spPr bwMode="auto">
          <a:xfrm>
            <a:off x="4622800" y="44735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endParaRPr lang="en-US"/>
          </a:p>
        </p:txBody>
      </p:sp>
      <p:sp>
        <p:nvSpPr>
          <p:cNvPr id="45061" name="Rectangle 3"/>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3200" b="1">
                <a:solidFill>
                  <a:srgbClr val="FF0000"/>
                </a:solidFill>
                <a:effectLst>
                  <a:outerShdw blurRad="38100" dist="38100" dir="2700000" algn="tl">
                    <a:srgbClr val="C0C0C0"/>
                  </a:outerShdw>
                </a:effectLst>
              </a:rPr>
              <a:t>Add an icon</a:t>
            </a:r>
          </a:p>
        </p:txBody>
      </p:sp>
      <p:sp>
        <p:nvSpPr>
          <p:cNvPr id="45062" name="Rectangle 4"/>
          <p:cNvSpPr>
            <a:spLocks noChangeArrowheads="1"/>
          </p:cNvSpPr>
          <p:nvPr/>
        </p:nvSpPr>
        <p:spPr bwMode="auto">
          <a:xfrm>
            <a:off x="0" y="990600"/>
            <a:ext cx="8991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9) Bring up the icon editor, and use an empy icon to make your own icon (you need to draw).</a:t>
            </a:r>
          </a:p>
        </p:txBody>
      </p:sp>
      <p:sp>
        <p:nvSpPr>
          <p:cNvPr id="45063" name="Line 5"/>
          <p:cNvSpPr>
            <a:spLocks noChangeShapeType="1"/>
          </p:cNvSpPr>
          <p:nvPr/>
        </p:nvSpPr>
        <p:spPr bwMode="auto">
          <a:xfrm>
            <a:off x="9144000" y="1295400"/>
            <a:ext cx="0" cy="1181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45064" name="Rectangle 6"/>
          <p:cNvSpPr>
            <a:spLocks noChangeArrowheads="1"/>
          </p:cNvSpPr>
          <p:nvPr/>
        </p:nvSpPr>
        <p:spPr bwMode="auto">
          <a:xfrm>
            <a:off x="0" y="7483475"/>
            <a:ext cx="899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algn="l">
              <a:spcBef>
                <a:spcPct val="50000"/>
              </a:spcBef>
            </a:pPr>
            <a:r>
              <a:rPr lang="en-US" sz="2400">
                <a:solidFill>
                  <a:schemeClr val="accent2"/>
                </a:solidFill>
              </a:rPr>
              <a:t>10) Right click the icon to bring up the property of the icon</a:t>
            </a:r>
          </a:p>
        </p:txBody>
      </p:sp>
      <p:sp>
        <p:nvSpPr>
          <p:cNvPr id="45065" name="Rectangle 7"/>
          <p:cNvSpPr>
            <a:spLocks noChangeArrowheads="1"/>
          </p:cNvSpPr>
          <p:nvPr/>
        </p:nvSpPr>
        <p:spPr bwMode="auto">
          <a:xfrm>
            <a:off x="9372600" y="1143000"/>
            <a:ext cx="861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11) Give an ID to the icon.</a:t>
            </a:r>
          </a:p>
        </p:txBody>
      </p:sp>
      <p:sp>
        <p:nvSpPr>
          <p:cNvPr id="45066" name="Rectangle 8"/>
          <p:cNvSpPr>
            <a:spLocks noChangeArrowheads="1"/>
          </p:cNvSpPr>
          <p:nvPr/>
        </p:nvSpPr>
        <p:spPr bwMode="auto">
          <a:xfrm>
            <a:off x="9372600" y="7467600"/>
            <a:ext cx="8610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algn="l">
              <a:spcBef>
                <a:spcPct val="50000"/>
              </a:spcBef>
            </a:pPr>
            <a:r>
              <a:rPr lang="en-US" sz="2400">
                <a:solidFill>
                  <a:schemeClr val="accent2"/>
                </a:solidFill>
              </a:rPr>
              <a:t>12) Open the Class Wizard from CTASView</a:t>
            </a:r>
          </a:p>
        </p:txBody>
      </p:sp>
      <p:sp>
        <p:nvSpPr>
          <p:cNvPr id="45067" name="Oval 10"/>
          <p:cNvSpPr>
            <a:spLocks noChangeArrowheads="1"/>
          </p:cNvSpPr>
          <p:nvPr/>
        </p:nvSpPr>
        <p:spPr bwMode="auto">
          <a:xfrm>
            <a:off x="5022850" y="3203575"/>
            <a:ext cx="3778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45068" name="AutoShape 11"/>
          <p:cNvCxnSpPr>
            <a:cxnSpLocks noChangeShapeType="1"/>
            <a:stCxn id="45062" idx="2"/>
            <a:endCxn id="45067" idx="0"/>
          </p:cNvCxnSpPr>
          <p:nvPr/>
        </p:nvCxnSpPr>
        <p:spPr bwMode="auto">
          <a:xfrm rot="16200000" flipH="1">
            <a:off x="4158457" y="2150268"/>
            <a:ext cx="1390650" cy="715963"/>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45069" name="Oval 12"/>
          <p:cNvSpPr>
            <a:spLocks noChangeArrowheads="1"/>
          </p:cNvSpPr>
          <p:nvPr/>
        </p:nvSpPr>
        <p:spPr bwMode="auto">
          <a:xfrm>
            <a:off x="3429000" y="3581400"/>
            <a:ext cx="1603375" cy="1066800"/>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45070" name="AutoShape 13"/>
          <p:cNvCxnSpPr>
            <a:cxnSpLocks noChangeShapeType="1"/>
            <a:stCxn id="45062" idx="2"/>
            <a:endCxn id="45069" idx="0"/>
          </p:cNvCxnSpPr>
          <p:nvPr/>
        </p:nvCxnSpPr>
        <p:spPr bwMode="auto">
          <a:xfrm rot="5400000">
            <a:off x="3479006" y="2564607"/>
            <a:ext cx="1768475" cy="265112"/>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45071" name="Oval 16"/>
          <p:cNvSpPr>
            <a:spLocks noChangeArrowheads="1"/>
          </p:cNvSpPr>
          <p:nvPr/>
        </p:nvSpPr>
        <p:spPr bwMode="auto">
          <a:xfrm>
            <a:off x="16354425" y="3754438"/>
            <a:ext cx="942975" cy="39052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45072" name="AutoShape 19"/>
          <p:cNvCxnSpPr>
            <a:cxnSpLocks noChangeShapeType="1"/>
            <a:stCxn id="45065" idx="2"/>
            <a:endCxn id="45071" idx="2"/>
          </p:cNvCxnSpPr>
          <p:nvPr/>
        </p:nvCxnSpPr>
        <p:spPr bwMode="auto">
          <a:xfrm rot="16200000" flipH="1">
            <a:off x="13841413" y="1436687"/>
            <a:ext cx="2349500" cy="26765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pic>
        <p:nvPicPr>
          <p:cNvPr id="45073" name="Picture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3400" y="8077200"/>
            <a:ext cx="7800975" cy="560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74" name="Picture 3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58400" y="8118475"/>
            <a:ext cx="7718425" cy="552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75" name="Oval 34"/>
          <p:cNvSpPr>
            <a:spLocks noChangeArrowheads="1"/>
          </p:cNvSpPr>
          <p:nvPr/>
        </p:nvSpPr>
        <p:spPr bwMode="auto">
          <a:xfrm rot="10800000">
            <a:off x="10363200" y="11020425"/>
            <a:ext cx="838200" cy="361950"/>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cxnSp>
        <p:nvCxnSpPr>
          <p:cNvPr id="45076" name="AutoShape 35"/>
          <p:cNvCxnSpPr>
            <a:cxnSpLocks noChangeShapeType="1"/>
            <a:stCxn id="45066" idx="2"/>
            <a:endCxn id="45075" idx="2"/>
          </p:cNvCxnSpPr>
          <p:nvPr/>
        </p:nvCxnSpPr>
        <p:spPr bwMode="auto">
          <a:xfrm rot="5400000">
            <a:off x="10801350" y="8324850"/>
            <a:ext cx="3276600" cy="247650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45077" name="AutoShape 36"/>
          <p:cNvCxnSpPr>
            <a:cxnSpLocks noChangeShapeType="1"/>
            <a:stCxn id="45066" idx="2"/>
            <a:endCxn id="45078" idx="2"/>
          </p:cNvCxnSpPr>
          <p:nvPr/>
        </p:nvCxnSpPr>
        <p:spPr bwMode="auto">
          <a:xfrm rot="5400000">
            <a:off x="10996612" y="9805988"/>
            <a:ext cx="4562475" cy="80010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45078" name="Oval 37"/>
          <p:cNvSpPr>
            <a:spLocks noChangeArrowheads="1"/>
          </p:cNvSpPr>
          <p:nvPr/>
        </p:nvSpPr>
        <p:spPr bwMode="auto">
          <a:xfrm rot="10800000">
            <a:off x="10721975" y="12306300"/>
            <a:ext cx="2155825" cy="361950"/>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spTree>
    <p:extLst>
      <p:ext uri="{BB962C8B-B14F-4D97-AF65-F5344CB8AC3E}">
        <p14:creationId xmlns:p14="http://schemas.microsoft.com/office/powerpoint/2010/main" val="231880879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3200" b="1">
                <a:solidFill>
                  <a:srgbClr val="FF0000"/>
                </a:solidFill>
                <a:effectLst>
                  <a:outerShdw blurRad="38100" dist="38100" dir="2700000" algn="tl">
                    <a:srgbClr val="C0C0C0"/>
                  </a:outerShdw>
                </a:effectLst>
              </a:rPr>
              <a:t>Write code to make a Dialog to accept values form the user</a:t>
            </a:r>
          </a:p>
        </p:txBody>
      </p:sp>
      <p:sp>
        <p:nvSpPr>
          <p:cNvPr id="46083" name="Rectangle 6"/>
          <p:cNvSpPr>
            <a:spLocks noChangeArrowheads="1"/>
          </p:cNvSpPr>
          <p:nvPr/>
        </p:nvSpPr>
        <p:spPr bwMode="auto">
          <a:xfrm>
            <a:off x="9296400" y="1066800"/>
            <a:ext cx="89916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15) Write a code to accept a value form the user. </a:t>
            </a:r>
            <a:r>
              <a:rPr lang="en-US" sz="1600">
                <a:solidFill>
                  <a:schemeClr val="accent2"/>
                </a:solidFill>
              </a:rPr>
              <a:t>(I moved the location of the file from TAS_View.cpp to MyNewFixTask.cpp just to keep things organized.)</a:t>
            </a:r>
          </a:p>
        </p:txBody>
      </p:sp>
      <p:sp>
        <p:nvSpPr>
          <p:cNvPr id="46084" name="Line 7"/>
          <p:cNvSpPr>
            <a:spLocks noChangeShapeType="1"/>
          </p:cNvSpPr>
          <p:nvPr/>
        </p:nvSpPr>
        <p:spPr bwMode="auto">
          <a:xfrm>
            <a:off x="9144000" y="1371600"/>
            <a:ext cx="0" cy="118110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en-US"/>
          </a:p>
        </p:txBody>
      </p:sp>
      <p:sp>
        <p:nvSpPr>
          <p:cNvPr id="46085" name="Rectangle 21"/>
          <p:cNvSpPr>
            <a:spLocks noChangeArrowheads="1"/>
          </p:cNvSpPr>
          <p:nvPr/>
        </p:nvSpPr>
        <p:spPr bwMode="auto">
          <a:xfrm>
            <a:off x="9296400" y="8229600"/>
            <a:ext cx="89916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16) Compile &amp; use! I have added X, Y position method, how long to wait for the subject to fixate, and how long he needs to fixate.</a:t>
            </a:r>
          </a:p>
        </p:txBody>
      </p:sp>
      <p:sp>
        <p:nvSpPr>
          <p:cNvPr id="46086" name="Rectangle 23"/>
          <p:cNvSpPr>
            <a:spLocks noChangeArrowheads="1"/>
          </p:cNvSpPr>
          <p:nvPr/>
        </p:nvSpPr>
        <p:spPr bwMode="auto">
          <a:xfrm>
            <a:off x="152400" y="1143000"/>
            <a:ext cx="8991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13) From Class wizard, select ID_MY_NEW_FIX, and then select COMMAND and then click “Add Handler…” </a:t>
            </a:r>
            <a:r>
              <a:rPr lang="en-US" sz="2400">
                <a:solidFill>
                  <a:schemeClr val="accent2"/>
                </a:solidFill>
                <a:sym typeface="Wingdings" pitchFamily="2" charset="2"/>
              </a:rPr>
              <a:t>Accept the name of the function “OnMyNewFix” by clicking OK.</a:t>
            </a:r>
            <a:endParaRPr lang="en-US" sz="2400">
              <a:solidFill>
                <a:schemeClr val="accent2"/>
              </a:solidFill>
            </a:endParaRPr>
          </a:p>
        </p:txBody>
      </p:sp>
      <p:pic>
        <p:nvPicPr>
          <p:cNvPr id="46087" name="Picture 2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444750"/>
            <a:ext cx="8686800" cy="555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8" name="Oval 26"/>
          <p:cNvSpPr>
            <a:spLocks noChangeArrowheads="1"/>
          </p:cNvSpPr>
          <p:nvPr/>
        </p:nvSpPr>
        <p:spPr bwMode="auto">
          <a:xfrm>
            <a:off x="4095750" y="5232400"/>
            <a:ext cx="2232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46089" name="Oval 28"/>
          <p:cNvSpPr>
            <a:spLocks noChangeArrowheads="1"/>
          </p:cNvSpPr>
          <p:nvPr/>
        </p:nvSpPr>
        <p:spPr bwMode="auto">
          <a:xfrm>
            <a:off x="1866900" y="5800725"/>
            <a:ext cx="2286000" cy="361950"/>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46090" name="Oval 30"/>
          <p:cNvSpPr>
            <a:spLocks noChangeArrowheads="1"/>
          </p:cNvSpPr>
          <p:nvPr/>
        </p:nvSpPr>
        <p:spPr bwMode="auto">
          <a:xfrm>
            <a:off x="6343650" y="4899025"/>
            <a:ext cx="1276350"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46091" name="Oval 32"/>
          <p:cNvSpPr>
            <a:spLocks noChangeArrowheads="1"/>
          </p:cNvSpPr>
          <p:nvPr/>
        </p:nvSpPr>
        <p:spPr bwMode="auto">
          <a:xfrm>
            <a:off x="4533900" y="6813550"/>
            <a:ext cx="1276350"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46092" name="Text Box 34"/>
          <p:cNvSpPr txBox="1">
            <a:spLocks noChangeArrowheads="1"/>
          </p:cNvSpPr>
          <p:nvPr/>
        </p:nvSpPr>
        <p:spPr bwMode="auto">
          <a:xfrm>
            <a:off x="6629400" y="4648200"/>
            <a:ext cx="838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rgbClr val="CC0000"/>
                </a:solidFill>
              </a:rPr>
              <a:t>(3)</a:t>
            </a:r>
          </a:p>
        </p:txBody>
      </p:sp>
      <p:sp>
        <p:nvSpPr>
          <p:cNvPr id="46093" name="Text Box 35"/>
          <p:cNvSpPr txBox="1">
            <a:spLocks noChangeArrowheads="1"/>
          </p:cNvSpPr>
          <p:nvPr/>
        </p:nvSpPr>
        <p:spPr bwMode="auto">
          <a:xfrm>
            <a:off x="5257800" y="5181600"/>
            <a:ext cx="838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rgbClr val="CC0000"/>
                </a:solidFill>
              </a:rPr>
              <a:t>(2)</a:t>
            </a:r>
          </a:p>
        </p:txBody>
      </p:sp>
      <p:sp>
        <p:nvSpPr>
          <p:cNvPr id="46094" name="Text Box 36"/>
          <p:cNvSpPr txBox="1">
            <a:spLocks noChangeArrowheads="1"/>
          </p:cNvSpPr>
          <p:nvPr/>
        </p:nvSpPr>
        <p:spPr bwMode="auto">
          <a:xfrm>
            <a:off x="5200650" y="6534150"/>
            <a:ext cx="838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rgbClr val="CC0000"/>
                </a:solidFill>
              </a:rPr>
              <a:t>(4)</a:t>
            </a:r>
          </a:p>
        </p:txBody>
      </p:sp>
      <p:sp>
        <p:nvSpPr>
          <p:cNvPr id="46095" name="Text Box 37"/>
          <p:cNvSpPr txBox="1">
            <a:spLocks noChangeArrowheads="1"/>
          </p:cNvSpPr>
          <p:nvPr/>
        </p:nvSpPr>
        <p:spPr bwMode="auto">
          <a:xfrm>
            <a:off x="2971800" y="5715000"/>
            <a:ext cx="838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rgbClr val="CC0000"/>
                </a:solidFill>
              </a:rPr>
              <a:t>(1)</a:t>
            </a:r>
          </a:p>
        </p:txBody>
      </p:sp>
      <p:pic>
        <p:nvPicPr>
          <p:cNvPr id="46096" name="Picture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400" y="8610600"/>
            <a:ext cx="8001000" cy="507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97" name="Rectangle 39"/>
          <p:cNvSpPr>
            <a:spLocks noChangeArrowheads="1"/>
          </p:cNvSpPr>
          <p:nvPr/>
        </p:nvSpPr>
        <p:spPr bwMode="auto">
          <a:xfrm>
            <a:off x="152400" y="8153400"/>
            <a:ext cx="906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spcBef>
                <a:spcPct val="50000"/>
              </a:spcBef>
            </a:pPr>
            <a:r>
              <a:rPr lang="en-US" sz="2400">
                <a:solidFill>
                  <a:schemeClr val="accent2"/>
                </a:solidFill>
              </a:rPr>
              <a:t>14) This will bring up an empty function in the “TAS_View.cpp file.</a:t>
            </a:r>
          </a:p>
        </p:txBody>
      </p:sp>
      <p:pic>
        <p:nvPicPr>
          <p:cNvPr id="46098" name="Picture 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39275" y="1905000"/>
            <a:ext cx="8467725" cy="622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6099" name="Picture 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363200" y="9144000"/>
            <a:ext cx="6105525" cy="433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229532429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8"/>
          <p:cNvSpPr>
            <a:spLocks noChangeArrowheads="1"/>
          </p:cNvSpPr>
          <p:nvPr/>
        </p:nvSpPr>
        <p:spPr bwMode="auto">
          <a:xfrm>
            <a:off x="762000" y="1676400"/>
            <a:ext cx="8077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buFontTx/>
              <a:buAutoNum type="arabicParenR"/>
            </a:pPr>
            <a:r>
              <a:rPr lang="en-US" sz="1800">
                <a:solidFill>
                  <a:schemeClr val="accent2"/>
                </a:solidFill>
              </a:rPr>
              <a:t>Create a dialog by clicking Dialog folder icon in Resources and choosing “Insert Dialog”.</a:t>
            </a:r>
          </a:p>
        </p:txBody>
      </p:sp>
      <p:sp>
        <p:nvSpPr>
          <p:cNvPr id="47107" name="Rectangle 2"/>
          <p:cNvSpPr>
            <a:spLocks noChangeArrowheads="1"/>
          </p:cNvSpPr>
          <p:nvPr/>
        </p:nvSpPr>
        <p:spPr bwMode="auto">
          <a:xfrm>
            <a:off x="0" y="0"/>
            <a:ext cx="18288000" cy="10668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Drop-down menu (Combo box )</a:t>
            </a:r>
          </a:p>
        </p:txBody>
      </p:sp>
      <p:sp>
        <p:nvSpPr>
          <p:cNvPr id="47108" name="Rectangle 28"/>
          <p:cNvSpPr>
            <a:spLocks noChangeArrowheads="1"/>
          </p:cNvSpPr>
          <p:nvPr/>
        </p:nvSpPr>
        <p:spPr bwMode="auto">
          <a:xfrm>
            <a:off x="3352800" y="1143000"/>
            <a:ext cx="1234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spcBef>
                <a:spcPct val="50000"/>
              </a:spcBef>
            </a:pPr>
            <a:r>
              <a:rPr lang="en-US" sz="2400">
                <a:solidFill>
                  <a:srgbClr val="FF0000"/>
                </a:solidFill>
              </a:rPr>
              <a:t>Note: Do not copy and paste other existing Dialog to create a new one.</a:t>
            </a:r>
          </a:p>
        </p:txBody>
      </p:sp>
      <p:pic>
        <p:nvPicPr>
          <p:cNvPr id="47109"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2590800"/>
            <a:ext cx="4114800" cy="4081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7110" name="Rectangle 28"/>
          <p:cNvSpPr>
            <a:spLocks noChangeArrowheads="1"/>
          </p:cNvSpPr>
          <p:nvPr/>
        </p:nvSpPr>
        <p:spPr bwMode="auto">
          <a:xfrm>
            <a:off x="990600" y="6705600"/>
            <a:ext cx="6858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2) Add a class to the Dialog by right clicking the Dialog and selecting “Add class”.</a:t>
            </a:r>
          </a:p>
        </p:txBody>
      </p:sp>
      <p:pic>
        <p:nvPicPr>
          <p:cNvPr id="4711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0200" y="7620000"/>
            <a:ext cx="6507163"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7112" name="Rectangle 28"/>
          <p:cNvSpPr>
            <a:spLocks noChangeArrowheads="1"/>
          </p:cNvSpPr>
          <p:nvPr/>
        </p:nvSpPr>
        <p:spPr bwMode="auto">
          <a:xfrm>
            <a:off x="9220200" y="7010400"/>
            <a:ext cx="9067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4) Make an icon to call the Dialog that you just have made. To do that, click Toolbar directory and IDR_MAINFRAME. In the example an icon with a design “FR” was made by drawing the FR figure in an empty icon using the drawing tools provided. The example names the icon ID “ID_FRACTAL_TASK”.</a:t>
            </a:r>
          </a:p>
        </p:txBody>
      </p:sp>
      <p:sp>
        <p:nvSpPr>
          <p:cNvPr id="47113" name="Rectangle 28"/>
          <p:cNvSpPr>
            <a:spLocks noChangeArrowheads="1"/>
          </p:cNvSpPr>
          <p:nvPr/>
        </p:nvSpPr>
        <p:spPr bwMode="auto">
          <a:xfrm>
            <a:off x="9067800" y="1524000"/>
            <a:ext cx="9067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3) Give a name to the class “CFractalDlg” in the example below, and click Finish.</a:t>
            </a:r>
          </a:p>
        </p:txBody>
      </p:sp>
      <p:pic>
        <p:nvPicPr>
          <p:cNvPr id="47114"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29800" y="2133600"/>
            <a:ext cx="5486400" cy="461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7115" name="Picture 1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72600" y="8405813"/>
            <a:ext cx="8534400" cy="3681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cxnSp>
        <p:nvCxnSpPr>
          <p:cNvPr id="47116" name="Straight Connector 20"/>
          <p:cNvCxnSpPr>
            <a:cxnSpLocks noChangeShapeType="1"/>
          </p:cNvCxnSpPr>
          <p:nvPr/>
        </p:nvCxnSpPr>
        <p:spPr bwMode="auto">
          <a:xfrm>
            <a:off x="8991600" y="1676400"/>
            <a:ext cx="0" cy="118872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1930862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73092330-6BA7-4EF4-8DAE-D1B994932D40}"/>
              </a:ext>
            </a:extLst>
          </p:cNvPr>
          <p:cNvPicPr>
            <a:picLocks noChangeAspect="1"/>
          </p:cNvPicPr>
          <p:nvPr/>
        </p:nvPicPr>
        <p:blipFill>
          <a:blip r:embed="rId3"/>
          <a:stretch>
            <a:fillRect/>
          </a:stretch>
        </p:blipFill>
        <p:spPr>
          <a:xfrm>
            <a:off x="9204181" y="2277255"/>
            <a:ext cx="8484054" cy="6329597"/>
          </a:xfrm>
          <a:prstGeom prst="rect">
            <a:avLst/>
          </a:prstGeom>
        </p:spPr>
      </p:pic>
      <p:sp>
        <p:nvSpPr>
          <p:cNvPr id="40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Visual Studio 2017 Installation</a:t>
            </a:r>
          </a:p>
        </p:txBody>
      </p:sp>
      <p:grpSp>
        <p:nvGrpSpPr>
          <p:cNvPr id="5" name="Group 4">
            <a:extLst>
              <a:ext uri="{FF2B5EF4-FFF2-40B4-BE49-F238E27FC236}">
                <a16:creationId xmlns:a16="http://schemas.microsoft.com/office/drawing/2014/main" id="{76D07E5A-86D1-4873-B0B6-72DC3390F990}"/>
              </a:ext>
            </a:extLst>
          </p:cNvPr>
          <p:cNvGrpSpPr/>
          <p:nvPr/>
        </p:nvGrpSpPr>
        <p:grpSpPr>
          <a:xfrm>
            <a:off x="228600" y="2282252"/>
            <a:ext cx="8442180" cy="6324600"/>
            <a:chOff x="457200" y="1143001"/>
            <a:chExt cx="8442180" cy="6324600"/>
          </a:xfrm>
        </p:grpSpPr>
        <p:pic>
          <p:nvPicPr>
            <p:cNvPr id="3" name="Picture 2">
              <a:extLst>
                <a:ext uri="{FF2B5EF4-FFF2-40B4-BE49-F238E27FC236}">
                  <a16:creationId xmlns:a16="http://schemas.microsoft.com/office/drawing/2014/main" id="{C2756211-3712-4DEC-81EB-11D0E5744E28}"/>
                </a:ext>
              </a:extLst>
            </p:cNvPr>
            <p:cNvPicPr>
              <a:picLocks noChangeAspect="1"/>
            </p:cNvPicPr>
            <p:nvPr/>
          </p:nvPicPr>
          <p:blipFill>
            <a:blip r:embed="rId4"/>
            <a:stretch>
              <a:fillRect/>
            </a:stretch>
          </p:blipFill>
          <p:spPr>
            <a:xfrm>
              <a:off x="457200" y="1143001"/>
              <a:ext cx="8442180" cy="6324600"/>
            </a:xfrm>
            <a:prstGeom prst="rect">
              <a:avLst/>
            </a:prstGeom>
          </p:spPr>
        </p:pic>
        <p:sp>
          <p:nvSpPr>
            <p:cNvPr id="4" name="Oval 3">
              <a:extLst>
                <a:ext uri="{FF2B5EF4-FFF2-40B4-BE49-F238E27FC236}">
                  <a16:creationId xmlns:a16="http://schemas.microsoft.com/office/drawing/2014/main" id="{9ECD8313-E151-4F3B-928D-DCD8F4A471D0}"/>
                </a:ext>
              </a:extLst>
            </p:cNvPr>
            <p:cNvSpPr/>
            <p:nvPr/>
          </p:nvSpPr>
          <p:spPr bwMode="auto">
            <a:xfrm>
              <a:off x="1371600" y="1676400"/>
              <a:ext cx="1371600" cy="304800"/>
            </a:xfrm>
            <a:prstGeom prst="ellips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grpSp>
      <p:cxnSp>
        <p:nvCxnSpPr>
          <p:cNvPr id="7" name="Straight Arrow Connector 6">
            <a:extLst>
              <a:ext uri="{FF2B5EF4-FFF2-40B4-BE49-F238E27FC236}">
                <a16:creationId xmlns:a16="http://schemas.microsoft.com/office/drawing/2014/main" id="{7512751B-AD67-4038-B7C4-D40A1D902677}"/>
              </a:ext>
            </a:extLst>
          </p:cNvPr>
          <p:cNvCxnSpPr>
            <a:cxnSpLocks/>
          </p:cNvCxnSpPr>
          <p:nvPr/>
        </p:nvCxnSpPr>
        <p:spPr bwMode="auto">
          <a:xfrm flipH="1">
            <a:off x="1676400" y="1828799"/>
            <a:ext cx="152400" cy="986852"/>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Box 7">
            <a:extLst>
              <a:ext uri="{FF2B5EF4-FFF2-40B4-BE49-F238E27FC236}">
                <a16:creationId xmlns:a16="http://schemas.microsoft.com/office/drawing/2014/main" id="{D623FF66-1031-4B9D-94E0-2B0DFF7D8E01}"/>
              </a:ext>
            </a:extLst>
          </p:cNvPr>
          <p:cNvSpPr txBox="1"/>
          <p:nvPr/>
        </p:nvSpPr>
        <p:spPr>
          <a:xfrm>
            <a:off x="571500" y="1551800"/>
            <a:ext cx="2514600" cy="276999"/>
          </a:xfrm>
          <a:prstGeom prst="rect">
            <a:avLst/>
          </a:prstGeom>
          <a:noFill/>
          <a:ln>
            <a:solidFill>
              <a:srgbClr val="FF0000"/>
            </a:solidFill>
          </a:ln>
        </p:spPr>
        <p:txBody>
          <a:bodyPr wrap="square" rtlCol="0">
            <a:spAutoFit/>
          </a:bodyPr>
          <a:lstStyle/>
          <a:p>
            <a:r>
              <a:rPr lang="en-US" dirty="0"/>
              <a:t>(1) Click This</a:t>
            </a:r>
          </a:p>
        </p:txBody>
      </p:sp>
      <p:sp>
        <p:nvSpPr>
          <p:cNvPr id="12" name="Right Brace 11">
            <a:extLst>
              <a:ext uri="{FF2B5EF4-FFF2-40B4-BE49-F238E27FC236}">
                <a16:creationId xmlns:a16="http://schemas.microsoft.com/office/drawing/2014/main" id="{BB4C5EA6-45B8-4618-963A-4EE8BD2B7BB9}"/>
              </a:ext>
            </a:extLst>
          </p:cNvPr>
          <p:cNvSpPr/>
          <p:nvPr/>
        </p:nvSpPr>
        <p:spPr bwMode="auto">
          <a:xfrm>
            <a:off x="11201400" y="3505200"/>
            <a:ext cx="1143000" cy="4038600"/>
          </a:xfrm>
          <a:prstGeom prst="rightBrace">
            <a:avLst>
              <a:gd name="adj1" fmla="val 42431"/>
              <a:gd name="adj2" fmla="val 50000"/>
            </a:avLst>
          </a:prstGeom>
          <a:noFill/>
          <a:ln w="9525" cap="flat" cmpd="sng" algn="ctr">
            <a:solidFill>
              <a:srgbClr val="FF0000"/>
            </a:solidFill>
            <a:prstDash val="solid"/>
            <a:round/>
            <a:headEnd type="none" w="med" len="med"/>
            <a:tailEnd type="none" w="med" len="med"/>
          </a:ln>
          <a:effectLst/>
          <a:extLst/>
        </p:spPr>
        <p:txBody>
          <a:bodyPr vert="horz" wrap="none" lIns="91440" tIns="45720" rIns="91440" bIns="45720" numCol="1" rtlCol="0" anchor="ctr"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a:ln>
                <a:noFill/>
              </a:ln>
              <a:solidFill>
                <a:schemeClr val="tx1"/>
              </a:solidFill>
              <a:effectLst/>
              <a:latin typeface="Arial" charset="0"/>
            </a:endParaRPr>
          </a:p>
        </p:txBody>
      </p:sp>
      <p:sp>
        <p:nvSpPr>
          <p:cNvPr id="14" name="TextBox 13">
            <a:extLst>
              <a:ext uri="{FF2B5EF4-FFF2-40B4-BE49-F238E27FC236}">
                <a16:creationId xmlns:a16="http://schemas.microsoft.com/office/drawing/2014/main" id="{FACA10E7-04C3-43F8-981C-CBF329875CAC}"/>
              </a:ext>
            </a:extLst>
          </p:cNvPr>
          <p:cNvSpPr txBox="1"/>
          <p:nvPr/>
        </p:nvSpPr>
        <p:spPr>
          <a:xfrm>
            <a:off x="12501717" y="5293667"/>
            <a:ext cx="2514600" cy="461665"/>
          </a:xfrm>
          <a:prstGeom prst="rect">
            <a:avLst/>
          </a:prstGeom>
          <a:noFill/>
          <a:ln>
            <a:solidFill>
              <a:srgbClr val="FF0000"/>
            </a:solidFill>
          </a:ln>
        </p:spPr>
        <p:txBody>
          <a:bodyPr wrap="square" rtlCol="0">
            <a:spAutoFit/>
          </a:bodyPr>
          <a:lstStyle/>
          <a:p>
            <a:r>
              <a:rPr lang="en-US"/>
              <a:t>(2) Make </a:t>
            </a:r>
            <a:r>
              <a:rPr lang="en-US" dirty="0"/>
              <a:t>sure necessary components are selected</a:t>
            </a:r>
          </a:p>
        </p:txBody>
      </p:sp>
    </p:spTree>
    <p:extLst>
      <p:ext uri="{BB962C8B-B14F-4D97-AF65-F5344CB8AC3E}">
        <p14:creationId xmlns:p14="http://schemas.microsoft.com/office/powerpoint/2010/main" val="87309710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8"/>
          <p:cNvSpPr>
            <a:spLocks noChangeArrowheads="1"/>
          </p:cNvSpPr>
          <p:nvPr/>
        </p:nvSpPr>
        <p:spPr bwMode="auto">
          <a:xfrm>
            <a:off x="762000" y="381000"/>
            <a:ext cx="8077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5) Go to the Class View and right click the TASVIEW and choose “Class Wizard” to connect the icon to a function, which will be called when the user clicks the icon</a:t>
            </a:r>
          </a:p>
        </p:txBody>
      </p:sp>
      <p:sp>
        <p:nvSpPr>
          <p:cNvPr id="48131" name="Rectangle 28"/>
          <p:cNvSpPr>
            <a:spLocks noChangeArrowheads="1"/>
          </p:cNvSpPr>
          <p:nvPr/>
        </p:nvSpPr>
        <p:spPr bwMode="auto">
          <a:xfrm>
            <a:off x="990600" y="6705600"/>
            <a:ext cx="7848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6) Choose an Object ID, ID_FRACTAL_TASK in this case, and COMMAND in Message box. Click Add Handler. Accept (by OK button) the name of the function that will be generated. And click OK to finish the class wizard.</a:t>
            </a:r>
          </a:p>
        </p:txBody>
      </p:sp>
      <p:cxnSp>
        <p:nvCxnSpPr>
          <p:cNvPr id="48132" name="Straight Connector 10"/>
          <p:cNvCxnSpPr>
            <a:cxnSpLocks noChangeShapeType="1"/>
          </p:cNvCxnSpPr>
          <p:nvPr/>
        </p:nvCxnSpPr>
        <p:spPr bwMode="auto">
          <a:xfrm>
            <a:off x="8991600" y="228600"/>
            <a:ext cx="0" cy="13335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48133" name="Rectangle 28"/>
          <p:cNvSpPr>
            <a:spLocks noChangeArrowheads="1"/>
          </p:cNvSpPr>
          <p:nvPr/>
        </p:nvSpPr>
        <p:spPr bwMode="auto">
          <a:xfrm>
            <a:off x="9220200" y="7010400"/>
            <a:ext cx="906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8) Compile and run TAS. Click the button to evoke the Dialog that you have created.</a:t>
            </a:r>
          </a:p>
          <a:p>
            <a:pPr marL="457200" indent="-457200" algn="l">
              <a:spcBef>
                <a:spcPct val="50000"/>
              </a:spcBef>
            </a:pPr>
            <a:r>
              <a:rPr lang="en-US" sz="1800">
                <a:solidFill>
                  <a:schemeClr val="accent2"/>
                </a:solidFill>
              </a:rPr>
              <a:t>If you see something like the following you have succeed. </a:t>
            </a:r>
          </a:p>
        </p:txBody>
      </p:sp>
      <p:sp>
        <p:nvSpPr>
          <p:cNvPr id="48134" name="Rectangle 28"/>
          <p:cNvSpPr>
            <a:spLocks noChangeArrowheads="1"/>
          </p:cNvSpPr>
          <p:nvPr/>
        </p:nvSpPr>
        <p:spPr bwMode="auto">
          <a:xfrm>
            <a:off x="9067800" y="381000"/>
            <a:ext cx="9067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7) Edit the function. In the example below, just an instance of CFractionDlg is declared and a response to an OK button is given.</a:t>
            </a:r>
          </a:p>
        </p:txBody>
      </p:sp>
      <p:pic>
        <p:nvPicPr>
          <p:cNvPr id="4813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219200"/>
            <a:ext cx="4702175" cy="528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81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1219200"/>
            <a:ext cx="2998788" cy="556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8137"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7848600"/>
            <a:ext cx="66675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8138"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0" y="1219200"/>
            <a:ext cx="8858250" cy="38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8139" name="Picture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72600" y="8077200"/>
            <a:ext cx="7419975"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82229799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8"/>
          <p:cNvSpPr>
            <a:spLocks noChangeArrowheads="1"/>
          </p:cNvSpPr>
          <p:nvPr/>
        </p:nvSpPr>
        <p:spPr bwMode="auto">
          <a:xfrm>
            <a:off x="9067800" y="304800"/>
            <a:ext cx="8153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11) Add a combo box variable (instance) to the Dialog class, in this example to CFractalDlg, by right clicking the combo box and choosing “Add variable”.</a:t>
            </a:r>
          </a:p>
        </p:txBody>
      </p:sp>
      <p:pic>
        <p:nvPicPr>
          <p:cNvPr id="4915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34600" y="1524000"/>
            <a:ext cx="563880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4915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63200" y="7848600"/>
            <a:ext cx="5848350"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9157" name="Rectangle 28"/>
          <p:cNvSpPr>
            <a:spLocks noChangeArrowheads="1"/>
          </p:cNvSpPr>
          <p:nvPr/>
        </p:nvSpPr>
        <p:spPr bwMode="auto">
          <a:xfrm>
            <a:off x="9144000" y="6934200"/>
            <a:ext cx="8915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12) Give a name for the variable. In the example below “m_FractalComboBox”. And click Finish. This will add an instance of the ComboBox, named m_FractalComboBox, to the Dialog class.</a:t>
            </a:r>
          </a:p>
        </p:txBody>
      </p:sp>
      <p:pic>
        <p:nvPicPr>
          <p:cNvPr id="49158"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1000" y="1524000"/>
            <a:ext cx="8243888"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9159" name="Rectangle 28"/>
          <p:cNvSpPr>
            <a:spLocks noChangeArrowheads="1"/>
          </p:cNvSpPr>
          <p:nvPr/>
        </p:nvSpPr>
        <p:spPr bwMode="auto">
          <a:xfrm>
            <a:off x="304800" y="457200"/>
            <a:ext cx="8153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9) Add a combo box to the Dialog by clicking “Combo Box” in Toolbox and then clicking on the Dialog panel.</a:t>
            </a:r>
          </a:p>
        </p:txBody>
      </p:sp>
      <p:cxnSp>
        <p:nvCxnSpPr>
          <p:cNvPr id="49160" name="Straight Connector 21"/>
          <p:cNvCxnSpPr>
            <a:cxnSpLocks noChangeShapeType="1"/>
          </p:cNvCxnSpPr>
          <p:nvPr/>
        </p:nvCxnSpPr>
        <p:spPr bwMode="auto">
          <a:xfrm>
            <a:off x="8991600" y="228600"/>
            <a:ext cx="0" cy="13335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
        <p:nvSpPr>
          <p:cNvPr id="49161" name="Rectangle 28"/>
          <p:cNvSpPr>
            <a:spLocks noChangeArrowheads="1"/>
          </p:cNvSpPr>
          <p:nvPr/>
        </p:nvSpPr>
        <p:spPr bwMode="auto">
          <a:xfrm>
            <a:off x="457200" y="6858000"/>
            <a:ext cx="7772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10) Click the dropdown button of the dropdown menu. Now it will let you drag the window down-ward to allow the dropdown menu to expand when it is clicked.</a:t>
            </a:r>
          </a:p>
        </p:txBody>
      </p:sp>
      <p:pic>
        <p:nvPicPr>
          <p:cNvPr id="49162" name="Picture 1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8001000"/>
            <a:ext cx="7267575" cy="386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49163" name="Oval 24"/>
          <p:cNvSpPr>
            <a:spLocks noChangeArrowheads="1"/>
          </p:cNvSpPr>
          <p:nvPr/>
        </p:nvSpPr>
        <p:spPr bwMode="auto">
          <a:xfrm>
            <a:off x="6172200" y="9558338"/>
            <a:ext cx="533400" cy="390525"/>
          </a:xfrm>
          <a:prstGeom prst="ellipse">
            <a:avLst/>
          </a:prstGeom>
          <a:noFill/>
          <a:ln w="9525"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49164" name="Oval 25"/>
          <p:cNvSpPr>
            <a:spLocks noChangeArrowheads="1"/>
          </p:cNvSpPr>
          <p:nvPr/>
        </p:nvSpPr>
        <p:spPr bwMode="auto">
          <a:xfrm>
            <a:off x="5334000" y="10210800"/>
            <a:ext cx="381000" cy="457200"/>
          </a:xfrm>
          <a:prstGeom prst="ellipse">
            <a:avLst/>
          </a:prstGeom>
          <a:noFill/>
          <a:ln w="9525" algn="ctr">
            <a:solidFill>
              <a:srgbClr val="C00000"/>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cxnSp>
        <p:nvCxnSpPr>
          <p:cNvPr id="49165" name="Straight Arrow Connector 26"/>
          <p:cNvCxnSpPr>
            <a:cxnSpLocks noChangeShapeType="1"/>
          </p:cNvCxnSpPr>
          <p:nvPr/>
        </p:nvCxnSpPr>
        <p:spPr bwMode="auto">
          <a:xfrm>
            <a:off x="5527675" y="10668000"/>
            <a:ext cx="0" cy="381000"/>
          </a:xfrm>
          <a:prstGeom prst="straightConnector1">
            <a:avLst/>
          </a:prstGeom>
          <a:noFill/>
          <a:ln w="9525" algn="ctr">
            <a:solidFill>
              <a:srgbClr val="FF0000"/>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0890670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8"/>
          <p:cNvSpPr>
            <a:spLocks noChangeArrowheads="1"/>
          </p:cNvSpPr>
          <p:nvPr/>
        </p:nvSpPr>
        <p:spPr bwMode="auto">
          <a:xfrm>
            <a:off x="533400" y="7086600"/>
            <a:ext cx="77724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14) Make sure that the CBL_SELCHANGE is selected and the right Dialog class is selected. See the name of the function is okay. And just click the button “Add and Edit”.</a:t>
            </a:r>
          </a:p>
        </p:txBody>
      </p:sp>
      <p:cxnSp>
        <p:nvCxnSpPr>
          <p:cNvPr id="50179" name="Straight Connector 18"/>
          <p:cNvCxnSpPr>
            <a:cxnSpLocks noChangeShapeType="1"/>
          </p:cNvCxnSpPr>
          <p:nvPr/>
        </p:nvCxnSpPr>
        <p:spPr bwMode="auto">
          <a:xfrm>
            <a:off x="8991600" y="228600"/>
            <a:ext cx="0" cy="13335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pic>
        <p:nvPicPr>
          <p:cNvPr id="5018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8001000"/>
            <a:ext cx="5848350" cy="491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50181" name="Picture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63200" y="1371600"/>
            <a:ext cx="50292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0182" name="Rectangle 28"/>
          <p:cNvSpPr>
            <a:spLocks noChangeArrowheads="1"/>
          </p:cNvSpPr>
          <p:nvPr/>
        </p:nvSpPr>
        <p:spPr bwMode="auto">
          <a:xfrm>
            <a:off x="9448800" y="304800"/>
            <a:ext cx="7772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dirty="0">
                <a:solidFill>
                  <a:schemeClr val="accent2"/>
                </a:solidFill>
              </a:rPr>
              <a:t>15) Also add a virtual function by the Class Wizard. After choosing the right class and function, click “Add Function”. And click “Edit Code”.</a:t>
            </a:r>
          </a:p>
        </p:txBody>
      </p:sp>
      <p:sp>
        <p:nvSpPr>
          <p:cNvPr id="50183" name="Rectangle 28"/>
          <p:cNvSpPr>
            <a:spLocks noChangeArrowheads="1"/>
          </p:cNvSpPr>
          <p:nvPr/>
        </p:nvSpPr>
        <p:spPr bwMode="auto">
          <a:xfrm>
            <a:off x="9144000" y="5943600"/>
            <a:ext cx="7772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16) Edit appropriate operations in the functions. In the following, the user is giving 3 different task choices to the combo box drop-down menu.</a:t>
            </a:r>
          </a:p>
        </p:txBody>
      </p:sp>
      <p:sp>
        <p:nvSpPr>
          <p:cNvPr id="50184" name="Rectangle 28"/>
          <p:cNvSpPr>
            <a:spLocks noChangeArrowheads="1"/>
          </p:cNvSpPr>
          <p:nvPr/>
        </p:nvSpPr>
        <p:spPr bwMode="auto">
          <a:xfrm>
            <a:off x="685800" y="762000"/>
            <a:ext cx="7772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13) Connect the combo box to a function in case the user clicks it: </a:t>
            </a:r>
            <a:r>
              <a:rPr lang="en-US" sz="1800">
                <a:solidFill>
                  <a:schemeClr val="accent2"/>
                </a:solidFill>
                <a:sym typeface="Wingdings" pitchFamily="2" charset="2"/>
              </a:rPr>
              <a:t>Right click the combo box</a:t>
            </a:r>
            <a:r>
              <a:rPr lang="en-US" sz="1800">
                <a:solidFill>
                  <a:schemeClr val="accent2"/>
                </a:solidFill>
              </a:rPr>
              <a:t> and click “Add Event Handler”.</a:t>
            </a:r>
          </a:p>
        </p:txBody>
      </p:sp>
      <p:pic>
        <p:nvPicPr>
          <p:cNvPr id="5018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0" y="1524000"/>
            <a:ext cx="5000625" cy="441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50186"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67800" y="6705600"/>
            <a:ext cx="8991600" cy="681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116714924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8"/>
          <p:cNvSpPr>
            <a:spLocks noChangeArrowheads="1"/>
          </p:cNvSpPr>
          <p:nvPr/>
        </p:nvSpPr>
        <p:spPr bwMode="auto">
          <a:xfrm>
            <a:off x="762000" y="762000"/>
            <a:ext cx="754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a:solidFill>
                  <a:schemeClr val="accent2"/>
                </a:solidFill>
              </a:rPr>
              <a:t>17) Go to TAS_VIEW.cpp to further define the function that calls the Dialog.</a:t>
            </a:r>
          </a:p>
        </p:txBody>
      </p:sp>
      <p:pic>
        <p:nvPicPr>
          <p:cNvPr id="5120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1676400"/>
            <a:ext cx="8458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5120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7924800"/>
            <a:ext cx="5972175" cy="505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1205" name="Rectangle 28"/>
          <p:cNvSpPr>
            <a:spLocks noChangeArrowheads="1"/>
          </p:cNvSpPr>
          <p:nvPr/>
        </p:nvSpPr>
        <p:spPr bwMode="auto">
          <a:xfrm>
            <a:off x="533400" y="6781800"/>
            <a:ext cx="75438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457200" indent="-457200" algn="l">
              <a:spcBef>
                <a:spcPct val="50000"/>
              </a:spcBef>
            </a:pPr>
            <a:r>
              <a:rPr lang="en-US" sz="1800" dirty="0">
                <a:solidFill>
                  <a:schemeClr val="accent2"/>
                </a:solidFill>
              </a:rPr>
              <a:t>18) Build the program and run it. You should be able to click and see the Dialog and change the parameter using the drop-down menu.</a:t>
            </a:r>
          </a:p>
        </p:txBody>
      </p:sp>
      <p:cxnSp>
        <p:nvCxnSpPr>
          <p:cNvPr id="6" name="Straight Connector 18"/>
          <p:cNvCxnSpPr>
            <a:cxnSpLocks noChangeShapeType="1"/>
          </p:cNvCxnSpPr>
          <p:nvPr/>
        </p:nvCxnSpPr>
        <p:spPr bwMode="auto">
          <a:xfrm>
            <a:off x="8991600" y="228600"/>
            <a:ext cx="0" cy="13335000"/>
          </a:xfrm>
          <a:prstGeom prst="line">
            <a:avLst/>
          </a:prstGeom>
          <a:noFill/>
          <a:ln w="9525" algn="ctr">
            <a:solidFill>
              <a:schemeClr val="tx1"/>
            </a:solidFill>
            <a:round/>
            <a:headEnd/>
            <a:tailEn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01676807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8"/>
          <p:cNvSpPr>
            <a:spLocks noChangeArrowheads="1"/>
          </p:cNvSpPr>
          <p:nvPr/>
        </p:nvSpPr>
        <p:spPr bwMode="auto">
          <a:xfrm>
            <a:off x="55761" y="1219200"/>
            <a:ext cx="9088239"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457200" indent="-457200" algn="l">
              <a:spcBef>
                <a:spcPct val="50000"/>
              </a:spcBef>
            </a:pPr>
            <a:r>
              <a:rPr lang="en-US" sz="1800" dirty="0">
                <a:solidFill>
                  <a:schemeClr val="accent2"/>
                </a:solidFill>
              </a:rPr>
              <a:t>1) Drag a </a:t>
            </a:r>
            <a:r>
              <a:rPr lang="en-US" sz="1800" dirty="0" err="1">
                <a:solidFill>
                  <a:schemeClr val="accent2"/>
                </a:solidFill>
              </a:rPr>
              <a:t>CheckBox</a:t>
            </a:r>
            <a:r>
              <a:rPr lang="en-US" sz="1800" dirty="0">
                <a:solidFill>
                  <a:schemeClr val="accent2"/>
                </a:solidFill>
              </a:rPr>
              <a:t> from the Toolbox to your Dialog (see figure).</a:t>
            </a:r>
          </a:p>
          <a:p>
            <a:pPr marL="457200" indent="-457200" algn="l">
              <a:spcBef>
                <a:spcPct val="50000"/>
              </a:spcBef>
            </a:pPr>
            <a:r>
              <a:rPr lang="en-US" sz="1800" dirty="0">
                <a:solidFill>
                  <a:schemeClr val="accent2"/>
                </a:solidFill>
              </a:rPr>
              <a:t>2) Name it as you want: by right-clicking the checkbox and evoking a menu </a:t>
            </a:r>
            <a:r>
              <a:rPr lang="en-US" sz="1800" dirty="0">
                <a:solidFill>
                  <a:schemeClr val="accent2"/>
                </a:solidFill>
                <a:sym typeface="Wingdings" panose="05000000000000000000" pitchFamily="2" charset="2"/>
              </a:rPr>
              <a:t>”Properties” and putting the text you want in the “Caption” box (e.g., Your Checkbox).</a:t>
            </a:r>
            <a:r>
              <a:rPr lang="en-US" sz="1800" dirty="0">
                <a:solidFill>
                  <a:schemeClr val="accent2"/>
                </a:solidFill>
              </a:rPr>
              <a:t> See below</a:t>
            </a:r>
          </a:p>
          <a:p>
            <a:pPr marL="457200" indent="-457200" algn="l">
              <a:spcBef>
                <a:spcPct val="50000"/>
              </a:spcBef>
            </a:pPr>
            <a:r>
              <a:rPr lang="en-US" sz="1800" dirty="0">
                <a:solidFill>
                  <a:schemeClr val="accent2"/>
                </a:solidFill>
              </a:rPr>
              <a:t> </a:t>
            </a:r>
          </a:p>
        </p:txBody>
      </p:sp>
      <p:sp>
        <p:nvSpPr>
          <p:cNvPr id="11" name="Rectangle 28"/>
          <p:cNvSpPr>
            <a:spLocks noChangeArrowheads="1"/>
          </p:cNvSpPr>
          <p:nvPr/>
        </p:nvSpPr>
        <p:spPr bwMode="auto">
          <a:xfrm>
            <a:off x="76200" y="3962400"/>
            <a:ext cx="81534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457200" indent="-457200" algn="l">
              <a:spcBef>
                <a:spcPct val="50000"/>
              </a:spcBef>
            </a:pPr>
            <a:r>
              <a:rPr lang="en-US" sz="1800" dirty="0">
                <a:solidFill>
                  <a:schemeClr val="accent2"/>
                </a:solidFill>
              </a:rPr>
              <a:t>3) Right-click on the check box that you just made </a:t>
            </a:r>
            <a:r>
              <a:rPr lang="en-US" sz="1800" dirty="0">
                <a:solidFill>
                  <a:schemeClr val="accent2"/>
                </a:solidFill>
                <a:sym typeface="Wingdings" panose="05000000000000000000" pitchFamily="2" charset="2"/>
              </a:rPr>
              <a:t>”Add Variable”.</a:t>
            </a:r>
          </a:p>
        </p:txBody>
      </p:sp>
      <p:sp>
        <p:nvSpPr>
          <p:cNvPr id="15" name="Rectangle 28"/>
          <p:cNvSpPr>
            <a:spLocks noChangeArrowheads="1"/>
          </p:cNvSpPr>
          <p:nvPr/>
        </p:nvSpPr>
        <p:spPr bwMode="auto">
          <a:xfrm>
            <a:off x="123825" y="6644415"/>
            <a:ext cx="118110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457200" indent="-457200" algn="l">
              <a:spcBef>
                <a:spcPct val="50000"/>
              </a:spcBef>
            </a:pPr>
            <a:r>
              <a:rPr lang="en-US" sz="1800" dirty="0">
                <a:solidFill>
                  <a:schemeClr val="accent2"/>
                </a:solidFill>
              </a:rPr>
              <a:t>4) Put a variable name of your choice at the “Variable name” (example: </a:t>
            </a:r>
            <a:r>
              <a:rPr lang="en-US" sz="1800" dirty="0" err="1">
                <a:solidFill>
                  <a:schemeClr val="accent2"/>
                </a:solidFill>
              </a:rPr>
              <a:t>m_MyFirstCheckBox</a:t>
            </a:r>
            <a:r>
              <a:rPr lang="en-US" sz="1800" dirty="0">
                <a:solidFill>
                  <a:schemeClr val="accent2"/>
                </a:solidFill>
              </a:rPr>
              <a:t>). </a:t>
            </a:r>
          </a:p>
          <a:p>
            <a:pPr marL="457200" indent="-457200" algn="l">
              <a:spcBef>
                <a:spcPct val="50000"/>
              </a:spcBef>
            </a:pPr>
            <a:r>
              <a:rPr lang="en-US" sz="1800" dirty="0">
                <a:solidFill>
                  <a:schemeClr val="accent2"/>
                </a:solidFill>
              </a:rPr>
              <a:t>5) Category to Value</a:t>
            </a:r>
          </a:p>
          <a:p>
            <a:pPr marL="457200" indent="-457200" algn="l">
              <a:spcBef>
                <a:spcPct val="50000"/>
              </a:spcBef>
            </a:pPr>
            <a:r>
              <a:rPr lang="en-US" sz="1800" dirty="0">
                <a:solidFill>
                  <a:schemeClr val="accent2"/>
                </a:solidFill>
                <a:sym typeface="Wingdings" panose="05000000000000000000" pitchFamily="2" charset="2"/>
              </a:rPr>
              <a:t>6) Leave everything else as is. Click “Finish”.</a:t>
            </a:r>
          </a:p>
          <a:p>
            <a:pPr marL="457200" indent="-457200" algn="l">
              <a:spcBef>
                <a:spcPct val="50000"/>
              </a:spcBef>
            </a:pPr>
            <a:endParaRPr lang="en-US" sz="1800" dirty="0">
              <a:solidFill>
                <a:schemeClr val="accent2"/>
              </a:solidFill>
              <a:sym typeface="Wingdings" panose="05000000000000000000" pitchFamily="2" charset="2"/>
            </a:endParaRPr>
          </a:p>
          <a:p>
            <a:pPr marL="457200" indent="-457200" algn="l">
              <a:spcBef>
                <a:spcPct val="50000"/>
              </a:spcBef>
            </a:pPr>
            <a:endParaRPr lang="en-US" sz="1800" dirty="0">
              <a:solidFill>
                <a:schemeClr val="accent2"/>
              </a:solidFill>
              <a:sym typeface="Wingdings" panose="05000000000000000000" pitchFamily="2" charset="2"/>
            </a:endParaRPr>
          </a:p>
          <a:p>
            <a:pPr marL="457200" indent="-457200" algn="l">
              <a:spcBef>
                <a:spcPct val="50000"/>
              </a:spcBef>
            </a:pPr>
            <a:endParaRPr lang="en-US" sz="1800" dirty="0">
              <a:solidFill>
                <a:schemeClr val="accent2"/>
              </a:solidFill>
              <a:sym typeface="Wingdings" panose="05000000000000000000" pitchFamily="2" charset="2"/>
            </a:endParaRPr>
          </a:p>
          <a:p>
            <a:pPr marL="457200" indent="-457200" algn="l">
              <a:spcBef>
                <a:spcPct val="50000"/>
              </a:spcBef>
            </a:pPr>
            <a:r>
              <a:rPr lang="en-US" sz="1800" dirty="0" smtClean="0">
                <a:solidFill>
                  <a:schemeClr val="accent2"/>
                </a:solidFill>
                <a:sym typeface="Wingdings" panose="05000000000000000000" pitchFamily="2" charset="2"/>
              </a:rPr>
              <a:t>7) Use </a:t>
            </a:r>
            <a:r>
              <a:rPr lang="en-US" sz="1800" dirty="0">
                <a:solidFill>
                  <a:schemeClr val="accent2"/>
                </a:solidFill>
                <a:sym typeface="Wingdings" panose="05000000000000000000" pitchFamily="2" charset="2"/>
              </a:rPr>
              <a:t>the variable in your program:</a:t>
            </a:r>
          </a:p>
          <a:p>
            <a:pPr marL="822960" lvl="1" indent="-457200" algn="l">
              <a:spcBef>
                <a:spcPts val="0"/>
              </a:spcBef>
            </a:pPr>
            <a:r>
              <a:rPr lang="en-US" sz="1400" dirty="0">
                <a:solidFill>
                  <a:srgbClr val="0066FF"/>
                </a:solidFill>
                <a:sym typeface="Wingdings" panose="05000000000000000000" pitchFamily="2" charset="2"/>
              </a:rPr>
              <a:t>Void</a:t>
            </a:r>
            <a:r>
              <a:rPr lang="en-US" sz="1400" dirty="0">
                <a:sym typeface="Wingdings" panose="05000000000000000000" pitchFamily="2" charset="2"/>
              </a:rPr>
              <a:t> </a:t>
            </a:r>
            <a:r>
              <a:rPr lang="en-US" sz="1400" dirty="0" err="1">
                <a:sym typeface="Wingdings" panose="05000000000000000000" pitchFamily="2" charset="2"/>
              </a:rPr>
              <a:t>CTASView</a:t>
            </a:r>
            <a:r>
              <a:rPr lang="en-US" sz="1400" dirty="0">
                <a:sym typeface="Wingdings" panose="05000000000000000000" pitchFamily="2" charset="2"/>
              </a:rPr>
              <a:t>::</a:t>
            </a:r>
            <a:r>
              <a:rPr lang="en-US" sz="1400" dirty="0" err="1" smtClean="0">
                <a:sym typeface="Wingdings" panose="05000000000000000000" pitchFamily="2" charset="2"/>
              </a:rPr>
              <a:t>OnFractalTask</a:t>
            </a:r>
            <a:r>
              <a:rPr lang="en-US" sz="1400" dirty="0" smtClean="0">
                <a:sym typeface="Wingdings" panose="05000000000000000000" pitchFamily="2" charset="2"/>
              </a:rPr>
              <a:t>()</a:t>
            </a:r>
            <a:endParaRPr lang="en-US" sz="1400" dirty="0">
              <a:sym typeface="Wingdings" panose="05000000000000000000" pitchFamily="2" charset="2"/>
            </a:endParaRPr>
          </a:p>
          <a:p>
            <a:pPr marL="822960" lvl="1" indent="-457200" algn="l">
              <a:spcBef>
                <a:spcPts val="0"/>
              </a:spcBef>
            </a:pPr>
            <a:r>
              <a:rPr lang="en-US" sz="1400" dirty="0">
                <a:sym typeface="Wingdings" panose="05000000000000000000" pitchFamily="2" charset="2"/>
              </a:rPr>
              <a:t>{</a:t>
            </a:r>
          </a:p>
          <a:p>
            <a:pPr marL="822960" lvl="1" indent="-457200" algn="l">
              <a:spcBef>
                <a:spcPts val="0"/>
              </a:spcBef>
            </a:pPr>
            <a:r>
              <a:rPr lang="en-US" sz="1400" dirty="0">
                <a:sym typeface="Wingdings" panose="05000000000000000000" pitchFamily="2" charset="2"/>
              </a:rPr>
              <a:t>      </a:t>
            </a:r>
            <a:r>
              <a:rPr lang="en-US" sz="1400" dirty="0" err="1">
                <a:sym typeface="Wingdings" panose="05000000000000000000" pitchFamily="2" charset="2"/>
              </a:rPr>
              <a:t>CFractalDlg</a:t>
            </a:r>
            <a:r>
              <a:rPr lang="en-US" sz="1400" dirty="0">
                <a:sym typeface="Wingdings" panose="05000000000000000000" pitchFamily="2" charset="2"/>
              </a:rPr>
              <a:t> </a:t>
            </a:r>
            <a:r>
              <a:rPr lang="en-US" sz="1400" dirty="0" err="1">
                <a:sym typeface="Wingdings" panose="05000000000000000000" pitchFamily="2" charset="2"/>
              </a:rPr>
              <a:t>FractalDlg</a:t>
            </a:r>
            <a:r>
              <a:rPr lang="en-US" sz="1400" dirty="0">
                <a:sym typeface="Wingdings" panose="05000000000000000000" pitchFamily="2" charset="2"/>
              </a:rPr>
              <a:t>;</a:t>
            </a:r>
          </a:p>
          <a:p>
            <a:pPr marL="822960" lvl="1" indent="-457200" algn="l">
              <a:spcBef>
                <a:spcPts val="0"/>
              </a:spcBef>
            </a:pPr>
            <a:r>
              <a:rPr lang="en-US" sz="1400" dirty="0">
                <a:sym typeface="Wingdings" panose="05000000000000000000" pitchFamily="2" charset="2"/>
              </a:rPr>
              <a:t>      </a:t>
            </a:r>
            <a:r>
              <a:rPr lang="en-US" sz="1400" dirty="0" err="1">
                <a:sym typeface="Wingdings" panose="05000000000000000000" pitchFamily="2" charset="2"/>
              </a:rPr>
              <a:t>FractalDlg.m_SelectedTaskType</a:t>
            </a:r>
            <a:r>
              <a:rPr lang="en-US" sz="1400" dirty="0">
                <a:sym typeface="Wingdings" panose="05000000000000000000" pitchFamily="2" charset="2"/>
              </a:rPr>
              <a:t> = </a:t>
            </a:r>
            <a:r>
              <a:rPr lang="en-US" sz="1400" dirty="0" err="1">
                <a:sym typeface="Wingdings" panose="05000000000000000000" pitchFamily="2" charset="2"/>
              </a:rPr>
              <a:t>m_SomeRememberedTaskTypeHere</a:t>
            </a:r>
            <a:r>
              <a:rPr lang="en-US" sz="1400" dirty="0">
                <a:sym typeface="Wingdings" panose="05000000000000000000" pitchFamily="2" charset="2"/>
              </a:rPr>
              <a:t>;</a:t>
            </a:r>
          </a:p>
          <a:p>
            <a:pPr marL="822960" lvl="1" indent="-457200" algn="l">
              <a:spcBef>
                <a:spcPts val="0"/>
              </a:spcBef>
            </a:pPr>
            <a:r>
              <a:rPr lang="en-US" sz="1400" dirty="0">
                <a:sym typeface="Wingdings" panose="05000000000000000000" pitchFamily="2" charset="2"/>
              </a:rPr>
              <a:t>      </a:t>
            </a:r>
            <a:r>
              <a:rPr lang="en-US" sz="1400" dirty="0" err="1">
                <a:sym typeface="Wingdings" panose="05000000000000000000" pitchFamily="2" charset="2"/>
              </a:rPr>
              <a:t>FractalDlg.</a:t>
            </a:r>
            <a:r>
              <a:rPr lang="en-US" dirty="0" err="1">
                <a:solidFill>
                  <a:srgbClr val="FF0000"/>
                </a:solidFill>
                <a:effectLst>
                  <a:outerShdw blurRad="38100" dist="38100" dir="2700000" algn="tl">
                    <a:srgbClr val="000000">
                      <a:alpha val="43137"/>
                    </a:srgbClr>
                  </a:outerShdw>
                </a:effectLst>
                <a:sym typeface="Wingdings" panose="05000000000000000000" pitchFamily="2" charset="2"/>
              </a:rPr>
              <a:t>m_MyfirstCheckBox</a:t>
            </a:r>
            <a:r>
              <a:rPr lang="en-US" sz="1400" dirty="0">
                <a:sym typeface="Wingdings" panose="05000000000000000000" pitchFamily="2" charset="2"/>
              </a:rPr>
              <a:t>   = </a:t>
            </a:r>
            <a:r>
              <a:rPr lang="en-US" sz="1400" dirty="0" err="1">
                <a:sym typeface="Wingdings" panose="05000000000000000000" pitchFamily="2" charset="2"/>
              </a:rPr>
              <a:t>m_SomeRememberedCheckBoxVariableHere</a:t>
            </a:r>
            <a:r>
              <a:rPr lang="en-US" sz="1400" dirty="0">
                <a:sym typeface="Wingdings" panose="05000000000000000000" pitchFamily="2" charset="2"/>
              </a:rPr>
              <a:t>; </a:t>
            </a:r>
            <a:r>
              <a:rPr lang="en-US" sz="1400" dirty="0">
                <a:solidFill>
                  <a:srgbClr val="00B050"/>
                </a:solidFill>
                <a:sym typeface="Wingdings" panose="05000000000000000000" pitchFamily="2" charset="2"/>
              </a:rPr>
              <a:t>//This is your variable</a:t>
            </a:r>
          </a:p>
          <a:p>
            <a:pPr marL="822960" lvl="1" indent="-457200" algn="l">
              <a:spcBef>
                <a:spcPts val="0"/>
              </a:spcBef>
            </a:pPr>
            <a:r>
              <a:rPr lang="en-US" sz="1400" dirty="0">
                <a:sym typeface="Wingdings" panose="05000000000000000000" pitchFamily="2" charset="2"/>
              </a:rPr>
              <a:t>      </a:t>
            </a:r>
            <a:r>
              <a:rPr lang="en-US" sz="1400" dirty="0">
                <a:solidFill>
                  <a:srgbClr val="0066FF"/>
                </a:solidFill>
                <a:sym typeface="Wingdings" panose="05000000000000000000" pitchFamily="2" charset="2"/>
              </a:rPr>
              <a:t>If</a:t>
            </a:r>
            <a:r>
              <a:rPr lang="en-US" sz="1400" dirty="0">
                <a:sym typeface="Wingdings" panose="05000000000000000000" pitchFamily="2" charset="2"/>
              </a:rPr>
              <a:t>(</a:t>
            </a:r>
            <a:r>
              <a:rPr lang="en-US" sz="1400" dirty="0" err="1">
                <a:sym typeface="Wingdings" panose="05000000000000000000" pitchFamily="2" charset="2"/>
              </a:rPr>
              <a:t>FractalDlg.MoModal</a:t>
            </a:r>
            <a:r>
              <a:rPr lang="en-US" sz="1400" dirty="0">
                <a:sym typeface="Wingdings" panose="05000000000000000000" pitchFamily="2" charset="2"/>
              </a:rPr>
              <a:t>()==IDOK){</a:t>
            </a:r>
          </a:p>
          <a:p>
            <a:pPr marL="822960" lvl="1" indent="-457200" algn="l">
              <a:spcBef>
                <a:spcPts val="0"/>
              </a:spcBef>
            </a:pPr>
            <a:r>
              <a:rPr lang="en-US" sz="1400" dirty="0">
                <a:sym typeface="Wingdings" panose="05000000000000000000" pitchFamily="2" charset="2"/>
              </a:rPr>
              <a:t>               </a:t>
            </a:r>
            <a:r>
              <a:rPr lang="en-US" sz="1400" dirty="0" err="1">
                <a:sym typeface="Wingdings" panose="05000000000000000000" pitchFamily="2" charset="2"/>
              </a:rPr>
              <a:t>m_SomeRememberedTaskTypeHere</a:t>
            </a:r>
            <a:r>
              <a:rPr lang="en-US" sz="1400" dirty="0">
                <a:sym typeface="Wingdings" panose="05000000000000000000" pitchFamily="2" charset="2"/>
              </a:rPr>
              <a:t>               = </a:t>
            </a:r>
            <a:r>
              <a:rPr lang="en-US" sz="1400" dirty="0" err="1">
                <a:sym typeface="Wingdings" panose="05000000000000000000" pitchFamily="2" charset="2"/>
              </a:rPr>
              <a:t>FractalDlg.m_SelectedTaskType</a:t>
            </a:r>
            <a:r>
              <a:rPr lang="en-US" sz="1400" dirty="0">
                <a:sym typeface="Wingdings" panose="05000000000000000000" pitchFamily="2" charset="2"/>
              </a:rPr>
              <a:t>;</a:t>
            </a:r>
          </a:p>
          <a:p>
            <a:pPr marL="822960" lvl="1" indent="-457200" algn="l">
              <a:spcBef>
                <a:spcPts val="0"/>
              </a:spcBef>
            </a:pPr>
            <a:r>
              <a:rPr lang="en-US" sz="1400" dirty="0">
                <a:sym typeface="Wingdings" panose="05000000000000000000" pitchFamily="2" charset="2"/>
              </a:rPr>
              <a:t>               </a:t>
            </a:r>
            <a:r>
              <a:rPr lang="en-US" sz="1400" dirty="0" err="1">
                <a:sym typeface="Wingdings" panose="05000000000000000000" pitchFamily="2" charset="2"/>
              </a:rPr>
              <a:t>m_SomeRememberedCheckBoxVariableHere</a:t>
            </a:r>
            <a:r>
              <a:rPr lang="en-US" sz="1400" dirty="0">
                <a:sym typeface="Wingdings" panose="05000000000000000000" pitchFamily="2" charset="2"/>
              </a:rPr>
              <a:t> = </a:t>
            </a:r>
            <a:r>
              <a:rPr lang="en-US" sz="1400" dirty="0" err="1">
                <a:sym typeface="Wingdings" panose="05000000000000000000" pitchFamily="2" charset="2"/>
              </a:rPr>
              <a:t>FractalDlg.</a:t>
            </a:r>
            <a:r>
              <a:rPr lang="en-US" dirty="0" err="1">
                <a:solidFill>
                  <a:srgbClr val="FF0000"/>
                </a:solidFill>
                <a:effectLst>
                  <a:outerShdw blurRad="38100" dist="38100" dir="2700000" algn="tl">
                    <a:srgbClr val="000000">
                      <a:alpha val="43137"/>
                    </a:srgbClr>
                  </a:outerShdw>
                </a:effectLst>
                <a:sym typeface="Wingdings" panose="05000000000000000000" pitchFamily="2" charset="2"/>
              </a:rPr>
              <a:t>m_MyfirstCheckBox</a:t>
            </a:r>
            <a:r>
              <a:rPr lang="en-US" sz="1400" dirty="0">
                <a:sym typeface="Wingdings" panose="05000000000000000000" pitchFamily="2" charset="2"/>
              </a:rPr>
              <a:t>; </a:t>
            </a:r>
            <a:r>
              <a:rPr lang="en-US" sz="1400" dirty="0">
                <a:solidFill>
                  <a:srgbClr val="00B050"/>
                </a:solidFill>
                <a:sym typeface="Wingdings" panose="05000000000000000000" pitchFamily="2" charset="2"/>
              </a:rPr>
              <a:t>//It gets updated according to the user’s action</a:t>
            </a:r>
          </a:p>
          <a:p>
            <a:pPr marL="822960" lvl="1" indent="-457200" algn="l">
              <a:spcBef>
                <a:spcPts val="0"/>
              </a:spcBef>
            </a:pPr>
            <a:r>
              <a:rPr lang="en-US" sz="1400" dirty="0">
                <a:sym typeface="Wingdings" panose="05000000000000000000" pitchFamily="2" charset="2"/>
              </a:rPr>
              <a:t>      }</a:t>
            </a:r>
          </a:p>
          <a:p>
            <a:pPr marL="822960" lvl="1" indent="-457200" algn="l">
              <a:spcBef>
                <a:spcPts val="0"/>
              </a:spcBef>
            </a:pPr>
            <a:r>
              <a:rPr lang="en-US" sz="1400" dirty="0">
                <a:sym typeface="Wingdings" panose="05000000000000000000" pitchFamily="2" charset="2"/>
              </a:rPr>
              <a:t>}</a:t>
            </a:r>
          </a:p>
        </p:txBody>
      </p:sp>
      <p:sp>
        <p:nvSpPr>
          <p:cNvPr id="14"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457200" indent="-457200">
              <a:spcBef>
                <a:spcPct val="50000"/>
              </a:spcBef>
            </a:pPr>
            <a:r>
              <a:rPr lang="en-US" sz="4000" b="1" dirty="0">
                <a:solidFill>
                  <a:srgbClr val="FF0000"/>
                </a:solidFill>
                <a:effectLst>
                  <a:outerShdw blurRad="38100" dist="38100" dir="2700000" algn="tl">
                    <a:srgbClr val="C0C0C0"/>
                  </a:outerShdw>
                </a:effectLst>
              </a:rPr>
              <a:t>Add a checkbox in your Dialog</a:t>
            </a:r>
          </a:p>
        </p:txBody>
      </p:sp>
      <p:grpSp>
        <p:nvGrpSpPr>
          <p:cNvPr id="3" name="Group 2"/>
          <p:cNvGrpSpPr/>
          <p:nvPr/>
        </p:nvGrpSpPr>
        <p:grpSpPr>
          <a:xfrm>
            <a:off x="9320235" y="1074598"/>
            <a:ext cx="8434365" cy="2593277"/>
            <a:chOff x="8534400" y="1074598"/>
            <a:chExt cx="8434365" cy="2593277"/>
          </a:xfrm>
        </p:grpSpPr>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34400" y="1074598"/>
              <a:ext cx="8434365" cy="25932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16148" t="34584" r="13662" b="58916"/>
            <a:stretch/>
          </p:blipFill>
          <p:spPr bwMode="auto">
            <a:xfrm>
              <a:off x="9573305" y="2391785"/>
              <a:ext cx="4191857" cy="32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grpSp>
      <p:grpSp>
        <p:nvGrpSpPr>
          <p:cNvPr id="5" name="Group 4"/>
          <p:cNvGrpSpPr/>
          <p:nvPr/>
        </p:nvGrpSpPr>
        <p:grpSpPr>
          <a:xfrm>
            <a:off x="9144001" y="3906207"/>
            <a:ext cx="3746200" cy="2570793"/>
            <a:chOff x="9993551" y="4411038"/>
            <a:chExt cx="4789249" cy="3186846"/>
          </a:xfrm>
        </p:grpSpPr>
        <p:pic>
          <p:nvPicPr>
            <p:cNvPr id="1030"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t="14706"/>
            <a:stretch/>
          </p:blipFill>
          <p:spPr bwMode="auto">
            <a:xfrm>
              <a:off x="9993551" y="4411038"/>
              <a:ext cx="4513684" cy="3186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bwMode="auto">
            <a:xfrm>
              <a:off x="11430000" y="6172200"/>
              <a:ext cx="3352800" cy="152400"/>
            </a:xfrm>
            <a:prstGeom prst="rect">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grpSp>
      <p:grpSp>
        <p:nvGrpSpPr>
          <p:cNvPr id="6" name="Group 5"/>
          <p:cNvGrpSpPr/>
          <p:nvPr/>
        </p:nvGrpSpPr>
        <p:grpSpPr>
          <a:xfrm>
            <a:off x="11013948" y="6910669"/>
            <a:ext cx="6598725" cy="4750504"/>
            <a:chOff x="11013949" y="6910669"/>
            <a:chExt cx="4076700" cy="2934867"/>
          </a:xfrm>
        </p:grpSpPr>
        <p:grpSp>
          <p:nvGrpSpPr>
            <p:cNvPr id="10" name="Group 9"/>
            <p:cNvGrpSpPr/>
            <p:nvPr/>
          </p:nvGrpSpPr>
          <p:grpSpPr>
            <a:xfrm>
              <a:off x="11013949" y="6910669"/>
              <a:ext cx="4076700" cy="2934867"/>
              <a:chOff x="11430000" y="8610600"/>
              <a:chExt cx="4076700" cy="2934867"/>
            </a:xfrm>
          </p:grpSpPr>
          <p:grpSp>
            <p:nvGrpSpPr>
              <p:cNvPr id="9" name="Group 8"/>
              <p:cNvGrpSpPr/>
              <p:nvPr/>
            </p:nvGrpSpPr>
            <p:grpSpPr>
              <a:xfrm>
                <a:off x="11430000" y="8610600"/>
                <a:ext cx="4076700" cy="2934867"/>
                <a:chOff x="11430000" y="8610600"/>
                <a:chExt cx="4076700" cy="2934867"/>
              </a:xfrm>
            </p:grpSpPr>
            <p:grpSp>
              <p:nvGrpSpPr>
                <p:cNvPr id="8" name="Group 7"/>
                <p:cNvGrpSpPr/>
                <p:nvPr/>
              </p:nvGrpSpPr>
              <p:grpSpPr>
                <a:xfrm>
                  <a:off x="11430000" y="8610600"/>
                  <a:ext cx="4076700" cy="2934867"/>
                  <a:chOff x="11430000" y="8610600"/>
                  <a:chExt cx="4076700" cy="2934867"/>
                </a:xfrm>
              </p:grpSpPr>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69234" y="8610600"/>
                    <a:ext cx="3837466" cy="29348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Rectangle 18"/>
                  <p:cNvSpPr/>
                  <p:nvPr/>
                </p:nvSpPr>
                <p:spPr bwMode="auto">
                  <a:xfrm>
                    <a:off x="11430000" y="9829800"/>
                    <a:ext cx="1600200" cy="152400"/>
                  </a:xfrm>
                  <a:prstGeom prst="rect">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grpSp>
            <p:pic>
              <p:nvPicPr>
                <p:cNvPr id="205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163676" y="9413077"/>
                  <a:ext cx="1219200" cy="322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051"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760991" y="9501206"/>
                <a:ext cx="1066800" cy="2340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26" name="Rectangle 25"/>
            <p:cNvSpPr/>
            <p:nvPr/>
          </p:nvSpPr>
          <p:spPr bwMode="auto">
            <a:xfrm>
              <a:off x="13747625" y="7874232"/>
              <a:ext cx="1219200" cy="152400"/>
            </a:xfrm>
            <a:prstGeom prst="rect">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grpSp>
    </p:spTree>
    <p:extLst>
      <p:ext uri="{BB962C8B-B14F-4D97-AF65-F5344CB8AC3E}">
        <p14:creationId xmlns:p14="http://schemas.microsoft.com/office/powerpoint/2010/main" val="265725440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8"/>
          <p:cNvSpPr>
            <a:spLocks noChangeArrowheads="1"/>
          </p:cNvSpPr>
          <p:nvPr/>
        </p:nvSpPr>
        <p:spPr bwMode="auto">
          <a:xfrm>
            <a:off x="55762" y="1219200"/>
            <a:ext cx="7626086" cy="918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457200" indent="-457200" algn="l">
              <a:spcBef>
                <a:spcPct val="50000"/>
              </a:spcBef>
              <a:buAutoNum type="arabicParenR"/>
            </a:pPr>
            <a:r>
              <a:rPr lang="en-US" sz="1800" dirty="0" smtClean="0">
                <a:solidFill>
                  <a:schemeClr val="accent2"/>
                </a:solidFill>
              </a:rPr>
              <a:t>Make a Dialog containing the radio buttons. </a:t>
            </a:r>
          </a:p>
          <a:p>
            <a:pPr marL="457200" indent="-457200" algn="l">
              <a:spcBef>
                <a:spcPct val="50000"/>
              </a:spcBef>
              <a:buAutoNum type="arabicParenR"/>
            </a:pPr>
            <a:endParaRPr lang="en-US" sz="1800" dirty="0" smtClean="0">
              <a:solidFill>
                <a:schemeClr val="accent2"/>
              </a:solidFill>
            </a:endParaRPr>
          </a:p>
          <a:p>
            <a:pPr marL="457200" indent="-457200" algn="l">
              <a:spcBef>
                <a:spcPct val="50000"/>
              </a:spcBef>
              <a:buAutoNum type="arabicParenR"/>
            </a:pPr>
            <a:endParaRPr lang="en-US" sz="1800" dirty="0">
              <a:solidFill>
                <a:schemeClr val="accent2"/>
              </a:solidFill>
            </a:endParaRPr>
          </a:p>
          <a:p>
            <a:pPr marL="457200" indent="-457200" algn="l">
              <a:spcBef>
                <a:spcPct val="50000"/>
              </a:spcBef>
              <a:buAutoNum type="arabicParenR"/>
            </a:pPr>
            <a:endParaRPr lang="en-US" sz="1800" dirty="0" smtClean="0">
              <a:solidFill>
                <a:schemeClr val="accent2"/>
              </a:solidFill>
            </a:endParaRPr>
          </a:p>
          <a:p>
            <a:pPr marL="457200" indent="-457200" algn="l">
              <a:spcBef>
                <a:spcPct val="50000"/>
              </a:spcBef>
              <a:buAutoNum type="arabicParenR"/>
            </a:pPr>
            <a:endParaRPr lang="en-US" sz="1800" dirty="0">
              <a:solidFill>
                <a:schemeClr val="accent2"/>
              </a:solidFill>
            </a:endParaRPr>
          </a:p>
          <a:p>
            <a:pPr marL="457200" indent="-457200" algn="l">
              <a:spcBef>
                <a:spcPct val="50000"/>
              </a:spcBef>
              <a:buAutoNum type="arabicParenR"/>
            </a:pPr>
            <a:r>
              <a:rPr lang="en-US" sz="1800" dirty="0" smtClean="0">
                <a:solidFill>
                  <a:schemeClr val="accent2"/>
                </a:solidFill>
              </a:rPr>
              <a:t>Check the “Group” property of the first radio button of the group as “true”. All other radio buttons’ Group property should be “false”.</a:t>
            </a:r>
          </a:p>
          <a:p>
            <a:pPr marL="457200" indent="-457200" algn="l">
              <a:spcBef>
                <a:spcPct val="50000"/>
              </a:spcBef>
              <a:buAutoNum type="arabicParenR"/>
            </a:pPr>
            <a:endParaRPr lang="en-US" sz="1800" dirty="0">
              <a:solidFill>
                <a:schemeClr val="accent2"/>
              </a:solidFill>
            </a:endParaRPr>
          </a:p>
          <a:p>
            <a:pPr marL="457200" indent="-457200" algn="l">
              <a:spcBef>
                <a:spcPct val="50000"/>
              </a:spcBef>
              <a:buAutoNum type="arabicParenR"/>
            </a:pPr>
            <a:endParaRPr lang="en-US" sz="1800" dirty="0" smtClean="0">
              <a:solidFill>
                <a:schemeClr val="accent2"/>
              </a:solidFill>
            </a:endParaRPr>
          </a:p>
          <a:p>
            <a:pPr marL="457200" indent="-457200" algn="l">
              <a:spcBef>
                <a:spcPct val="50000"/>
              </a:spcBef>
              <a:buAutoNum type="arabicParenR"/>
            </a:pPr>
            <a:r>
              <a:rPr lang="en-US" sz="1800" dirty="0" smtClean="0">
                <a:solidFill>
                  <a:schemeClr val="accent2"/>
                </a:solidFill>
              </a:rPr>
              <a:t>Create a class for the Dialog by right clicking on the Dialog and selecting Add Class. In the following example, the class was named as “</a:t>
            </a:r>
            <a:r>
              <a:rPr lang="en-US" sz="1800" dirty="0" err="1" smtClean="0">
                <a:solidFill>
                  <a:schemeClr val="accent2"/>
                </a:solidFill>
              </a:rPr>
              <a:t>Dialog_APAV</a:t>
            </a:r>
            <a:r>
              <a:rPr lang="en-US" sz="1800" dirty="0" smtClean="0">
                <a:solidFill>
                  <a:schemeClr val="accent2"/>
                </a:solidFill>
              </a:rPr>
              <a:t>”</a:t>
            </a:r>
            <a:endParaRPr lang="en-US" sz="1800" dirty="0">
              <a:solidFill>
                <a:schemeClr val="accent2"/>
              </a:solidFill>
            </a:endParaRPr>
          </a:p>
          <a:p>
            <a:pPr marL="457200" indent="-457200" algn="l">
              <a:spcBef>
                <a:spcPct val="50000"/>
              </a:spcBef>
              <a:buAutoNum type="arabicParenR"/>
            </a:pPr>
            <a:endParaRPr lang="en-US" sz="1800" dirty="0" smtClean="0">
              <a:solidFill>
                <a:schemeClr val="accent2"/>
              </a:solidFill>
            </a:endParaRPr>
          </a:p>
          <a:p>
            <a:pPr marL="457200" indent="-457200" algn="l">
              <a:spcBef>
                <a:spcPct val="50000"/>
              </a:spcBef>
              <a:buAutoNum type="arabicParenR"/>
            </a:pPr>
            <a:endParaRPr lang="en-US" sz="1800" dirty="0">
              <a:solidFill>
                <a:schemeClr val="accent2"/>
              </a:solidFill>
            </a:endParaRPr>
          </a:p>
          <a:p>
            <a:pPr marL="457200" indent="-457200" algn="l">
              <a:spcBef>
                <a:spcPct val="50000"/>
              </a:spcBef>
              <a:buAutoNum type="arabicParenR"/>
            </a:pPr>
            <a:endParaRPr lang="en-US" sz="1800" dirty="0" smtClean="0">
              <a:solidFill>
                <a:schemeClr val="accent2"/>
              </a:solidFill>
            </a:endParaRPr>
          </a:p>
          <a:p>
            <a:pPr marL="457200" indent="-457200" algn="l">
              <a:spcBef>
                <a:spcPct val="50000"/>
              </a:spcBef>
              <a:buFontTx/>
              <a:buAutoNum type="arabicParenR"/>
            </a:pPr>
            <a:r>
              <a:rPr lang="en-US" sz="1800" dirty="0" smtClean="0">
                <a:solidFill>
                  <a:schemeClr val="accent2"/>
                </a:solidFill>
              </a:rPr>
              <a:t>Add an </a:t>
            </a:r>
            <a:r>
              <a:rPr lang="en-US" sz="1800" dirty="0" err="1" smtClean="0">
                <a:solidFill>
                  <a:schemeClr val="accent2"/>
                </a:solidFill>
              </a:rPr>
              <a:t>int</a:t>
            </a:r>
            <a:r>
              <a:rPr lang="en-US" sz="1800" dirty="0" smtClean="0">
                <a:solidFill>
                  <a:schemeClr val="accent2"/>
                </a:solidFill>
              </a:rPr>
              <a:t> variable, such as, </a:t>
            </a:r>
            <a:r>
              <a:rPr lang="en-US" sz="1800" dirty="0" err="1" smtClean="0">
                <a:solidFill>
                  <a:schemeClr val="accent2"/>
                </a:solidFill>
              </a:rPr>
              <a:t>m_APAV_TaskType</a:t>
            </a:r>
            <a:r>
              <a:rPr lang="en-US" sz="1800" dirty="0" smtClean="0">
                <a:solidFill>
                  <a:schemeClr val="accent2"/>
                </a:solidFill>
              </a:rPr>
              <a:t> to store the radio button group’s state. For example, </a:t>
            </a:r>
            <a:r>
              <a:rPr lang="en-US" sz="1800" dirty="0" err="1" smtClean="0">
                <a:solidFill>
                  <a:schemeClr val="accent2"/>
                </a:solidFill>
              </a:rPr>
              <a:t>m_APAV_TaskType</a:t>
            </a:r>
            <a:r>
              <a:rPr lang="en-US" sz="1800" dirty="0" smtClean="0">
                <a:solidFill>
                  <a:schemeClr val="accent2"/>
                </a:solidFill>
              </a:rPr>
              <a:t>==0 means “AP-only” radio button is “true”. </a:t>
            </a:r>
            <a:r>
              <a:rPr lang="en-US" sz="1800" dirty="0">
                <a:solidFill>
                  <a:schemeClr val="accent2"/>
                </a:solidFill>
              </a:rPr>
              <a:t>This can be done by right clicking on the Dialog and selecting “Add Variable”</a:t>
            </a:r>
          </a:p>
          <a:p>
            <a:pPr marL="457200" indent="-457200" algn="l">
              <a:spcBef>
                <a:spcPct val="50000"/>
              </a:spcBef>
              <a:buAutoNum type="arabicParenR"/>
            </a:pPr>
            <a:r>
              <a:rPr lang="en-US" sz="1800" dirty="0" smtClean="0">
                <a:solidFill>
                  <a:schemeClr val="accent2"/>
                </a:solidFill>
              </a:rPr>
              <a:t>Link the </a:t>
            </a:r>
            <a:r>
              <a:rPr lang="en-US" sz="1800" dirty="0" err="1" smtClean="0">
                <a:solidFill>
                  <a:schemeClr val="accent2"/>
                </a:solidFill>
              </a:rPr>
              <a:t>m_APAV_TaskType</a:t>
            </a:r>
            <a:r>
              <a:rPr lang="en-US" sz="1800" dirty="0" smtClean="0">
                <a:solidFill>
                  <a:schemeClr val="accent2"/>
                </a:solidFill>
              </a:rPr>
              <a:t> variable to the radio group by adding the following line in red:</a:t>
            </a:r>
          </a:p>
          <a:p>
            <a:pPr lvl="2" algn="l"/>
            <a:r>
              <a:rPr lang="en-US" dirty="0" smtClean="0"/>
              <a:t>void </a:t>
            </a:r>
            <a:r>
              <a:rPr lang="en-US" dirty="0" err="1"/>
              <a:t>Dialog_APAV</a:t>
            </a:r>
            <a:r>
              <a:rPr lang="en-US" dirty="0"/>
              <a:t>::</a:t>
            </a:r>
            <a:r>
              <a:rPr lang="en-US" dirty="0" err="1"/>
              <a:t>DoDataExchange</a:t>
            </a:r>
            <a:r>
              <a:rPr lang="en-US" dirty="0"/>
              <a:t>(</a:t>
            </a:r>
            <a:r>
              <a:rPr lang="en-US" dirty="0" err="1"/>
              <a:t>CDataExchange</a:t>
            </a:r>
            <a:r>
              <a:rPr lang="en-US" dirty="0"/>
              <a:t>* </a:t>
            </a:r>
            <a:r>
              <a:rPr lang="en-US" dirty="0" err="1"/>
              <a:t>pDX</a:t>
            </a:r>
            <a:r>
              <a:rPr lang="en-US" dirty="0"/>
              <a:t>)</a:t>
            </a:r>
          </a:p>
          <a:p>
            <a:pPr lvl="2" algn="l"/>
            <a:r>
              <a:rPr lang="en-US" dirty="0"/>
              <a:t>{</a:t>
            </a:r>
          </a:p>
          <a:p>
            <a:pPr lvl="3" algn="l"/>
            <a:r>
              <a:rPr lang="en-US" dirty="0" err="1"/>
              <a:t>CDialogEx</a:t>
            </a:r>
            <a:r>
              <a:rPr lang="en-US" dirty="0"/>
              <a:t>::</a:t>
            </a:r>
            <a:r>
              <a:rPr lang="en-US" dirty="0" err="1"/>
              <a:t>DoDataExchange</a:t>
            </a:r>
            <a:r>
              <a:rPr lang="en-US" dirty="0"/>
              <a:t>(</a:t>
            </a:r>
            <a:r>
              <a:rPr lang="en-US" dirty="0" err="1"/>
              <a:t>pDX</a:t>
            </a:r>
            <a:r>
              <a:rPr lang="en-US" dirty="0" smtClean="0"/>
              <a:t>);</a:t>
            </a:r>
          </a:p>
          <a:p>
            <a:pPr lvl="3" algn="l"/>
            <a:endParaRPr lang="en-US" dirty="0" smtClean="0"/>
          </a:p>
          <a:p>
            <a:pPr lvl="3" algn="l"/>
            <a:r>
              <a:rPr lang="en-US" dirty="0">
                <a:solidFill>
                  <a:srgbClr val="00B050"/>
                </a:solidFill>
              </a:rPr>
              <a:t>//This links the radio buttons (IDC_RADIO1 is the only one having the "group" property “</a:t>
            </a:r>
            <a:r>
              <a:rPr lang="en-US">
                <a:solidFill>
                  <a:srgbClr val="00B050"/>
                </a:solidFill>
              </a:rPr>
              <a:t>true</a:t>
            </a:r>
            <a:r>
              <a:rPr lang="en-US" smtClean="0">
                <a:solidFill>
                  <a:srgbClr val="00B050"/>
                </a:solidFill>
              </a:rPr>
              <a:t>”) </a:t>
            </a:r>
            <a:r>
              <a:rPr lang="en-US" dirty="0">
                <a:solidFill>
                  <a:srgbClr val="00B050"/>
                </a:solidFill>
              </a:rPr>
              <a:t>to the variable </a:t>
            </a:r>
            <a:r>
              <a:rPr lang="en-US" dirty="0" err="1">
                <a:solidFill>
                  <a:srgbClr val="00B050"/>
                </a:solidFill>
              </a:rPr>
              <a:t>m_APAV_TaskType</a:t>
            </a:r>
            <a:r>
              <a:rPr lang="en-US" dirty="0">
                <a:solidFill>
                  <a:srgbClr val="00B050"/>
                </a:solidFill>
              </a:rPr>
              <a:t>.</a:t>
            </a:r>
          </a:p>
          <a:p>
            <a:pPr lvl="3" algn="l"/>
            <a:r>
              <a:rPr lang="en-US" dirty="0" err="1">
                <a:solidFill>
                  <a:srgbClr val="FF0000"/>
                </a:solidFill>
              </a:rPr>
              <a:t>DDX_Radio</a:t>
            </a:r>
            <a:r>
              <a:rPr lang="en-US" dirty="0">
                <a:solidFill>
                  <a:srgbClr val="FF0000"/>
                </a:solidFill>
              </a:rPr>
              <a:t>(</a:t>
            </a:r>
            <a:r>
              <a:rPr lang="en-US" dirty="0" err="1">
                <a:solidFill>
                  <a:srgbClr val="FF0000"/>
                </a:solidFill>
              </a:rPr>
              <a:t>pDX</a:t>
            </a:r>
            <a:r>
              <a:rPr lang="en-US" dirty="0">
                <a:solidFill>
                  <a:srgbClr val="FF0000"/>
                </a:solidFill>
              </a:rPr>
              <a:t>, IDC_RADIO1, </a:t>
            </a:r>
            <a:r>
              <a:rPr lang="en-US" dirty="0" err="1" smtClean="0">
                <a:solidFill>
                  <a:srgbClr val="FF0000"/>
                </a:solidFill>
              </a:rPr>
              <a:t>m_APAV_TaskType</a:t>
            </a:r>
            <a:r>
              <a:rPr lang="en-US" dirty="0" smtClean="0">
                <a:solidFill>
                  <a:srgbClr val="FF0000"/>
                </a:solidFill>
              </a:rPr>
              <a:t>);</a:t>
            </a:r>
          </a:p>
          <a:p>
            <a:pPr lvl="2" algn="l"/>
            <a:r>
              <a:rPr lang="en-US" dirty="0" smtClean="0"/>
              <a:t>}</a:t>
            </a:r>
            <a:endParaRPr lang="en-US" sz="1800" dirty="0">
              <a:solidFill>
                <a:schemeClr val="accent2"/>
              </a:solidFill>
            </a:endParaRPr>
          </a:p>
        </p:txBody>
      </p:sp>
      <p:sp>
        <p:nvSpPr>
          <p:cNvPr id="15" name="Rectangle 28"/>
          <p:cNvSpPr>
            <a:spLocks noChangeArrowheads="1"/>
          </p:cNvSpPr>
          <p:nvPr/>
        </p:nvSpPr>
        <p:spPr bwMode="auto">
          <a:xfrm>
            <a:off x="16270" y="10438763"/>
            <a:ext cx="118110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822325" lvl="1" indent="-760413" algn="l">
              <a:spcBef>
                <a:spcPts val="0"/>
              </a:spcBef>
            </a:pPr>
            <a:r>
              <a:rPr lang="en-US" sz="1800" dirty="0">
                <a:solidFill>
                  <a:schemeClr val="accent2"/>
                </a:solidFill>
                <a:sym typeface="Wingdings" panose="05000000000000000000" pitchFamily="2" charset="2"/>
              </a:rPr>
              <a:t>6) Use the variable in your program</a:t>
            </a:r>
            <a:r>
              <a:rPr lang="en-US" sz="1800" dirty="0" smtClean="0">
                <a:solidFill>
                  <a:schemeClr val="accent2"/>
                </a:solidFill>
                <a:sym typeface="Wingdings" panose="05000000000000000000" pitchFamily="2" charset="2"/>
              </a:rPr>
              <a:t>: (1) add an icon in the Toolbar, (2) Name an ID to it, (3) add a function to the ID using “Class Wizard”. (4) Write the function. The example below shows a function “</a:t>
            </a:r>
            <a:r>
              <a:rPr lang="en-US" sz="1800" dirty="0" err="1" smtClean="0">
                <a:solidFill>
                  <a:schemeClr val="accent2"/>
                </a:solidFill>
                <a:sym typeface="Wingdings" panose="05000000000000000000" pitchFamily="2" charset="2"/>
              </a:rPr>
              <a:t>On_APAV</a:t>
            </a:r>
            <a:r>
              <a:rPr lang="en-US" sz="1800" dirty="0" smtClean="0">
                <a:solidFill>
                  <a:schemeClr val="accent2"/>
                </a:solidFill>
                <a:sym typeface="Wingdings" panose="05000000000000000000" pitchFamily="2" charset="2"/>
              </a:rPr>
              <a:t>()”.</a:t>
            </a:r>
          </a:p>
          <a:p>
            <a:pPr marL="822325" lvl="1" indent="-760413" algn="l">
              <a:spcBef>
                <a:spcPts val="0"/>
              </a:spcBef>
            </a:pPr>
            <a:endParaRPr lang="en-US" sz="1600" dirty="0">
              <a:solidFill>
                <a:schemeClr val="accent2"/>
              </a:solidFill>
              <a:sym typeface="Wingdings" panose="05000000000000000000" pitchFamily="2" charset="2"/>
            </a:endParaRPr>
          </a:p>
          <a:p>
            <a:pPr marL="1280160" lvl="2" indent="-457200" algn="l">
              <a:spcBef>
                <a:spcPts val="0"/>
              </a:spcBef>
            </a:pPr>
            <a:r>
              <a:rPr lang="en-US" sz="1400" dirty="0" smtClean="0"/>
              <a:t>#</a:t>
            </a:r>
            <a:r>
              <a:rPr lang="en-US" sz="1400" dirty="0"/>
              <a:t>include "</a:t>
            </a:r>
            <a:r>
              <a:rPr lang="en-US" sz="1400" dirty="0" err="1"/>
              <a:t>Dialog_APAV.h</a:t>
            </a:r>
            <a:r>
              <a:rPr lang="en-US" sz="1400" dirty="0"/>
              <a:t>"</a:t>
            </a:r>
          </a:p>
          <a:p>
            <a:pPr marL="1280160" lvl="2" indent="-457200" algn="l">
              <a:spcBef>
                <a:spcPts val="0"/>
              </a:spcBef>
            </a:pPr>
            <a:r>
              <a:rPr lang="en-US" sz="1400" dirty="0"/>
              <a:t>void </a:t>
            </a:r>
            <a:r>
              <a:rPr lang="en-US" sz="1400" dirty="0" err="1"/>
              <a:t>CTASView</a:t>
            </a:r>
            <a:r>
              <a:rPr lang="en-US" sz="1400" dirty="0"/>
              <a:t>::</a:t>
            </a:r>
            <a:r>
              <a:rPr lang="en-US" sz="1400" dirty="0" err="1"/>
              <a:t>On_APAV</a:t>
            </a:r>
            <a:r>
              <a:rPr lang="en-US" sz="1400" dirty="0"/>
              <a:t>()</a:t>
            </a:r>
          </a:p>
          <a:p>
            <a:pPr marL="1280160" lvl="2" indent="-457200" algn="l">
              <a:spcBef>
                <a:spcPts val="0"/>
              </a:spcBef>
            </a:pPr>
            <a:r>
              <a:rPr lang="en-US" sz="1400" dirty="0"/>
              <a:t>{</a:t>
            </a:r>
          </a:p>
          <a:p>
            <a:pPr marL="1737360" lvl="3" indent="-457200" algn="l">
              <a:spcBef>
                <a:spcPts val="0"/>
              </a:spcBef>
            </a:pPr>
            <a:r>
              <a:rPr lang="en-US" sz="1400" dirty="0" err="1"/>
              <a:t>Dialog_APAVParameterBOX</a:t>
            </a:r>
            <a:r>
              <a:rPr lang="en-US" sz="1400" dirty="0"/>
              <a:t>;</a:t>
            </a:r>
          </a:p>
          <a:p>
            <a:pPr marL="1737360" lvl="3" indent="-457200" algn="l">
              <a:spcBef>
                <a:spcPts val="0"/>
              </a:spcBef>
            </a:pPr>
            <a:endParaRPr lang="en-US" sz="1400" dirty="0"/>
          </a:p>
          <a:p>
            <a:pPr marL="1737360" lvl="3" indent="-457200" algn="l">
              <a:spcBef>
                <a:spcPts val="0"/>
              </a:spcBef>
            </a:pPr>
            <a:r>
              <a:rPr lang="en-US" sz="1400" dirty="0" err="1"/>
              <a:t>ParameterBOX.m_APAV_TaskType</a:t>
            </a:r>
            <a:r>
              <a:rPr lang="en-US" sz="1400" dirty="0"/>
              <a:t> = </a:t>
            </a:r>
            <a:r>
              <a:rPr lang="en-US" sz="1400" dirty="0" err="1"/>
              <a:t>m_APAV_TaskType</a:t>
            </a:r>
            <a:r>
              <a:rPr lang="en-US" sz="1400" dirty="0"/>
              <a:t>;</a:t>
            </a:r>
          </a:p>
          <a:p>
            <a:pPr marL="1737360" lvl="3" indent="-457200" algn="l">
              <a:spcBef>
                <a:spcPts val="0"/>
              </a:spcBef>
            </a:pPr>
            <a:r>
              <a:rPr lang="en-US" sz="1400" dirty="0"/>
              <a:t>if (</a:t>
            </a:r>
            <a:r>
              <a:rPr lang="en-US" sz="1400" dirty="0" err="1"/>
              <a:t>ParameterBOX.DoModal</a:t>
            </a:r>
            <a:r>
              <a:rPr lang="en-US" sz="1400" dirty="0"/>
              <a:t>() == IDOK) {</a:t>
            </a:r>
          </a:p>
          <a:p>
            <a:pPr marL="1737360" lvl="3" indent="-457200" algn="l">
              <a:spcBef>
                <a:spcPts val="0"/>
              </a:spcBef>
            </a:pPr>
            <a:r>
              <a:rPr lang="en-US" sz="1400" dirty="0" smtClean="0"/>
              <a:t>	</a:t>
            </a:r>
            <a:r>
              <a:rPr lang="en-US" sz="1400" dirty="0" err="1" smtClean="0"/>
              <a:t>m_APAV_TaskType</a:t>
            </a:r>
            <a:r>
              <a:rPr lang="en-US" sz="1400" dirty="0" smtClean="0"/>
              <a:t>=</a:t>
            </a:r>
            <a:r>
              <a:rPr lang="en-US" sz="1400" dirty="0" err="1" smtClean="0"/>
              <a:t>ParameterBOX.m_APAV_TaskType</a:t>
            </a:r>
            <a:r>
              <a:rPr lang="en-US" sz="1400" dirty="0"/>
              <a:t>;</a:t>
            </a:r>
          </a:p>
          <a:p>
            <a:pPr marL="1737360" lvl="3" indent="-457200" algn="l">
              <a:spcBef>
                <a:spcPts val="0"/>
              </a:spcBef>
            </a:pPr>
            <a:r>
              <a:rPr lang="en-US" sz="1400" dirty="0"/>
              <a:t>}</a:t>
            </a:r>
          </a:p>
          <a:p>
            <a:pPr marL="1280160" lvl="2" indent="-457200" algn="l">
              <a:spcBef>
                <a:spcPts val="0"/>
              </a:spcBef>
            </a:pPr>
            <a:r>
              <a:rPr lang="en-US" sz="1400" dirty="0" smtClean="0"/>
              <a:t>}</a:t>
            </a:r>
            <a:endParaRPr lang="en-US" sz="1400" dirty="0">
              <a:sym typeface="Wingdings" panose="05000000000000000000" pitchFamily="2" charset="2"/>
            </a:endParaRPr>
          </a:p>
        </p:txBody>
      </p:sp>
      <p:sp>
        <p:nvSpPr>
          <p:cNvPr id="14"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457200" indent="-457200">
              <a:spcBef>
                <a:spcPct val="50000"/>
              </a:spcBef>
            </a:pPr>
            <a:r>
              <a:rPr lang="en-US" sz="4000" b="1" dirty="0">
                <a:solidFill>
                  <a:srgbClr val="FF0000"/>
                </a:solidFill>
                <a:effectLst>
                  <a:outerShdw blurRad="38100" dist="38100" dir="2700000" algn="tl">
                    <a:srgbClr val="C0C0C0"/>
                  </a:outerShdw>
                </a:effectLst>
              </a:rPr>
              <a:t>Add </a:t>
            </a:r>
            <a:r>
              <a:rPr lang="en-US" sz="4000" b="1" dirty="0" smtClean="0">
                <a:solidFill>
                  <a:srgbClr val="FF0000"/>
                </a:solidFill>
                <a:effectLst>
                  <a:outerShdw blurRad="38100" dist="38100" dir="2700000" algn="tl">
                    <a:srgbClr val="C0C0C0"/>
                  </a:outerShdw>
                </a:effectLst>
              </a:rPr>
              <a:t>“Radio Buttons”</a:t>
            </a:r>
            <a:endParaRPr lang="en-US" sz="4000" b="1" dirty="0">
              <a:solidFill>
                <a:srgbClr val="FF0000"/>
              </a:solidFill>
              <a:effectLst>
                <a:outerShdw blurRad="38100" dist="38100" dir="2700000" algn="tl">
                  <a:srgbClr val="C0C0C0"/>
                </a:outerShdw>
              </a:effectLst>
            </a:endParaRPr>
          </a:p>
        </p:txBody>
      </p:sp>
      <p:pic>
        <p:nvPicPr>
          <p:cNvPr id="2" name="Picture 1"/>
          <p:cNvPicPr>
            <a:picLocks noChangeAspect="1"/>
          </p:cNvPicPr>
          <p:nvPr/>
        </p:nvPicPr>
        <p:blipFill>
          <a:blip r:embed="rId3"/>
          <a:stretch>
            <a:fillRect/>
          </a:stretch>
        </p:blipFill>
        <p:spPr>
          <a:xfrm>
            <a:off x="5425470" y="885281"/>
            <a:ext cx="1737330" cy="2454924"/>
          </a:xfrm>
          <a:prstGeom prst="rect">
            <a:avLst/>
          </a:prstGeom>
        </p:spPr>
      </p:pic>
      <p:grpSp>
        <p:nvGrpSpPr>
          <p:cNvPr id="20" name="Group 19"/>
          <p:cNvGrpSpPr/>
          <p:nvPr/>
        </p:nvGrpSpPr>
        <p:grpSpPr>
          <a:xfrm>
            <a:off x="7815640" y="2890675"/>
            <a:ext cx="3079583" cy="1247883"/>
            <a:chOff x="8884227" y="3400317"/>
            <a:chExt cx="4207885" cy="1705084"/>
          </a:xfrm>
        </p:grpSpPr>
        <p:pic>
          <p:nvPicPr>
            <p:cNvPr id="6" name="Picture 5"/>
            <p:cNvPicPr>
              <a:picLocks noChangeAspect="1"/>
            </p:cNvPicPr>
            <p:nvPr/>
          </p:nvPicPr>
          <p:blipFill>
            <a:blip r:embed="rId4"/>
            <a:stretch>
              <a:fillRect/>
            </a:stretch>
          </p:blipFill>
          <p:spPr>
            <a:xfrm>
              <a:off x="10834687" y="3400317"/>
              <a:ext cx="2257425" cy="1209675"/>
            </a:xfrm>
            <a:prstGeom prst="rect">
              <a:avLst/>
            </a:prstGeom>
          </p:spPr>
        </p:pic>
        <p:pic>
          <p:nvPicPr>
            <p:cNvPr id="12" name="Picture 11"/>
            <p:cNvPicPr>
              <a:picLocks noChangeAspect="1"/>
            </p:cNvPicPr>
            <p:nvPr/>
          </p:nvPicPr>
          <p:blipFill>
            <a:blip r:embed="rId5"/>
            <a:stretch>
              <a:fillRect/>
            </a:stretch>
          </p:blipFill>
          <p:spPr>
            <a:xfrm>
              <a:off x="8884227" y="3400317"/>
              <a:ext cx="1922465" cy="1705084"/>
            </a:xfrm>
            <a:prstGeom prst="rect">
              <a:avLst/>
            </a:prstGeom>
          </p:spPr>
        </p:pic>
        <p:sp>
          <p:nvSpPr>
            <p:cNvPr id="13" name="Oval 12"/>
            <p:cNvSpPr/>
            <p:nvPr/>
          </p:nvSpPr>
          <p:spPr bwMode="auto">
            <a:xfrm>
              <a:off x="10972800" y="3962400"/>
              <a:ext cx="1447800" cy="290459"/>
            </a:xfrm>
            <a:prstGeom prst="ellips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cxnSp>
          <p:nvCxnSpPr>
            <p:cNvPr id="18" name="Straight Arrow Connector 17"/>
            <p:cNvCxnSpPr>
              <a:endCxn id="13" idx="2"/>
            </p:cNvCxnSpPr>
            <p:nvPr/>
          </p:nvCxnSpPr>
          <p:spPr bwMode="auto">
            <a:xfrm>
              <a:off x="9845459" y="3886200"/>
              <a:ext cx="1127341" cy="221430"/>
            </a:xfrm>
            <a:prstGeom prst="straightConnector1">
              <a:avLst/>
            </a:prstGeom>
            <a:solidFill>
              <a:schemeClr val="accent1"/>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3" name="Group 22"/>
          <p:cNvGrpSpPr/>
          <p:nvPr/>
        </p:nvGrpSpPr>
        <p:grpSpPr>
          <a:xfrm>
            <a:off x="8155233" y="4295933"/>
            <a:ext cx="2134764" cy="2700338"/>
            <a:chOff x="7310438" y="4538663"/>
            <a:chExt cx="2134764" cy="2700338"/>
          </a:xfrm>
        </p:grpSpPr>
        <p:pic>
          <p:nvPicPr>
            <p:cNvPr id="22" name="Picture 21"/>
            <p:cNvPicPr>
              <a:picLocks noChangeAspect="1"/>
            </p:cNvPicPr>
            <p:nvPr/>
          </p:nvPicPr>
          <p:blipFill>
            <a:blip r:embed="rId6"/>
            <a:stretch>
              <a:fillRect/>
            </a:stretch>
          </p:blipFill>
          <p:spPr>
            <a:xfrm>
              <a:off x="7310438" y="4538663"/>
              <a:ext cx="2134764" cy="2700338"/>
            </a:xfrm>
            <a:prstGeom prst="rect">
              <a:avLst/>
            </a:prstGeom>
          </p:spPr>
        </p:pic>
        <p:sp>
          <p:nvSpPr>
            <p:cNvPr id="30" name="Oval 29"/>
            <p:cNvSpPr/>
            <p:nvPr/>
          </p:nvSpPr>
          <p:spPr bwMode="auto">
            <a:xfrm>
              <a:off x="7543800" y="6165989"/>
              <a:ext cx="1059587" cy="96542"/>
            </a:xfrm>
            <a:prstGeom prst="ellips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grpSp>
    </p:spTree>
    <p:extLst>
      <p:ext uri="{BB962C8B-B14F-4D97-AF65-F5344CB8AC3E}">
        <p14:creationId xmlns:p14="http://schemas.microsoft.com/office/powerpoint/2010/main" val="13607376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bwMode="auto">
          <a:xfrm>
            <a:off x="14173200" y="4348956"/>
            <a:ext cx="3581400" cy="2362200"/>
          </a:xfrm>
          <a:prstGeom prst="rect">
            <a:avLst/>
          </a:prstGeom>
          <a:solidFill>
            <a:schemeClr val="tx1">
              <a:lumMod val="75000"/>
              <a:lumOff val="25000"/>
            </a:schemeClr>
          </a:solidFill>
          <a:ln w="9525">
            <a:solidFill>
              <a:schemeClr val="tx1"/>
            </a:solidFill>
            <a:round/>
            <a:headEnd/>
            <a:tailEnd type="triangle" w="med" len="med"/>
          </a:ln>
          <a:extLst/>
        </p:spPr>
        <p:txBody>
          <a:bodyPr wrap="none" rtlCol="0" anchor="ctr">
            <a:noAutofit/>
          </a:bodyPr>
          <a:lstStyle/>
          <a:p>
            <a:pPr algn="ctr"/>
            <a:endParaRPr lang="en-US"/>
          </a:p>
        </p:txBody>
      </p:sp>
      <p:sp>
        <p:nvSpPr>
          <p:cNvPr id="15" name="Rectangle 14"/>
          <p:cNvSpPr/>
          <p:nvPr/>
        </p:nvSpPr>
        <p:spPr bwMode="auto">
          <a:xfrm>
            <a:off x="14144461" y="7885112"/>
            <a:ext cx="3581400" cy="2362200"/>
          </a:xfrm>
          <a:prstGeom prst="rect">
            <a:avLst/>
          </a:prstGeom>
          <a:solidFill>
            <a:schemeClr val="tx1">
              <a:lumMod val="75000"/>
              <a:lumOff val="25000"/>
            </a:schemeClr>
          </a:solidFill>
          <a:ln w="9525">
            <a:solidFill>
              <a:schemeClr val="tx1"/>
            </a:solidFill>
            <a:round/>
            <a:headEnd/>
            <a:tailEnd type="triangle" w="med" len="med"/>
          </a:ln>
          <a:extLst/>
        </p:spPr>
        <p:txBody>
          <a:bodyPr wrap="none" rtlCol="0" anchor="ctr">
            <a:noAutofit/>
          </a:bodyPr>
          <a:lstStyle/>
          <a:p>
            <a:pPr algn="ctr"/>
            <a:endParaRPr lang="en-US"/>
          </a:p>
        </p:txBody>
      </p:sp>
      <p:sp>
        <p:nvSpPr>
          <p:cNvPr id="5" name="Rectangle 4"/>
          <p:cNvSpPr/>
          <p:nvPr/>
        </p:nvSpPr>
        <p:spPr bwMode="auto">
          <a:xfrm>
            <a:off x="14173200" y="1219200"/>
            <a:ext cx="3581400" cy="2362200"/>
          </a:xfrm>
          <a:prstGeom prst="rect">
            <a:avLst/>
          </a:prstGeom>
          <a:solidFill>
            <a:schemeClr val="tx1">
              <a:lumMod val="75000"/>
              <a:lumOff val="25000"/>
            </a:schemeClr>
          </a:solidFill>
          <a:ln w="9525">
            <a:solidFill>
              <a:schemeClr val="tx1"/>
            </a:solidFill>
            <a:round/>
            <a:headEnd/>
            <a:tailEnd type="triangle" w="med" len="med"/>
          </a:ln>
          <a:extLst/>
        </p:spPr>
        <p:txBody>
          <a:bodyPr wrap="none" rtlCol="0" anchor="ctr">
            <a:noAutofit/>
          </a:bodyPr>
          <a:lstStyle/>
          <a:p>
            <a:pPr algn="ctr"/>
            <a:endParaRPr lang="en-US"/>
          </a:p>
        </p:txBody>
      </p:sp>
      <p:sp>
        <p:nvSpPr>
          <p:cNvPr id="52226" name="Rectangle 106"/>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3600" b="1">
                <a:solidFill>
                  <a:srgbClr val="FF0000"/>
                </a:solidFill>
                <a:effectLst>
                  <a:outerShdw blurRad="38100" dist="38100" dir="2700000" algn="tl">
                    <a:srgbClr val="C0C0C0"/>
                  </a:outerShdw>
                </a:effectLst>
              </a:rPr>
              <a:t>Typical functions to present visual stimuli</a:t>
            </a:r>
          </a:p>
        </p:txBody>
      </p:sp>
      <p:sp>
        <p:nvSpPr>
          <p:cNvPr id="52227" name="Rectangle 122"/>
          <p:cNvSpPr>
            <a:spLocks noChangeArrowheads="1"/>
          </p:cNvSpPr>
          <p:nvPr/>
        </p:nvSpPr>
        <p:spPr bwMode="auto">
          <a:xfrm>
            <a:off x="762000" y="1061243"/>
            <a:ext cx="10363200" cy="267811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l">
              <a:spcBef>
                <a:spcPct val="50000"/>
              </a:spcBef>
            </a:pPr>
            <a:r>
              <a:rPr lang="en-US" sz="2400" dirty="0">
                <a:solidFill>
                  <a:schemeClr val="accent2"/>
                </a:solidFill>
              </a:rPr>
              <a:t>Typical functions to present </a:t>
            </a:r>
            <a:r>
              <a:rPr lang="en-US" sz="2400" dirty="0">
                <a:solidFill>
                  <a:srgbClr val="FF0000"/>
                </a:solidFill>
              </a:rPr>
              <a:t>BOX</a:t>
            </a:r>
            <a:r>
              <a:rPr lang="en-US" sz="2400" dirty="0">
                <a:solidFill>
                  <a:schemeClr val="accent2"/>
                </a:solidFill>
              </a:rPr>
              <a:t> stimuli:</a:t>
            </a:r>
          </a:p>
          <a:p>
            <a:pPr algn="l">
              <a:spcBef>
                <a:spcPct val="50000"/>
              </a:spcBef>
            </a:pPr>
            <a:r>
              <a:rPr lang="en-US" sz="2400" dirty="0">
                <a:solidFill>
                  <a:schemeClr val="accent2"/>
                </a:solidFill>
              </a:rPr>
              <a:t>1) </a:t>
            </a:r>
            <a:r>
              <a:rPr lang="en-US" sz="2400" dirty="0" err="1">
                <a:solidFill>
                  <a:schemeClr val="accent2"/>
                </a:solidFill>
              </a:rPr>
              <a:t>PvisSetStimColors</a:t>
            </a:r>
            <a:r>
              <a:rPr lang="en-US" sz="2400" dirty="0">
                <a:solidFill>
                  <a:schemeClr val="accent2"/>
                </a:solidFill>
              </a:rPr>
              <a:t>(</a:t>
            </a:r>
            <a:r>
              <a:rPr lang="en-US" sz="2400" dirty="0" err="1">
                <a:solidFill>
                  <a:schemeClr val="accent2"/>
                </a:solidFill>
              </a:rPr>
              <a:t>nFix,fixObj,fixRed,fixGreen,fixBlue</a:t>
            </a:r>
            <a:r>
              <a:rPr lang="en-US" sz="2400" dirty="0">
                <a:solidFill>
                  <a:schemeClr val="accent2"/>
                </a:solidFill>
              </a:rPr>
              <a:t>); </a:t>
            </a:r>
          </a:p>
          <a:p>
            <a:pPr algn="l">
              <a:spcBef>
                <a:spcPct val="50000"/>
              </a:spcBef>
            </a:pPr>
            <a:r>
              <a:rPr lang="en-US" sz="2400" dirty="0">
                <a:solidFill>
                  <a:schemeClr val="accent2"/>
                </a:solidFill>
              </a:rPr>
              <a:t>2) </a:t>
            </a:r>
            <a:r>
              <a:rPr lang="en-US" sz="2400" dirty="0" err="1">
                <a:solidFill>
                  <a:schemeClr val="accent2"/>
                </a:solidFill>
              </a:rPr>
              <a:t>PvisStimLocation</a:t>
            </a:r>
            <a:r>
              <a:rPr lang="en-US" sz="2400" dirty="0">
                <a:solidFill>
                  <a:schemeClr val="accent2"/>
                </a:solidFill>
              </a:rPr>
              <a:t>(</a:t>
            </a:r>
            <a:r>
              <a:rPr lang="en-US" sz="2400" dirty="0" err="1">
                <a:solidFill>
                  <a:schemeClr val="accent2"/>
                </a:solidFill>
              </a:rPr>
              <a:t>nFix</a:t>
            </a:r>
            <a:r>
              <a:rPr lang="en-US" sz="2400" dirty="0">
                <a:solidFill>
                  <a:schemeClr val="accent2"/>
                </a:solidFill>
              </a:rPr>
              <a:t>, </a:t>
            </a:r>
            <a:r>
              <a:rPr lang="en-US" sz="2400" dirty="0" err="1">
                <a:solidFill>
                  <a:schemeClr val="accent2"/>
                </a:solidFill>
              </a:rPr>
              <a:t>fixObj</a:t>
            </a:r>
            <a:r>
              <a:rPr lang="en-US" sz="2400" dirty="0">
                <a:solidFill>
                  <a:schemeClr val="accent2"/>
                </a:solidFill>
              </a:rPr>
              <a:t>, </a:t>
            </a:r>
            <a:r>
              <a:rPr lang="en-US" sz="2400" dirty="0" err="1">
                <a:solidFill>
                  <a:schemeClr val="accent2"/>
                </a:solidFill>
              </a:rPr>
              <a:t>fixX</a:t>
            </a:r>
            <a:r>
              <a:rPr lang="en-US" sz="2400" dirty="0">
                <a:solidFill>
                  <a:schemeClr val="accent2"/>
                </a:solidFill>
              </a:rPr>
              <a:t>, </a:t>
            </a:r>
            <a:r>
              <a:rPr lang="en-US" sz="2400" dirty="0" err="1">
                <a:solidFill>
                  <a:schemeClr val="accent2"/>
                </a:solidFill>
              </a:rPr>
              <a:t>fixY</a:t>
            </a:r>
            <a:r>
              <a:rPr lang="en-US" sz="2400" dirty="0">
                <a:solidFill>
                  <a:schemeClr val="accent2"/>
                </a:solidFill>
              </a:rPr>
              <a:t>);</a:t>
            </a:r>
          </a:p>
          <a:p>
            <a:pPr algn="l">
              <a:spcBef>
                <a:spcPct val="50000"/>
              </a:spcBef>
            </a:pPr>
            <a:r>
              <a:rPr lang="en-US" sz="2400" dirty="0">
                <a:solidFill>
                  <a:schemeClr val="accent2"/>
                </a:solidFill>
              </a:rPr>
              <a:t>3) </a:t>
            </a:r>
            <a:r>
              <a:rPr lang="en-US" sz="2400" dirty="0" err="1">
                <a:solidFill>
                  <a:schemeClr val="accent2"/>
                </a:solidFill>
              </a:rPr>
              <a:t>PvisDraw</a:t>
            </a:r>
            <a:r>
              <a:rPr lang="en-US" sz="2400" dirty="0" err="1">
                <a:solidFill>
                  <a:srgbClr val="FF0000"/>
                </a:solidFill>
              </a:rPr>
              <a:t>Bar</a:t>
            </a:r>
            <a:r>
              <a:rPr lang="en-US" sz="2400" dirty="0">
                <a:solidFill>
                  <a:schemeClr val="accent2"/>
                </a:solidFill>
              </a:rPr>
              <a:t>(</a:t>
            </a:r>
            <a:r>
              <a:rPr lang="en-US" sz="2400" dirty="0" err="1">
                <a:solidFill>
                  <a:schemeClr val="accent2"/>
                </a:solidFill>
              </a:rPr>
              <a:t>nFix</a:t>
            </a:r>
            <a:r>
              <a:rPr lang="en-US" sz="2400" dirty="0">
                <a:solidFill>
                  <a:schemeClr val="accent2"/>
                </a:solidFill>
              </a:rPr>
              <a:t>, </a:t>
            </a:r>
            <a:r>
              <a:rPr lang="en-US" sz="2400" dirty="0" err="1">
                <a:solidFill>
                  <a:schemeClr val="accent2"/>
                </a:solidFill>
              </a:rPr>
              <a:t>fixObj</a:t>
            </a:r>
            <a:r>
              <a:rPr lang="en-US" sz="2400" dirty="0">
                <a:solidFill>
                  <a:schemeClr val="accent2"/>
                </a:solidFill>
              </a:rPr>
              <a:t>, </a:t>
            </a:r>
            <a:r>
              <a:rPr lang="en-US" sz="2400" dirty="0" err="1">
                <a:solidFill>
                  <a:schemeClr val="accent2"/>
                </a:solidFill>
              </a:rPr>
              <a:t>fixWidth</a:t>
            </a:r>
            <a:r>
              <a:rPr lang="en-US" sz="2400" dirty="0">
                <a:solidFill>
                  <a:schemeClr val="accent2"/>
                </a:solidFill>
              </a:rPr>
              <a:t>, </a:t>
            </a:r>
            <a:r>
              <a:rPr lang="en-US" sz="2400" dirty="0" err="1">
                <a:solidFill>
                  <a:schemeClr val="accent2"/>
                </a:solidFill>
              </a:rPr>
              <a:t>fixHeight</a:t>
            </a:r>
            <a:r>
              <a:rPr lang="en-US" sz="2400" dirty="0">
                <a:solidFill>
                  <a:schemeClr val="accent2"/>
                </a:solidFill>
              </a:rPr>
              <a:t>);</a:t>
            </a:r>
          </a:p>
          <a:p>
            <a:pPr algn="l">
              <a:spcBef>
                <a:spcPct val="50000"/>
              </a:spcBef>
            </a:pPr>
            <a:r>
              <a:rPr lang="en-US" sz="2400" dirty="0">
                <a:solidFill>
                  <a:schemeClr val="accent2"/>
                </a:solidFill>
              </a:rPr>
              <a:t>4) </a:t>
            </a:r>
            <a:r>
              <a:rPr lang="en-US" sz="2400" dirty="0" err="1">
                <a:solidFill>
                  <a:schemeClr val="accent2"/>
                </a:solidFill>
              </a:rPr>
              <a:t>PvisSwitchStim_with_ECODE</a:t>
            </a:r>
            <a:r>
              <a:rPr lang="en-US" sz="2400" dirty="0">
                <a:solidFill>
                  <a:schemeClr val="accent2"/>
                </a:solidFill>
              </a:rPr>
              <a:t> (</a:t>
            </a:r>
            <a:r>
              <a:rPr lang="en-US" sz="2400" dirty="0" err="1">
                <a:solidFill>
                  <a:schemeClr val="accent2"/>
                </a:solidFill>
              </a:rPr>
              <a:t>nFix</a:t>
            </a:r>
            <a:r>
              <a:rPr lang="en-US" sz="2400" dirty="0">
                <a:solidFill>
                  <a:schemeClr val="accent2"/>
                </a:solidFill>
              </a:rPr>
              <a:t>, </a:t>
            </a:r>
            <a:r>
              <a:rPr lang="en-US" sz="2400" dirty="0" err="1">
                <a:solidFill>
                  <a:schemeClr val="accent2"/>
                </a:solidFill>
              </a:rPr>
              <a:t>fixObj</a:t>
            </a:r>
            <a:r>
              <a:rPr lang="en-US" sz="2400" dirty="0">
                <a:solidFill>
                  <a:schemeClr val="accent2"/>
                </a:solidFill>
              </a:rPr>
              <a:t>, </a:t>
            </a:r>
            <a:r>
              <a:rPr lang="en-US" sz="2400" dirty="0" err="1">
                <a:solidFill>
                  <a:schemeClr val="accent2"/>
                </a:solidFill>
              </a:rPr>
              <a:t>fix_SwitchON</a:t>
            </a:r>
            <a:r>
              <a:rPr lang="en-US" sz="2400" dirty="0">
                <a:solidFill>
                  <a:schemeClr val="accent2"/>
                </a:solidFill>
              </a:rPr>
              <a:t>, </a:t>
            </a:r>
            <a:r>
              <a:rPr lang="en-US" sz="2400" dirty="0" err="1">
                <a:solidFill>
                  <a:schemeClr val="accent2"/>
                </a:solidFill>
              </a:rPr>
              <a:t>Ecode</a:t>
            </a:r>
            <a:r>
              <a:rPr lang="en-US" sz="2400" dirty="0">
                <a:solidFill>
                  <a:schemeClr val="accent2"/>
                </a:solidFill>
              </a:rPr>
              <a:t>); </a:t>
            </a:r>
          </a:p>
        </p:txBody>
      </p:sp>
      <p:sp>
        <p:nvSpPr>
          <p:cNvPr id="52228" name="Rectangle 123"/>
          <p:cNvSpPr>
            <a:spLocks noChangeArrowheads="1"/>
          </p:cNvSpPr>
          <p:nvPr/>
        </p:nvSpPr>
        <p:spPr bwMode="auto">
          <a:xfrm>
            <a:off x="762000" y="7613649"/>
            <a:ext cx="10363200" cy="304641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algn="l">
              <a:spcBef>
                <a:spcPct val="50000"/>
              </a:spcBef>
            </a:pPr>
            <a:r>
              <a:rPr lang="en-US" sz="2400" dirty="0">
                <a:solidFill>
                  <a:schemeClr val="accent2"/>
                </a:solidFill>
              </a:rPr>
              <a:t>Typical functions to present </a:t>
            </a:r>
            <a:r>
              <a:rPr lang="en-US" sz="2400" dirty="0">
                <a:solidFill>
                  <a:srgbClr val="FF0000"/>
                </a:solidFill>
              </a:rPr>
              <a:t>PICTURE</a:t>
            </a:r>
            <a:r>
              <a:rPr lang="en-US" sz="2400" dirty="0">
                <a:solidFill>
                  <a:schemeClr val="accent2"/>
                </a:solidFill>
              </a:rPr>
              <a:t> stimuli:</a:t>
            </a:r>
          </a:p>
          <a:p>
            <a:pPr algn="l"/>
            <a:r>
              <a:rPr lang="en-US" sz="2400" dirty="0">
                <a:solidFill>
                  <a:schemeClr val="accent2"/>
                </a:solidFill>
              </a:rPr>
              <a:t>1) </a:t>
            </a:r>
            <a:r>
              <a:rPr lang="en-US" sz="2400" dirty="0" err="1">
                <a:solidFill>
                  <a:schemeClr val="accent2"/>
                </a:solidFill>
              </a:rPr>
              <a:t>Give_ObjID_and_NameOfPic</a:t>
            </a:r>
            <a:r>
              <a:rPr lang="en-US" sz="2400" dirty="0">
                <a:solidFill>
                  <a:schemeClr val="accent2"/>
                </a:solidFill>
              </a:rPr>
              <a:t>(0,"BabyMonkey.jpg"); </a:t>
            </a:r>
          </a:p>
          <a:p>
            <a:pPr algn="l">
              <a:spcBef>
                <a:spcPct val="50000"/>
              </a:spcBef>
            </a:pPr>
            <a:r>
              <a:rPr lang="en-US" sz="2400" dirty="0">
                <a:solidFill>
                  <a:schemeClr val="accent2"/>
                </a:solidFill>
              </a:rPr>
              <a:t>2) </a:t>
            </a:r>
            <a:r>
              <a:rPr lang="en-US" sz="2400" dirty="0" err="1">
                <a:solidFill>
                  <a:schemeClr val="accent2"/>
                </a:solidFill>
              </a:rPr>
              <a:t>PvisStimLocation</a:t>
            </a:r>
            <a:r>
              <a:rPr lang="en-US" sz="2400" dirty="0">
                <a:solidFill>
                  <a:schemeClr val="accent2"/>
                </a:solidFill>
              </a:rPr>
              <a:t>(</a:t>
            </a:r>
            <a:r>
              <a:rPr lang="en-US" sz="2400" dirty="0" err="1">
                <a:solidFill>
                  <a:schemeClr val="accent2"/>
                </a:solidFill>
              </a:rPr>
              <a:t>nFix</a:t>
            </a:r>
            <a:r>
              <a:rPr lang="en-US" sz="2400" dirty="0">
                <a:solidFill>
                  <a:schemeClr val="accent2"/>
                </a:solidFill>
              </a:rPr>
              <a:t>, </a:t>
            </a:r>
            <a:r>
              <a:rPr lang="en-US" sz="2400" dirty="0" err="1">
                <a:solidFill>
                  <a:schemeClr val="accent2"/>
                </a:solidFill>
              </a:rPr>
              <a:t>fixObj</a:t>
            </a:r>
            <a:r>
              <a:rPr lang="en-US" sz="2400" dirty="0">
                <a:solidFill>
                  <a:schemeClr val="accent2"/>
                </a:solidFill>
              </a:rPr>
              <a:t>, </a:t>
            </a:r>
            <a:r>
              <a:rPr lang="en-US" sz="2400" dirty="0" err="1">
                <a:solidFill>
                  <a:schemeClr val="accent2"/>
                </a:solidFill>
              </a:rPr>
              <a:t>fixX</a:t>
            </a:r>
            <a:r>
              <a:rPr lang="en-US" sz="2400" dirty="0">
                <a:solidFill>
                  <a:schemeClr val="accent2"/>
                </a:solidFill>
              </a:rPr>
              <a:t>, </a:t>
            </a:r>
            <a:r>
              <a:rPr lang="en-US" sz="2400" dirty="0" err="1">
                <a:solidFill>
                  <a:schemeClr val="accent2"/>
                </a:solidFill>
              </a:rPr>
              <a:t>fixY</a:t>
            </a:r>
            <a:r>
              <a:rPr lang="en-US" sz="2400" dirty="0">
                <a:solidFill>
                  <a:schemeClr val="accent2"/>
                </a:solidFill>
              </a:rPr>
              <a:t>);</a:t>
            </a:r>
          </a:p>
          <a:p>
            <a:pPr algn="l">
              <a:spcBef>
                <a:spcPct val="50000"/>
              </a:spcBef>
            </a:pPr>
            <a:r>
              <a:rPr lang="en-US" sz="2400" dirty="0">
                <a:solidFill>
                  <a:schemeClr val="accent2"/>
                </a:solidFill>
              </a:rPr>
              <a:t>3) </a:t>
            </a:r>
            <a:r>
              <a:rPr lang="en-US" sz="2400" dirty="0" err="1">
                <a:solidFill>
                  <a:schemeClr val="accent2"/>
                </a:solidFill>
              </a:rPr>
              <a:t>PvisDraw</a:t>
            </a:r>
            <a:r>
              <a:rPr lang="en-US" sz="2400" dirty="0" err="1">
                <a:solidFill>
                  <a:srgbClr val="FF0000"/>
                </a:solidFill>
              </a:rPr>
              <a:t>Pic</a:t>
            </a:r>
            <a:r>
              <a:rPr lang="en-US" sz="2400" dirty="0">
                <a:solidFill>
                  <a:schemeClr val="accent2"/>
                </a:solidFill>
              </a:rPr>
              <a:t>(</a:t>
            </a:r>
            <a:r>
              <a:rPr lang="en-US" sz="2400" dirty="0" err="1">
                <a:solidFill>
                  <a:schemeClr val="accent2"/>
                </a:solidFill>
              </a:rPr>
              <a:t>nFix</a:t>
            </a:r>
            <a:r>
              <a:rPr lang="en-US" sz="2400" dirty="0">
                <a:solidFill>
                  <a:schemeClr val="accent2"/>
                </a:solidFill>
              </a:rPr>
              <a:t>, </a:t>
            </a:r>
            <a:r>
              <a:rPr lang="en-US" sz="2400" dirty="0" err="1">
                <a:solidFill>
                  <a:schemeClr val="accent2"/>
                </a:solidFill>
              </a:rPr>
              <a:t>fixObj</a:t>
            </a:r>
            <a:r>
              <a:rPr lang="en-US" sz="2400" dirty="0">
                <a:solidFill>
                  <a:schemeClr val="accent2"/>
                </a:solidFill>
              </a:rPr>
              <a:t>, </a:t>
            </a:r>
            <a:r>
              <a:rPr lang="en-US" sz="2400" dirty="0" err="1">
                <a:solidFill>
                  <a:schemeClr val="accent2"/>
                </a:solidFill>
              </a:rPr>
              <a:t>fixWidth</a:t>
            </a:r>
            <a:r>
              <a:rPr lang="en-US" sz="2400" dirty="0">
                <a:solidFill>
                  <a:schemeClr val="accent2"/>
                </a:solidFill>
              </a:rPr>
              <a:t>, </a:t>
            </a:r>
            <a:r>
              <a:rPr lang="en-US" sz="2400" dirty="0" err="1">
                <a:solidFill>
                  <a:schemeClr val="accent2"/>
                </a:solidFill>
              </a:rPr>
              <a:t>fixHeight</a:t>
            </a:r>
            <a:r>
              <a:rPr lang="en-US" sz="2400" dirty="0">
                <a:solidFill>
                  <a:schemeClr val="accent2"/>
                </a:solidFill>
              </a:rPr>
              <a:t>);</a:t>
            </a:r>
          </a:p>
          <a:p>
            <a:pPr algn="l">
              <a:spcBef>
                <a:spcPct val="50000"/>
              </a:spcBef>
            </a:pPr>
            <a:r>
              <a:rPr lang="en-US" sz="2400" dirty="0">
                <a:solidFill>
                  <a:schemeClr val="accent2"/>
                </a:solidFill>
              </a:rPr>
              <a:t>4) </a:t>
            </a:r>
            <a:r>
              <a:rPr lang="en-US" sz="2400" dirty="0" err="1">
                <a:solidFill>
                  <a:schemeClr val="accent2"/>
                </a:solidFill>
              </a:rPr>
              <a:t>PvisSwitchStim_with_ECODE</a:t>
            </a:r>
            <a:r>
              <a:rPr lang="en-US" sz="2400" dirty="0">
                <a:solidFill>
                  <a:schemeClr val="accent2"/>
                </a:solidFill>
              </a:rPr>
              <a:t>(</a:t>
            </a:r>
            <a:r>
              <a:rPr lang="en-US" sz="2400" dirty="0" err="1">
                <a:solidFill>
                  <a:schemeClr val="accent2"/>
                </a:solidFill>
              </a:rPr>
              <a:t>nFix</a:t>
            </a:r>
            <a:r>
              <a:rPr lang="en-US" sz="2400" dirty="0">
                <a:solidFill>
                  <a:schemeClr val="accent2"/>
                </a:solidFill>
              </a:rPr>
              <a:t>, </a:t>
            </a:r>
            <a:r>
              <a:rPr lang="en-US" sz="2400" dirty="0" err="1">
                <a:solidFill>
                  <a:schemeClr val="accent2"/>
                </a:solidFill>
              </a:rPr>
              <a:t>fixObj</a:t>
            </a:r>
            <a:r>
              <a:rPr lang="en-US" sz="2400" dirty="0">
                <a:solidFill>
                  <a:schemeClr val="accent2"/>
                </a:solidFill>
              </a:rPr>
              <a:t>, </a:t>
            </a:r>
            <a:r>
              <a:rPr lang="en-US" sz="2400" dirty="0" err="1">
                <a:solidFill>
                  <a:schemeClr val="accent2"/>
                </a:solidFill>
              </a:rPr>
              <a:t>fix_SwitchON</a:t>
            </a:r>
            <a:r>
              <a:rPr lang="en-US" sz="2400" dirty="0">
                <a:solidFill>
                  <a:schemeClr val="accent2"/>
                </a:solidFill>
              </a:rPr>
              <a:t>, </a:t>
            </a:r>
            <a:r>
              <a:rPr lang="en-US" sz="2400" dirty="0" err="1">
                <a:solidFill>
                  <a:schemeClr val="accent2"/>
                </a:solidFill>
              </a:rPr>
              <a:t>Ecode</a:t>
            </a:r>
            <a:r>
              <a:rPr lang="en-US" sz="2400" dirty="0">
                <a:solidFill>
                  <a:schemeClr val="accent2"/>
                </a:solidFill>
              </a:rPr>
              <a:t>);</a:t>
            </a:r>
          </a:p>
          <a:p>
            <a:pPr algn="l">
              <a:spcBef>
                <a:spcPct val="50000"/>
              </a:spcBef>
            </a:pPr>
            <a:r>
              <a:rPr lang="en-US" sz="2400" dirty="0">
                <a:solidFill>
                  <a:schemeClr val="accent2"/>
                </a:solidFill>
              </a:rPr>
              <a:t>* The figures should be at “Blip\</a:t>
            </a:r>
            <a:r>
              <a:rPr lang="en-US" sz="2400" dirty="0" err="1">
                <a:solidFill>
                  <a:schemeClr val="accent2"/>
                </a:solidFill>
              </a:rPr>
              <a:t>VIS_Figures</a:t>
            </a:r>
            <a:r>
              <a:rPr lang="en-US" sz="2400" dirty="0">
                <a:solidFill>
                  <a:schemeClr val="accent2"/>
                </a:solidFill>
              </a:rPr>
              <a:t>\” folder.</a:t>
            </a:r>
          </a:p>
        </p:txBody>
      </p:sp>
      <p:sp>
        <p:nvSpPr>
          <p:cNvPr id="52229" name="Rectangle 123"/>
          <p:cNvSpPr>
            <a:spLocks noChangeArrowheads="1"/>
          </p:cNvSpPr>
          <p:nvPr/>
        </p:nvSpPr>
        <p:spPr bwMode="auto">
          <a:xfrm>
            <a:off x="152400" y="11582400"/>
            <a:ext cx="17983199"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algn="l">
              <a:spcBef>
                <a:spcPct val="50000"/>
              </a:spcBef>
            </a:pPr>
            <a:r>
              <a:rPr lang="en-US" sz="2400" dirty="0">
                <a:solidFill>
                  <a:schemeClr val="accent2"/>
                </a:solidFill>
              </a:rPr>
              <a:t>*</a:t>
            </a:r>
            <a:r>
              <a:rPr lang="en-US" sz="2400" dirty="0" err="1">
                <a:solidFill>
                  <a:schemeClr val="accent2"/>
                </a:solidFill>
              </a:rPr>
              <a:t>PvisSwitchStim_with_ECODE</a:t>
            </a:r>
            <a:r>
              <a:rPr lang="en-US" sz="2400" dirty="0">
                <a:solidFill>
                  <a:schemeClr val="accent2"/>
                </a:solidFill>
              </a:rPr>
              <a:t>(  ,  ,  , </a:t>
            </a:r>
            <a:r>
              <a:rPr lang="en-US" sz="2400" dirty="0" err="1">
                <a:solidFill>
                  <a:schemeClr val="accent2"/>
                </a:solidFill>
              </a:rPr>
              <a:t>ecode</a:t>
            </a:r>
            <a:r>
              <a:rPr lang="en-US" sz="2400" dirty="0">
                <a:solidFill>
                  <a:schemeClr val="accent2"/>
                </a:solidFill>
              </a:rPr>
              <a:t>) function turns visual stimuli on or off; right after the execution of this stimuli manipulation, an </a:t>
            </a:r>
            <a:r>
              <a:rPr lang="en-US" sz="2400" dirty="0" err="1">
                <a:solidFill>
                  <a:schemeClr val="accent2"/>
                </a:solidFill>
              </a:rPr>
              <a:t>ecode</a:t>
            </a:r>
            <a:r>
              <a:rPr lang="en-US" sz="2400" dirty="0">
                <a:solidFill>
                  <a:schemeClr val="accent2"/>
                </a:solidFill>
              </a:rPr>
              <a:t> will be entered. If you don’t want to enter any </a:t>
            </a:r>
            <a:r>
              <a:rPr lang="en-US" sz="2400" dirty="0" err="1">
                <a:solidFill>
                  <a:schemeClr val="accent2"/>
                </a:solidFill>
              </a:rPr>
              <a:t>ecode</a:t>
            </a:r>
            <a:r>
              <a:rPr lang="en-US" sz="2400" dirty="0">
                <a:solidFill>
                  <a:schemeClr val="accent2"/>
                </a:solidFill>
              </a:rPr>
              <a:t>, put NO_ECODE in place of your </a:t>
            </a:r>
            <a:r>
              <a:rPr lang="en-US" sz="2400" dirty="0" err="1">
                <a:solidFill>
                  <a:schemeClr val="accent2"/>
                </a:solidFill>
              </a:rPr>
              <a:t>ecode</a:t>
            </a:r>
            <a:r>
              <a:rPr lang="en-US" sz="2400" dirty="0" smtClean="0">
                <a:solidFill>
                  <a:schemeClr val="accent2"/>
                </a:solidFill>
              </a:rPr>
              <a:t>.</a:t>
            </a:r>
          </a:p>
          <a:p>
            <a:pPr algn="l">
              <a:spcBef>
                <a:spcPct val="50000"/>
              </a:spcBef>
            </a:pPr>
            <a:r>
              <a:rPr lang="en-US" sz="2400" dirty="0" smtClean="0">
                <a:solidFill>
                  <a:srgbClr val="C00000"/>
                </a:solidFill>
              </a:rPr>
              <a:t>**</a:t>
            </a:r>
            <a:r>
              <a:rPr lang="en-US" sz="2400" dirty="0" err="1" smtClean="0">
                <a:solidFill>
                  <a:srgbClr val="C00000"/>
                </a:solidFill>
              </a:rPr>
              <a:t>PvisDraw</a:t>
            </a:r>
            <a:r>
              <a:rPr lang="en-US" sz="2400" dirty="0" smtClean="0">
                <a:solidFill>
                  <a:srgbClr val="C00000"/>
                </a:solidFill>
              </a:rPr>
              <a:t> functions draw objects on a hidden memory screen and </a:t>
            </a:r>
            <a:r>
              <a:rPr lang="en-US" sz="2400" dirty="0" err="1" smtClean="0">
                <a:solidFill>
                  <a:srgbClr val="C00000"/>
                </a:solidFill>
              </a:rPr>
              <a:t>PvisSwitchStim</a:t>
            </a:r>
            <a:r>
              <a:rPr lang="en-US" sz="2400" dirty="0" smtClean="0">
                <a:solidFill>
                  <a:srgbClr val="C00000"/>
                </a:solidFill>
              </a:rPr>
              <a:t> function “unveils” the hidden memory screen. So if you draw two things on the save spot of the memory screen, you will see only the latest-drawn object. So if you would like to present two objects at a same spot, you need to draw one </a:t>
            </a:r>
            <a:r>
              <a:rPr lang="en-US" sz="2400" dirty="0" smtClean="0">
                <a:solidFill>
                  <a:srgbClr val="C00000"/>
                </a:solidFill>
                <a:sym typeface="Wingdings" panose="05000000000000000000" pitchFamily="2" charset="2"/>
              </a:rPr>
              <a:t> </a:t>
            </a:r>
            <a:r>
              <a:rPr lang="en-US" sz="2400" dirty="0" smtClean="0">
                <a:solidFill>
                  <a:srgbClr val="C00000"/>
                </a:solidFill>
              </a:rPr>
              <a:t>display it </a:t>
            </a:r>
            <a:r>
              <a:rPr lang="en-US" sz="2400" dirty="0" smtClean="0">
                <a:solidFill>
                  <a:srgbClr val="C00000"/>
                </a:solidFill>
                <a:sym typeface="Wingdings" panose="05000000000000000000" pitchFamily="2" charset="2"/>
              </a:rPr>
              <a:t> </a:t>
            </a:r>
            <a:r>
              <a:rPr lang="en-US" sz="2400" dirty="0" smtClean="0">
                <a:solidFill>
                  <a:srgbClr val="C00000"/>
                </a:solidFill>
              </a:rPr>
              <a:t>delete it, AND draw a new one </a:t>
            </a:r>
            <a:r>
              <a:rPr lang="en-US" sz="2400" dirty="0" smtClean="0">
                <a:solidFill>
                  <a:srgbClr val="C00000"/>
                </a:solidFill>
                <a:sym typeface="Wingdings" panose="05000000000000000000" pitchFamily="2" charset="2"/>
              </a:rPr>
              <a:t></a:t>
            </a:r>
            <a:r>
              <a:rPr lang="en-US" sz="2400" dirty="0" smtClean="0">
                <a:solidFill>
                  <a:srgbClr val="C00000"/>
                </a:solidFill>
              </a:rPr>
              <a:t> display. </a:t>
            </a:r>
            <a:endParaRPr lang="en-US" sz="2400" dirty="0">
              <a:solidFill>
                <a:srgbClr val="C00000"/>
              </a:solidFill>
            </a:endParaRPr>
          </a:p>
        </p:txBody>
      </p:sp>
      <p:sp>
        <p:nvSpPr>
          <p:cNvPr id="8" name="Rectangle 122"/>
          <p:cNvSpPr>
            <a:spLocks noChangeArrowheads="1"/>
          </p:cNvSpPr>
          <p:nvPr/>
        </p:nvSpPr>
        <p:spPr bwMode="auto">
          <a:xfrm>
            <a:off x="762000" y="4261643"/>
            <a:ext cx="10363200" cy="267811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algn="l">
              <a:spcBef>
                <a:spcPct val="50000"/>
              </a:spcBef>
            </a:pPr>
            <a:r>
              <a:rPr lang="en-US" sz="2400" dirty="0">
                <a:solidFill>
                  <a:schemeClr val="accent2"/>
                </a:solidFill>
              </a:rPr>
              <a:t>Typical functions to present </a:t>
            </a:r>
            <a:r>
              <a:rPr lang="en-US" sz="2400" dirty="0">
                <a:solidFill>
                  <a:srgbClr val="FF0000"/>
                </a:solidFill>
              </a:rPr>
              <a:t>DISK</a:t>
            </a:r>
            <a:r>
              <a:rPr lang="en-US" sz="2400" dirty="0">
                <a:solidFill>
                  <a:schemeClr val="accent2"/>
                </a:solidFill>
              </a:rPr>
              <a:t> stimuli:</a:t>
            </a:r>
          </a:p>
          <a:p>
            <a:pPr algn="l">
              <a:spcBef>
                <a:spcPct val="50000"/>
              </a:spcBef>
            </a:pPr>
            <a:r>
              <a:rPr lang="en-US" sz="2400" dirty="0">
                <a:solidFill>
                  <a:schemeClr val="accent2"/>
                </a:solidFill>
              </a:rPr>
              <a:t>1) </a:t>
            </a:r>
            <a:r>
              <a:rPr lang="en-US" sz="2400" dirty="0" err="1">
                <a:solidFill>
                  <a:schemeClr val="accent2"/>
                </a:solidFill>
              </a:rPr>
              <a:t>PvisSetStimColors</a:t>
            </a:r>
            <a:r>
              <a:rPr lang="en-US" sz="2400" dirty="0">
                <a:solidFill>
                  <a:schemeClr val="accent2"/>
                </a:solidFill>
              </a:rPr>
              <a:t>(</a:t>
            </a:r>
            <a:r>
              <a:rPr lang="en-US" sz="2400" dirty="0" err="1">
                <a:solidFill>
                  <a:schemeClr val="accent2"/>
                </a:solidFill>
              </a:rPr>
              <a:t>nFix,fixObj,fixRed,fixGreen,fixBlue</a:t>
            </a:r>
            <a:r>
              <a:rPr lang="en-US" sz="2400" dirty="0">
                <a:solidFill>
                  <a:schemeClr val="accent2"/>
                </a:solidFill>
              </a:rPr>
              <a:t>); </a:t>
            </a:r>
          </a:p>
          <a:p>
            <a:pPr algn="l">
              <a:spcBef>
                <a:spcPct val="50000"/>
              </a:spcBef>
            </a:pPr>
            <a:r>
              <a:rPr lang="en-US" sz="2400" dirty="0">
                <a:solidFill>
                  <a:schemeClr val="accent2"/>
                </a:solidFill>
              </a:rPr>
              <a:t>2) </a:t>
            </a:r>
            <a:r>
              <a:rPr lang="en-US" sz="2400" dirty="0" err="1">
                <a:solidFill>
                  <a:schemeClr val="accent2"/>
                </a:solidFill>
              </a:rPr>
              <a:t>PvisStimLocation</a:t>
            </a:r>
            <a:r>
              <a:rPr lang="en-US" sz="2400" dirty="0">
                <a:solidFill>
                  <a:schemeClr val="accent2"/>
                </a:solidFill>
              </a:rPr>
              <a:t>(</a:t>
            </a:r>
            <a:r>
              <a:rPr lang="en-US" sz="2400" dirty="0" err="1">
                <a:solidFill>
                  <a:schemeClr val="accent2"/>
                </a:solidFill>
              </a:rPr>
              <a:t>nFix</a:t>
            </a:r>
            <a:r>
              <a:rPr lang="en-US" sz="2400" dirty="0">
                <a:solidFill>
                  <a:schemeClr val="accent2"/>
                </a:solidFill>
              </a:rPr>
              <a:t>, </a:t>
            </a:r>
            <a:r>
              <a:rPr lang="en-US" sz="2400" dirty="0" err="1">
                <a:solidFill>
                  <a:schemeClr val="accent2"/>
                </a:solidFill>
              </a:rPr>
              <a:t>fixObj</a:t>
            </a:r>
            <a:r>
              <a:rPr lang="en-US" sz="2400" dirty="0">
                <a:solidFill>
                  <a:schemeClr val="accent2"/>
                </a:solidFill>
              </a:rPr>
              <a:t>, </a:t>
            </a:r>
            <a:r>
              <a:rPr lang="en-US" sz="2400" dirty="0" err="1">
                <a:solidFill>
                  <a:schemeClr val="accent2"/>
                </a:solidFill>
              </a:rPr>
              <a:t>fixX</a:t>
            </a:r>
            <a:r>
              <a:rPr lang="en-US" sz="2400" dirty="0">
                <a:solidFill>
                  <a:schemeClr val="accent2"/>
                </a:solidFill>
              </a:rPr>
              <a:t>, </a:t>
            </a:r>
            <a:r>
              <a:rPr lang="en-US" sz="2400" dirty="0" err="1">
                <a:solidFill>
                  <a:schemeClr val="accent2"/>
                </a:solidFill>
              </a:rPr>
              <a:t>fixY</a:t>
            </a:r>
            <a:r>
              <a:rPr lang="en-US" sz="2400" dirty="0">
                <a:solidFill>
                  <a:schemeClr val="accent2"/>
                </a:solidFill>
              </a:rPr>
              <a:t>);</a:t>
            </a:r>
          </a:p>
          <a:p>
            <a:pPr algn="l">
              <a:spcBef>
                <a:spcPct val="50000"/>
              </a:spcBef>
            </a:pPr>
            <a:r>
              <a:rPr lang="en-US" sz="2400" dirty="0">
                <a:solidFill>
                  <a:schemeClr val="accent2"/>
                </a:solidFill>
              </a:rPr>
              <a:t>3) </a:t>
            </a:r>
            <a:r>
              <a:rPr lang="en-US" sz="2400" dirty="0" err="1">
                <a:solidFill>
                  <a:schemeClr val="accent2"/>
                </a:solidFill>
              </a:rPr>
              <a:t>PvisDraw</a:t>
            </a:r>
            <a:r>
              <a:rPr lang="en-US" sz="2400" dirty="0" err="1">
                <a:solidFill>
                  <a:srgbClr val="FF0000"/>
                </a:solidFill>
              </a:rPr>
              <a:t>Disk</a:t>
            </a:r>
            <a:r>
              <a:rPr lang="en-US" sz="2400" dirty="0">
                <a:solidFill>
                  <a:schemeClr val="accent2"/>
                </a:solidFill>
              </a:rPr>
              <a:t>(</a:t>
            </a:r>
            <a:r>
              <a:rPr lang="en-US" sz="2400" dirty="0" err="1">
                <a:solidFill>
                  <a:schemeClr val="accent2"/>
                </a:solidFill>
              </a:rPr>
              <a:t>nFix</a:t>
            </a:r>
            <a:r>
              <a:rPr lang="en-US" sz="2400" dirty="0">
                <a:solidFill>
                  <a:schemeClr val="accent2"/>
                </a:solidFill>
              </a:rPr>
              <a:t>, </a:t>
            </a:r>
            <a:r>
              <a:rPr lang="en-US" sz="2400" dirty="0" err="1">
                <a:solidFill>
                  <a:schemeClr val="accent2"/>
                </a:solidFill>
              </a:rPr>
              <a:t>fixObj</a:t>
            </a:r>
            <a:r>
              <a:rPr lang="en-US" sz="2400" dirty="0">
                <a:solidFill>
                  <a:schemeClr val="accent2"/>
                </a:solidFill>
              </a:rPr>
              <a:t>, </a:t>
            </a:r>
            <a:r>
              <a:rPr lang="en-US" sz="2400" dirty="0" err="1">
                <a:solidFill>
                  <a:schemeClr val="accent2"/>
                </a:solidFill>
              </a:rPr>
              <a:t>fixWidth</a:t>
            </a:r>
            <a:r>
              <a:rPr lang="en-US" sz="2400" dirty="0">
                <a:solidFill>
                  <a:schemeClr val="accent2"/>
                </a:solidFill>
              </a:rPr>
              <a:t>, </a:t>
            </a:r>
            <a:r>
              <a:rPr lang="en-US" sz="2400" dirty="0" err="1">
                <a:solidFill>
                  <a:schemeClr val="accent2"/>
                </a:solidFill>
              </a:rPr>
              <a:t>fixHeight</a:t>
            </a:r>
            <a:r>
              <a:rPr lang="en-US" sz="2400" dirty="0">
                <a:solidFill>
                  <a:schemeClr val="accent2"/>
                </a:solidFill>
              </a:rPr>
              <a:t>);</a:t>
            </a:r>
          </a:p>
          <a:p>
            <a:pPr algn="l">
              <a:spcBef>
                <a:spcPct val="50000"/>
              </a:spcBef>
            </a:pPr>
            <a:r>
              <a:rPr lang="en-US" sz="2400" dirty="0">
                <a:solidFill>
                  <a:schemeClr val="accent2"/>
                </a:solidFill>
              </a:rPr>
              <a:t>4) </a:t>
            </a:r>
            <a:r>
              <a:rPr lang="en-US" sz="2400" dirty="0" err="1">
                <a:solidFill>
                  <a:schemeClr val="accent2"/>
                </a:solidFill>
              </a:rPr>
              <a:t>PvisSwitchStim_with_ECODE</a:t>
            </a:r>
            <a:r>
              <a:rPr lang="en-US" sz="2400" dirty="0">
                <a:solidFill>
                  <a:schemeClr val="accent2"/>
                </a:solidFill>
              </a:rPr>
              <a:t> (</a:t>
            </a:r>
            <a:r>
              <a:rPr lang="en-US" sz="2400" dirty="0" err="1">
                <a:solidFill>
                  <a:schemeClr val="accent2"/>
                </a:solidFill>
              </a:rPr>
              <a:t>nFix</a:t>
            </a:r>
            <a:r>
              <a:rPr lang="en-US" sz="2400" dirty="0">
                <a:solidFill>
                  <a:schemeClr val="accent2"/>
                </a:solidFill>
              </a:rPr>
              <a:t>, </a:t>
            </a:r>
            <a:r>
              <a:rPr lang="en-US" sz="2400" dirty="0" err="1">
                <a:solidFill>
                  <a:schemeClr val="accent2"/>
                </a:solidFill>
              </a:rPr>
              <a:t>fixObj</a:t>
            </a:r>
            <a:r>
              <a:rPr lang="en-US" sz="2400" dirty="0">
                <a:solidFill>
                  <a:schemeClr val="accent2"/>
                </a:solidFill>
              </a:rPr>
              <a:t>, </a:t>
            </a:r>
            <a:r>
              <a:rPr lang="en-US" sz="2400" dirty="0" err="1">
                <a:solidFill>
                  <a:schemeClr val="accent2"/>
                </a:solidFill>
              </a:rPr>
              <a:t>fix_SwitchON</a:t>
            </a:r>
            <a:r>
              <a:rPr lang="en-US" sz="2400" dirty="0">
                <a:solidFill>
                  <a:schemeClr val="accent2"/>
                </a:solidFill>
              </a:rPr>
              <a:t>, </a:t>
            </a:r>
            <a:r>
              <a:rPr lang="en-US" sz="2400" dirty="0" err="1">
                <a:solidFill>
                  <a:schemeClr val="accent2"/>
                </a:solidFill>
              </a:rPr>
              <a:t>Ecode</a:t>
            </a:r>
            <a:r>
              <a:rPr lang="en-US" sz="2400" dirty="0">
                <a:solidFill>
                  <a:schemeClr val="accent2"/>
                </a:solidFill>
              </a:rPr>
              <a:t>); </a:t>
            </a:r>
          </a:p>
        </p:txBody>
      </p:sp>
      <p:sp>
        <p:nvSpPr>
          <p:cNvPr id="3" name="Rectangle 2"/>
          <p:cNvSpPr/>
          <p:nvPr/>
        </p:nvSpPr>
        <p:spPr bwMode="auto">
          <a:xfrm>
            <a:off x="15668461" y="2171700"/>
            <a:ext cx="533401" cy="457200"/>
          </a:xfrm>
          <a:prstGeom prst="rect">
            <a:avLst/>
          </a:prstGeom>
          <a:solidFill>
            <a:srgbClr val="008600"/>
          </a:solidFill>
          <a:ln w="9525">
            <a:noFill/>
            <a:round/>
            <a:headEnd/>
            <a:tailEnd type="triangle" w="med" len="med"/>
          </a:ln>
          <a:extLst/>
        </p:spPr>
        <p:txBody>
          <a:bodyPr wrap="none" rtlCol="0" anchor="ctr">
            <a:noAutofit/>
          </a:bodyPr>
          <a:lstStyle/>
          <a:p>
            <a:pPr algn="ctr"/>
            <a:endParaRPr lang="en-US"/>
          </a:p>
        </p:txBody>
      </p:sp>
      <p:sp>
        <p:nvSpPr>
          <p:cNvPr id="4" name="Oval 3"/>
          <p:cNvSpPr/>
          <p:nvPr/>
        </p:nvSpPr>
        <p:spPr bwMode="auto">
          <a:xfrm>
            <a:off x="15668461" y="5334000"/>
            <a:ext cx="533400" cy="533400"/>
          </a:xfrm>
          <a:prstGeom prst="ellipse">
            <a:avLst/>
          </a:prstGeom>
          <a:solidFill>
            <a:srgbClr val="008600"/>
          </a:solidFill>
          <a:ln w="9525">
            <a:noFill/>
            <a:round/>
            <a:headEnd/>
            <a:tailEnd type="triangle" w="med" len="med"/>
          </a:ln>
          <a:extLst/>
        </p:spPr>
        <p:txBody>
          <a:bodyPr wrap="none" rtlCol="0" anchor="ctr">
            <a:noAutofit/>
          </a:bodyPr>
          <a:lstStyle/>
          <a:p>
            <a:pPr algn="ctr"/>
            <a:endParaRPr lang="en-US"/>
          </a:p>
        </p:txBody>
      </p:sp>
      <p:pic>
        <p:nvPicPr>
          <p:cNvPr id="1026" name="Picture 2" descr="C:\Users\Simon\Desktop\Dropbox (MIT)\Blip+\Blip\_VIS_Figures\curious-george-eats-a-bunny.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442242" y="8582459"/>
            <a:ext cx="985837" cy="9675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47489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0" y="5562600"/>
            <a:ext cx="18288000" cy="1905000"/>
          </a:xfrm>
          <a:prstGeom prst="rect">
            <a:avLst/>
          </a:prstGeom>
          <a:solidFill>
            <a:srgbClr val="EAEAEA"/>
          </a:solidFill>
          <a:ln w="9525">
            <a:noFill/>
            <a:miter lim="800000"/>
            <a:headEnd/>
            <a:tailEnd/>
          </a:ln>
          <a:extLst/>
        </p:spPr>
        <p:txBody>
          <a:bodyPr/>
          <a:lstStyle/>
          <a:p>
            <a:pPr marL="762000" indent="-762000">
              <a:spcBef>
                <a:spcPct val="20000"/>
              </a:spcBef>
            </a:pPr>
            <a:r>
              <a:rPr lang="en-US" sz="11500" b="1" dirty="0">
                <a:solidFill>
                  <a:srgbClr val="0000FF"/>
                </a:solidFill>
                <a:effectLst>
                  <a:outerShdw blurRad="38100" dist="38100" dir="2700000" algn="tl">
                    <a:srgbClr val="C0C0C0"/>
                  </a:outerShdw>
                </a:effectLst>
              </a:rPr>
              <a:t>TAS Data Saving</a:t>
            </a:r>
          </a:p>
        </p:txBody>
      </p:sp>
    </p:spTree>
    <p:extLst>
      <p:ext uri="{BB962C8B-B14F-4D97-AF65-F5344CB8AC3E}">
        <p14:creationId xmlns:p14="http://schemas.microsoft.com/office/powerpoint/2010/main" val="145044681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dirty="0" smtClean="0">
                <a:solidFill>
                  <a:srgbClr val="FF0000"/>
                </a:solidFill>
                <a:effectLst>
                  <a:outerShdw blurRad="38100" dist="38100" dir="2700000" algn="tl">
                    <a:srgbClr val="C0C0C0"/>
                  </a:outerShdw>
                </a:effectLst>
              </a:rPr>
              <a:t>TAS data file structure</a:t>
            </a:r>
            <a:endParaRPr lang="en-US" sz="4000" b="1" dirty="0">
              <a:solidFill>
                <a:srgbClr val="FF0000"/>
              </a:solidFill>
              <a:effectLst>
                <a:outerShdw blurRad="38100" dist="38100" dir="2700000" algn="tl">
                  <a:srgbClr val="C0C0C0"/>
                </a:outerShdw>
              </a:effectLst>
            </a:endParaRPr>
          </a:p>
        </p:txBody>
      </p:sp>
      <p:sp>
        <p:nvSpPr>
          <p:cNvPr id="5" name="Text Box 7"/>
          <p:cNvSpPr txBox="1">
            <a:spLocks noChangeArrowheads="1"/>
          </p:cNvSpPr>
          <p:nvPr/>
        </p:nvSpPr>
        <p:spPr bwMode="auto">
          <a:xfrm>
            <a:off x="744682" y="4110335"/>
            <a:ext cx="281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dirty="0" smtClean="0">
                <a:solidFill>
                  <a:srgbClr val="CC0000"/>
                </a:solidFill>
              </a:rPr>
              <a:t>(2) Event Codes</a:t>
            </a:r>
            <a:endParaRPr lang="en-US" sz="2400" dirty="0">
              <a:solidFill>
                <a:srgbClr val="CC0000"/>
              </a:solidFill>
            </a:endParaRPr>
          </a:p>
        </p:txBody>
      </p:sp>
      <p:sp>
        <p:nvSpPr>
          <p:cNvPr id="6" name="Text Box 7"/>
          <p:cNvSpPr txBox="1">
            <a:spLocks noChangeArrowheads="1"/>
          </p:cNvSpPr>
          <p:nvPr/>
        </p:nvSpPr>
        <p:spPr bwMode="auto">
          <a:xfrm>
            <a:off x="838200" y="7577739"/>
            <a:ext cx="321079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dirty="0" smtClean="0">
                <a:solidFill>
                  <a:srgbClr val="CC0000"/>
                </a:solidFill>
              </a:rPr>
              <a:t>(4) Neural </a:t>
            </a:r>
            <a:r>
              <a:rPr lang="en-US" sz="2400" dirty="0">
                <a:solidFill>
                  <a:srgbClr val="CC0000"/>
                </a:solidFill>
              </a:rPr>
              <a:t>spike data</a:t>
            </a:r>
          </a:p>
        </p:txBody>
      </p:sp>
      <p:sp>
        <p:nvSpPr>
          <p:cNvPr id="7" name="Text Box 7"/>
          <p:cNvSpPr txBox="1">
            <a:spLocks noChangeArrowheads="1"/>
          </p:cNvSpPr>
          <p:nvPr/>
        </p:nvSpPr>
        <p:spPr bwMode="auto">
          <a:xfrm>
            <a:off x="744682" y="8834438"/>
            <a:ext cx="2590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dirty="0" smtClean="0">
                <a:solidFill>
                  <a:srgbClr val="CC0000"/>
                </a:solidFill>
              </a:rPr>
              <a:t>(5) Analog </a:t>
            </a:r>
            <a:r>
              <a:rPr lang="en-US" sz="2400" dirty="0">
                <a:solidFill>
                  <a:srgbClr val="CC0000"/>
                </a:solidFill>
              </a:rPr>
              <a:t>data</a:t>
            </a:r>
          </a:p>
        </p:txBody>
      </p:sp>
      <p:sp>
        <p:nvSpPr>
          <p:cNvPr id="8" name="Text Box 7"/>
          <p:cNvSpPr txBox="1">
            <a:spLocks noChangeArrowheads="1"/>
          </p:cNvSpPr>
          <p:nvPr/>
        </p:nvSpPr>
        <p:spPr bwMode="auto">
          <a:xfrm>
            <a:off x="613064" y="1060366"/>
            <a:ext cx="1767840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dirty="0" smtClean="0">
                <a:solidFill>
                  <a:srgbClr val="CC0000"/>
                </a:solidFill>
              </a:rPr>
              <a:t>Blip saves trial data in the “*.</a:t>
            </a:r>
            <a:r>
              <a:rPr lang="en-US" sz="2400" dirty="0" err="1" smtClean="0">
                <a:solidFill>
                  <a:srgbClr val="CC0000"/>
                </a:solidFill>
              </a:rPr>
              <a:t>rst</a:t>
            </a:r>
            <a:r>
              <a:rPr lang="en-US" sz="2400" dirty="0" smtClean="0">
                <a:solidFill>
                  <a:srgbClr val="CC0000"/>
                </a:solidFill>
              </a:rPr>
              <a:t>” file. </a:t>
            </a:r>
            <a:r>
              <a:rPr lang="en-US" sz="2000" dirty="0"/>
              <a:t>See “.RST file structure” </a:t>
            </a:r>
            <a:r>
              <a:rPr lang="en-US" sz="2000" dirty="0" smtClean="0"/>
              <a:t>slide in </a:t>
            </a:r>
            <a:r>
              <a:rPr lang="en-US" sz="2000" dirty="0"/>
              <a:t>the following </a:t>
            </a:r>
            <a:r>
              <a:rPr lang="en-US" sz="2000" dirty="0" smtClean="0"/>
              <a:t>for </a:t>
            </a:r>
            <a:r>
              <a:rPr lang="en-US" sz="2000" dirty="0"/>
              <a:t>the details of the data structure of the saved file</a:t>
            </a:r>
            <a:r>
              <a:rPr lang="en-US" sz="2000" dirty="0" smtClean="0"/>
              <a:t>. </a:t>
            </a:r>
          </a:p>
          <a:p>
            <a:pPr algn="l" eaLnBrk="1" hangingPunct="1">
              <a:spcBef>
                <a:spcPct val="50000"/>
              </a:spcBef>
            </a:pPr>
            <a:r>
              <a:rPr lang="en-US" sz="2000" dirty="0" smtClean="0"/>
              <a:t>The items saved are:</a:t>
            </a:r>
            <a:endParaRPr lang="en-US" sz="2400" dirty="0" smtClean="0"/>
          </a:p>
        </p:txBody>
      </p:sp>
      <p:sp>
        <p:nvSpPr>
          <p:cNvPr id="2" name="Rectangle 1"/>
          <p:cNvSpPr/>
          <p:nvPr/>
        </p:nvSpPr>
        <p:spPr bwMode="auto">
          <a:xfrm>
            <a:off x="762000" y="3373438"/>
            <a:ext cx="17297400" cy="5922962"/>
          </a:xfrm>
          <a:prstGeom prst="rect">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dirty="0"/>
          </a:p>
        </p:txBody>
      </p:sp>
      <p:sp>
        <p:nvSpPr>
          <p:cNvPr id="3" name="TextBox 2"/>
          <p:cNvSpPr txBox="1"/>
          <p:nvPr/>
        </p:nvSpPr>
        <p:spPr>
          <a:xfrm>
            <a:off x="744682" y="3137337"/>
            <a:ext cx="3979718" cy="276999"/>
          </a:xfrm>
          <a:prstGeom prst="rect">
            <a:avLst/>
          </a:prstGeom>
          <a:noFill/>
        </p:spPr>
        <p:txBody>
          <a:bodyPr wrap="square" rtlCol="0">
            <a:spAutoFit/>
          </a:bodyPr>
          <a:lstStyle/>
          <a:p>
            <a:pPr algn="l"/>
            <a:r>
              <a:rPr lang="en-US" dirty="0" smtClean="0"/>
              <a:t>First trial (the trial data are saved at the end of the trial)</a:t>
            </a:r>
            <a:endParaRPr lang="en-US" dirty="0"/>
          </a:p>
        </p:txBody>
      </p:sp>
      <p:sp>
        <p:nvSpPr>
          <p:cNvPr id="12" name="Rectangle 41"/>
          <p:cNvSpPr>
            <a:spLocks noChangeArrowheads="1"/>
          </p:cNvSpPr>
          <p:nvPr/>
        </p:nvSpPr>
        <p:spPr bwMode="auto">
          <a:xfrm>
            <a:off x="1295400" y="5634841"/>
            <a:ext cx="15982950" cy="1985159"/>
          </a:xfrm>
          <a:prstGeom prst="rect">
            <a:avLst/>
          </a:prstGeom>
          <a:noFill/>
          <a:ln w="9525" algn="ctr">
            <a:noFill/>
            <a:miter lim="800000"/>
            <a:headEnd/>
            <a:tailEnd/>
          </a:ln>
        </p:spPr>
        <p:txBody>
          <a:bodyPr wrap="square">
            <a:spAutoFit/>
          </a:bodyPr>
          <a:lstStyle/>
          <a:p>
            <a:pPr marL="342900" indent="-342900" algn="l">
              <a:lnSpc>
                <a:spcPct val="150000"/>
              </a:lnSpc>
              <a:buFont typeface="Arial" pitchFamily="34" charset="0"/>
              <a:buChar char="•"/>
              <a:defRPr/>
            </a:pPr>
            <a:r>
              <a:rPr lang="en-US" sz="1800" dirty="0" smtClean="0"/>
              <a:t>You can save any data at any time point of the trial. There are two functions as follows:</a:t>
            </a:r>
          </a:p>
          <a:p>
            <a:pPr marL="800100" lvl="1" indent="-342900" algn="l">
              <a:lnSpc>
                <a:spcPct val="150000"/>
              </a:lnSpc>
              <a:buFont typeface="+mj-lt"/>
              <a:buAutoNum type="arabicPeriod"/>
              <a:defRPr/>
            </a:pPr>
            <a:r>
              <a:rPr lang="en-US" sz="1600" dirty="0" err="1"/>
              <a:t>m_pDoc</a:t>
            </a:r>
            <a:r>
              <a:rPr lang="en-US" sz="1600" dirty="0"/>
              <a:t>-&gt;</a:t>
            </a:r>
            <a:r>
              <a:rPr lang="en-US" sz="1600" dirty="0" err="1" smtClean="0"/>
              <a:t>Name_and_Value_to_record</a:t>
            </a:r>
            <a:r>
              <a:rPr lang="en-US" sz="1600" dirty="0"/>
              <a:t>("Test 1!",123); </a:t>
            </a:r>
            <a:endParaRPr lang="en-US" sz="1600" dirty="0" smtClean="0"/>
          </a:p>
          <a:p>
            <a:pPr lvl="1" algn="l">
              <a:lnSpc>
                <a:spcPct val="150000"/>
              </a:lnSpc>
              <a:defRPr/>
            </a:pPr>
            <a:r>
              <a:rPr lang="en-US" sz="1600" dirty="0" smtClean="0">
                <a:sym typeface="Wingdings" panose="05000000000000000000" pitchFamily="2" charset="2"/>
              </a:rPr>
              <a:t>	 In the example above: This function saves “Test1!” and the value “123” with the time stamp at the time of occurrence.</a:t>
            </a:r>
            <a:br>
              <a:rPr lang="en-US" sz="1600" dirty="0" smtClean="0">
                <a:sym typeface="Wingdings" panose="05000000000000000000" pitchFamily="2" charset="2"/>
              </a:rPr>
            </a:br>
            <a:r>
              <a:rPr lang="en-US" sz="1600" dirty="0" smtClean="0"/>
              <a:t>2. </a:t>
            </a:r>
            <a:r>
              <a:rPr lang="en-US" sz="1600" dirty="0" err="1" smtClean="0"/>
              <a:t>m_pDoc</a:t>
            </a:r>
            <a:r>
              <a:rPr lang="en-US" sz="1600" dirty="0" smtClean="0"/>
              <a:t>-</a:t>
            </a:r>
            <a:r>
              <a:rPr lang="en-US" sz="1600" dirty="0"/>
              <a:t>&gt;</a:t>
            </a:r>
            <a:r>
              <a:rPr lang="en-US" sz="1600" dirty="0" err="1"/>
              <a:t>Name_and_ArrayOfValues_to_record</a:t>
            </a:r>
            <a:r>
              <a:rPr lang="en-US" sz="1600" dirty="0"/>
              <a:t>("Test 2!",m_fixGreen,2</a:t>
            </a:r>
            <a:r>
              <a:rPr lang="en-US" sz="1600" dirty="0" smtClean="0"/>
              <a:t>);}</a:t>
            </a:r>
          </a:p>
          <a:p>
            <a:pPr lvl="1" algn="l">
              <a:lnSpc>
                <a:spcPct val="150000"/>
              </a:lnSpc>
              <a:defRPr/>
            </a:pPr>
            <a:r>
              <a:rPr lang="en-US" sz="1600" dirty="0" smtClean="0">
                <a:sym typeface="Wingdings" panose="05000000000000000000" pitchFamily="2" charset="2"/>
              </a:rPr>
              <a:t>	In the example above:  </a:t>
            </a:r>
            <a:r>
              <a:rPr lang="en-US" sz="1600" dirty="0">
                <a:sym typeface="Wingdings" panose="05000000000000000000" pitchFamily="2" charset="2"/>
              </a:rPr>
              <a:t>This function saves “</a:t>
            </a:r>
            <a:r>
              <a:rPr lang="en-US" sz="1600" dirty="0" smtClean="0">
                <a:sym typeface="Wingdings" panose="05000000000000000000" pitchFamily="2" charset="2"/>
              </a:rPr>
              <a:t>Test2!” </a:t>
            </a:r>
            <a:r>
              <a:rPr lang="en-US" sz="1600" dirty="0">
                <a:sym typeface="Wingdings" panose="05000000000000000000" pitchFamily="2" charset="2"/>
              </a:rPr>
              <a:t>and the value </a:t>
            </a:r>
            <a:r>
              <a:rPr lang="en-US" sz="1600" dirty="0" err="1" smtClean="0">
                <a:sym typeface="Wingdings" panose="05000000000000000000" pitchFamily="2" charset="2"/>
              </a:rPr>
              <a:t>m_fixGreen</a:t>
            </a:r>
            <a:r>
              <a:rPr lang="en-US" sz="1600" dirty="0" smtClean="0">
                <a:sym typeface="Wingdings" panose="05000000000000000000" pitchFamily="2" charset="2"/>
              </a:rPr>
              <a:t>[0], </a:t>
            </a:r>
            <a:r>
              <a:rPr lang="en-US" sz="1600" dirty="0" err="1" smtClean="0">
                <a:sym typeface="Wingdings" panose="05000000000000000000" pitchFamily="2" charset="2"/>
              </a:rPr>
              <a:t>mfixGreen</a:t>
            </a:r>
            <a:r>
              <a:rPr lang="en-US" sz="1600" dirty="0" smtClean="0">
                <a:sym typeface="Wingdings" panose="05000000000000000000" pitchFamily="2" charset="2"/>
              </a:rPr>
              <a:t>[1] </a:t>
            </a:r>
            <a:r>
              <a:rPr lang="en-US" sz="1600" dirty="0">
                <a:sym typeface="Wingdings" panose="05000000000000000000" pitchFamily="2" charset="2"/>
              </a:rPr>
              <a:t>with the time stamp at the time of </a:t>
            </a:r>
            <a:r>
              <a:rPr lang="en-US" sz="1600" dirty="0" smtClean="0">
                <a:sym typeface="Wingdings" panose="05000000000000000000" pitchFamily="2" charset="2"/>
              </a:rPr>
              <a:t>occurrence.</a:t>
            </a:r>
            <a:endParaRPr lang="en-US" sz="1800" dirty="0" smtClean="0"/>
          </a:p>
        </p:txBody>
      </p:sp>
      <p:sp>
        <p:nvSpPr>
          <p:cNvPr id="13" name="Rectangle 12"/>
          <p:cNvSpPr/>
          <p:nvPr/>
        </p:nvSpPr>
        <p:spPr bwMode="auto">
          <a:xfrm>
            <a:off x="762000" y="9829799"/>
            <a:ext cx="17297400" cy="2664181"/>
          </a:xfrm>
          <a:prstGeom prst="rect">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dirty="0"/>
          </a:p>
        </p:txBody>
      </p:sp>
      <p:sp>
        <p:nvSpPr>
          <p:cNvPr id="14" name="TextBox 13"/>
          <p:cNvSpPr txBox="1"/>
          <p:nvPr/>
        </p:nvSpPr>
        <p:spPr>
          <a:xfrm>
            <a:off x="744682" y="9545542"/>
            <a:ext cx="838200" cy="276999"/>
          </a:xfrm>
          <a:prstGeom prst="rect">
            <a:avLst/>
          </a:prstGeom>
          <a:noFill/>
        </p:spPr>
        <p:txBody>
          <a:bodyPr wrap="square" rtlCol="0">
            <a:spAutoFit/>
          </a:bodyPr>
          <a:lstStyle/>
          <a:p>
            <a:r>
              <a:rPr lang="en-US" dirty="0" smtClean="0"/>
              <a:t>2</a:t>
            </a:r>
            <a:r>
              <a:rPr lang="en-US" baseline="30000" dirty="0" smtClean="0"/>
              <a:t>nd</a:t>
            </a:r>
            <a:r>
              <a:rPr lang="en-US" dirty="0" smtClean="0"/>
              <a:t> trial</a:t>
            </a:r>
            <a:endParaRPr lang="en-US" dirty="0"/>
          </a:p>
        </p:txBody>
      </p:sp>
      <p:sp>
        <p:nvSpPr>
          <p:cNvPr id="15" name="TextBox 14"/>
          <p:cNvSpPr txBox="1"/>
          <p:nvPr/>
        </p:nvSpPr>
        <p:spPr>
          <a:xfrm>
            <a:off x="590550" y="12449948"/>
            <a:ext cx="838200" cy="369332"/>
          </a:xfrm>
          <a:prstGeom prst="rect">
            <a:avLst/>
          </a:prstGeom>
          <a:noFill/>
        </p:spPr>
        <p:txBody>
          <a:bodyPr wrap="square" rtlCol="0">
            <a:spAutoFit/>
          </a:bodyPr>
          <a:lstStyle/>
          <a:p>
            <a:r>
              <a:rPr lang="en-US" sz="1800" dirty="0" smtClean="0"/>
              <a:t>…</a:t>
            </a:r>
            <a:endParaRPr lang="en-US" sz="1800" dirty="0"/>
          </a:p>
        </p:txBody>
      </p:sp>
      <p:sp>
        <p:nvSpPr>
          <p:cNvPr id="16" name="Rectangle 41"/>
          <p:cNvSpPr>
            <a:spLocks noChangeArrowheads="1"/>
          </p:cNvSpPr>
          <p:nvPr/>
        </p:nvSpPr>
        <p:spPr bwMode="auto">
          <a:xfrm>
            <a:off x="1132609" y="8202722"/>
            <a:ext cx="16268700" cy="456535"/>
          </a:xfrm>
          <a:prstGeom prst="rect">
            <a:avLst/>
          </a:prstGeom>
          <a:noFill/>
          <a:ln w="9525" algn="ctr">
            <a:noFill/>
            <a:miter lim="800000"/>
            <a:headEnd/>
            <a:tailEnd/>
          </a:ln>
        </p:spPr>
        <p:txBody>
          <a:bodyPr wrap="square">
            <a:spAutoFit/>
          </a:bodyPr>
          <a:lstStyle/>
          <a:p>
            <a:pPr marL="342900" indent="-342900" algn="l">
              <a:lnSpc>
                <a:spcPct val="150000"/>
              </a:lnSpc>
              <a:buFont typeface="Arial" pitchFamily="34" charset="0"/>
              <a:buChar char="•"/>
              <a:defRPr/>
            </a:pPr>
            <a:r>
              <a:rPr lang="en-US" sz="1800" dirty="0" smtClean="0"/>
              <a:t>TAS saves the neural spike data at the end of the trial.</a:t>
            </a:r>
          </a:p>
        </p:txBody>
      </p:sp>
      <p:sp>
        <p:nvSpPr>
          <p:cNvPr id="17" name="Text Box 7"/>
          <p:cNvSpPr txBox="1">
            <a:spLocks noChangeArrowheads="1"/>
          </p:cNvSpPr>
          <p:nvPr/>
        </p:nvSpPr>
        <p:spPr bwMode="auto">
          <a:xfrm>
            <a:off x="838200" y="5186792"/>
            <a:ext cx="33528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dirty="0" smtClean="0">
                <a:solidFill>
                  <a:srgbClr val="CC0000"/>
                </a:solidFill>
              </a:rPr>
              <a:t>(3) User-defined Data</a:t>
            </a:r>
            <a:endParaRPr lang="en-US" sz="2400" dirty="0">
              <a:solidFill>
                <a:srgbClr val="CC0000"/>
              </a:solidFill>
            </a:endParaRPr>
          </a:p>
        </p:txBody>
      </p:sp>
      <p:sp>
        <p:nvSpPr>
          <p:cNvPr id="10" name="Rectangle 9"/>
          <p:cNvSpPr/>
          <p:nvPr/>
        </p:nvSpPr>
        <p:spPr>
          <a:xfrm>
            <a:off x="762000" y="13339691"/>
            <a:ext cx="10064681" cy="276999"/>
          </a:xfrm>
          <a:prstGeom prst="rect">
            <a:avLst/>
          </a:prstGeom>
        </p:spPr>
        <p:txBody>
          <a:bodyPr wrap="square">
            <a:spAutoFit/>
          </a:bodyPr>
          <a:lstStyle/>
          <a:p>
            <a:pPr algn="l"/>
            <a:r>
              <a:rPr lang="en-US" b="1" dirty="0" smtClean="0">
                <a:solidFill>
                  <a:srgbClr val="FF0000"/>
                </a:solidFill>
                <a:effectLst>
                  <a:outerShdw blurRad="38100" dist="38100" dir="2700000" algn="tl">
                    <a:srgbClr val="C0C0C0"/>
                  </a:outerShdw>
                </a:effectLst>
              </a:rPr>
              <a:t>*See “.RST </a:t>
            </a:r>
            <a:r>
              <a:rPr lang="en-US" b="1" dirty="0">
                <a:solidFill>
                  <a:srgbClr val="FF0000"/>
                </a:solidFill>
                <a:effectLst>
                  <a:outerShdw blurRad="38100" dist="38100" dir="2700000" algn="tl">
                    <a:srgbClr val="C0C0C0"/>
                  </a:outerShdw>
                </a:effectLst>
              </a:rPr>
              <a:t>file </a:t>
            </a:r>
            <a:r>
              <a:rPr lang="en-US" b="1" dirty="0" smtClean="0">
                <a:solidFill>
                  <a:srgbClr val="FF0000"/>
                </a:solidFill>
                <a:effectLst>
                  <a:outerShdw blurRad="38100" dist="38100" dir="2700000" algn="tl">
                    <a:srgbClr val="C0C0C0"/>
                  </a:outerShdw>
                </a:effectLst>
              </a:rPr>
              <a:t>structure” in the following slide for the details of the data structure of the saved file.</a:t>
            </a:r>
            <a:endParaRPr lang="en-US" dirty="0"/>
          </a:p>
        </p:txBody>
      </p:sp>
      <p:sp>
        <p:nvSpPr>
          <p:cNvPr id="19" name="Rectangle 18"/>
          <p:cNvSpPr/>
          <p:nvPr/>
        </p:nvSpPr>
        <p:spPr bwMode="auto">
          <a:xfrm>
            <a:off x="762000" y="2014036"/>
            <a:ext cx="17297400" cy="932708"/>
          </a:xfrm>
          <a:prstGeom prst="rect">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dirty="0"/>
          </a:p>
        </p:txBody>
      </p:sp>
      <p:sp>
        <p:nvSpPr>
          <p:cNvPr id="11" name="Rectangle 10"/>
          <p:cNvSpPr/>
          <p:nvPr/>
        </p:nvSpPr>
        <p:spPr>
          <a:xfrm>
            <a:off x="1009650" y="2036149"/>
            <a:ext cx="9144000" cy="877163"/>
          </a:xfrm>
          <a:prstGeom prst="rect">
            <a:avLst/>
          </a:prstGeom>
        </p:spPr>
        <p:txBody>
          <a:bodyPr>
            <a:spAutoFit/>
          </a:bodyPr>
          <a:lstStyle/>
          <a:p>
            <a:pPr algn="l" eaLnBrk="1" hangingPunct="1">
              <a:spcBef>
                <a:spcPct val="50000"/>
              </a:spcBef>
            </a:pPr>
            <a:r>
              <a:rPr lang="en-US" sz="2400" dirty="0">
                <a:solidFill>
                  <a:srgbClr val="CC0000"/>
                </a:solidFill>
              </a:rPr>
              <a:t>(0) Header</a:t>
            </a:r>
          </a:p>
          <a:p>
            <a:pPr algn="l" eaLnBrk="1" hangingPunct="1">
              <a:spcBef>
                <a:spcPct val="50000"/>
              </a:spcBef>
            </a:pPr>
            <a:r>
              <a:rPr lang="en-US" sz="1800" dirty="0"/>
              <a:t>	Example: </a:t>
            </a:r>
            <a:r>
              <a:rPr lang="en-US" dirty="0" err="1"/>
              <a:t>m_pDoc</a:t>
            </a:r>
            <a:r>
              <a:rPr lang="en-US" dirty="0"/>
              <a:t>-&gt;</a:t>
            </a:r>
            <a:r>
              <a:rPr lang="en-US" dirty="0" err="1"/>
              <a:t>Write_Your_Header_Here_to_Write_on_the_File</a:t>
            </a:r>
            <a:r>
              <a:rPr lang="en-US" dirty="0"/>
              <a:t>("This is the 1DR task");</a:t>
            </a:r>
            <a:endParaRPr lang="en-US" sz="2400" dirty="0">
              <a:solidFill>
                <a:srgbClr val="CC0000"/>
              </a:solidFill>
            </a:endParaRPr>
          </a:p>
        </p:txBody>
      </p:sp>
      <p:sp>
        <p:nvSpPr>
          <p:cNvPr id="21" name="Text Box 7"/>
          <p:cNvSpPr txBox="1">
            <a:spLocks noChangeArrowheads="1"/>
          </p:cNvSpPr>
          <p:nvPr/>
        </p:nvSpPr>
        <p:spPr bwMode="auto">
          <a:xfrm>
            <a:off x="904009" y="3599377"/>
            <a:ext cx="28194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dirty="0" smtClean="0">
                <a:solidFill>
                  <a:srgbClr val="CC0000"/>
                </a:solidFill>
              </a:rPr>
              <a:t>(1) Some trial info.</a:t>
            </a:r>
            <a:endParaRPr lang="en-US" sz="2400" dirty="0">
              <a:solidFill>
                <a:srgbClr val="CC0000"/>
              </a:solidFill>
            </a:endParaRPr>
          </a:p>
        </p:txBody>
      </p:sp>
      <p:sp>
        <p:nvSpPr>
          <p:cNvPr id="18" name="Rectangle 17"/>
          <p:cNvSpPr/>
          <p:nvPr/>
        </p:nvSpPr>
        <p:spPr>
          <a:xfrm>
            <a:off x="1309255" y="4732539"/>
            <a:ext cx="9706183" cy="369332"/>
          </a:xfrm>
          <a:prstGeom prst="rect">
            <a:avLst/>
          </a:prstGeom>
        </p:spPr>
        <p:txBody>
          <a:bodyPr wrap="none">
            <a:spAutoFit/>
          </a:bodyPr>
          <a:lstStyle/>
          <a:p>
            <a:r>
              <a:rPr lang="en-US" sz="1800" dirty="0"/>
              <a:t>You drop this data during the trial using: </a:t>
            </a:r>
            <a:r>
              <a:rPr lang="en-US" sz="1800" dirty="0" err="1"/>
              <a:t>m_pDoc</a:t>
            </a:r>
            <a:r>
              <a:rPr lang="en-US" sz="1800" dirty="0"/>
              <a:t>-&gt;</a:t>
            </a:r>
            <a:r>
              <a:rPr lang="en-US" sz="1800" dirty="0" err="1" smtClean="0"/>
              <a:t>Ecode</a:t>
            </a:r>
            <a:r>
              <a:rPr lang="en-US" sz="1800" dirty="0" smtClean="0"/>
              <a:t>() function. Example: </a:t>
            </a:r>
            <a:r>
              <a:rPr lang="en-US" dirty="0" err="1"/>
              <a:t>m_pDoc</a:t>
            </a:r>
            <a:r>
              <a:rPr lang="en-US" dirty="0"/>
              <a:t>-&gt;</a:t>
            </a:r>
            <a:r>
              <a:rPr lang="en-US" dirty="0" err="1"/>
              <a:t>ECode</a:t>
            </a:r>
            <a:r>
              <a:rPr lang="en-US" dirty="0"/>
              <a:t>(65);</a:t>
            </a:r>
            <a:endParaRPr lang="en-US" sz="1800" dirty="0"/>
          </a:p>
        </p:txBody>
      </p:sp>
    </p:spTree>
    <p:extLst>
      <p:ext uri="{BB962C8B-B14F-4D97-AF65-F5344CB8AC3E}">
        <p14:creationId xmlns:p14="http://schemas.microsoft.com/office/powerpoint/2010/main" val="128031456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How to save your trial data</a:t>
            </a:r>
          </a:p>
        </p:txBody>
      </p:sp>
      <p:sp>
        <p:nvSpPr>
          <p:cNvPr id="50179" name="Rectangle 41"/>
          <p:cNvSpPr>
            <a:spLocks noChangeArrowheads="1"/>
          </p:cNvSpPr>
          <p:nvPr/>
        </p:nvSpPr>
        <p:spPr bwMode="auto">
          <a:xfrm>
            <a:off x="228600" y="2362200"/>
            <a:ext cx="17526000" cy="11203067"/>
          </a:xfrm>
          <a:prstGeom prst="rect">
            <a:avLst/>
          </a:prstGeom>
          <a:noFill/>
          <a:ln w="9525" algn="ctr">
            <a:noFill/>
            <a:miter lim="800000"/>
            <a:headEnd/>
            <a:tailEnd/>
          </a:ln>
        </p:spPr>
        <p:txBody>
          <a:bodyPr>
            <a:spAutoFit/>
          </a:bodyPr>
          <a:lstStyle/>
          <a:p>
            <a:pPr marL="342900" indent="-342900" algn="l">
              <a:lnSpc>
                <a:spcPct val="150000"/>
              </a:lnSpc>
              <a:buFont typeface="Arial" pitchFamily="34" charset="0"/>
              <a:buChar char="•"/>
              <a:defRPr/>
            </a:pPr>
            <a:r>
              <a:rPr lang="en-US" sz="2400" dirty="0">
                <a:solidFill>
                  <a:srgbClr val="3333CC"/>
                </a:solidFill>
              </a:rPr>
              <a:t>To start collecting your data, simply insert the following function:</a:t>
            </a:r>
          </a:p>
          <a:p>
            <a:pPr marL="342900" indent="-342900" algn="l">
              <a:lnSpc>
                <a:spcPct val="150000"/>
              </a:lnSpc>
              <a:defRPr/>
            </a:pPr>
            <a:r>
              <a:rPr lang="en-US" sz="2400" dirty="0"/>
              <a:t>		(1) </a:t>
            </a:r>
            <a:r>
              <a:rPr lang="en-US" sz="2400" dirty="0" err="1"/>
              <a:t>m_pDoc</a:t>
            </a:r>
            <a:r>
              <a:rPr lang="en-US" sz="2400" dirty="0"/>
              <a:t>-&gt; </a:t>
            </a:r>
            <a:r>
              <a:rPr lang="en-US" sz="2400" dirty="0" err="1"/>
              <a:t>StartCollectingTrialData_Give_StartECode</a:t>
            </a:r>
            <a:r>
              <a:rPr lang="en-US" sz="2400" dirty="0"/>
              <a:t>(ENABLECD);</a:t>
            </a:r>
          </a:p>
          <a:p>
            <a:pPr marL="342900" indent="-342900" algn="l">
              <a:lnSpc>
                <a:spcPct val="150000"/>
              </a:lnSpc>
              <a:buFont typeface="Arial" pitchFamily="34" charset="0"/>
              <a:buChar char="•"/>
              <a:defRPr/>
            </a:pPr>
            <a:r>
              <a:rPr lang="en-US" sz="2400" dirty="0">
                <a:solidFill>
                  <a:srgbClr val="3333CC"/>
                </a:solidFill>
              </a:rPr>
              <a:t>At one point of the trial, add the following function to indicate the trial number to be saved.</a:t>
            </a:r>
          </a:p>
          <a:p>
            <a:pPr marL="800100" lvl="1" indent="-342900" algn="l">
              <a:lnSpc>
                <a:spcPct val="150000"/>
              </a:lnSpc>
              <a:defRPr/>
            </a:pPr>
            <a:r>
              <a:rPr lang="en-US" sz="2400" dirty="0"/>
              <a:t>	(2) </a:t>
            </a:r>
            <a:r>
              <a:rPr lang="en-US" sz="2400" dirty="0" err="1"/>
              <a:t>m_pDoc</a:t>
            </a:r>
            <a:r>
              <a:rPr lang="en-US" sz="2400" dirty="0"/>
              <a:t>-&gt;</a:t>
            </a:r>
            <a:r>
              <a:rPr lang="en-US" sz="2400" dirty="0" err="1"/>
              <a:t>Give_TrialID_toSave</a:t>
            </a:r>
            <a:r>
              <a:rPr lang="en-US" sz="2400" dirty="0"/>
              <a:t>(</a:t>
            </a:r>
            <a:r>
              <a:rPr lang="en-US" sz="2400" dirty="0" err="1"/>
              <a:t>m_TrialNum</a:t>
            </a:r>
            <a:r>
              <a:rPr lang="en-US" sz="2400" dirty="0"/>
              <a:t>); </a:t>
            </a:r>
            <a:r>
              <a:rPr lang="en-US" sz="2400" dirty="0">
                <a:solidFill>
                  <a:srgbClr val="008600"/>
                </a:solidFill>
              </a:rPr>
              <a:t>//If you don’t give this, TAS will automatically increase the trial # by 1.</a:t>
            </a:r>
          </a:p>
          <a:p>
            <a:pPr marL="342900" indent="-342900" algn="l">
              <a:lnSpc>
                <a:spcPct val="150000"/>
              </a:lnSpc>
              <a:buFont typeface="Arial" pitchFamily="34" charset="0"/>
              <a:buChar char="•"/>
              <a:defRPr/>
            </a:pPr>
            <a:r>
              <a:rPr lang="en-US" sz="2400" dirty="0">
                <a:solidFill>
                  <a:srgbClr val="3333CC"/>
                </a:solidFill>
              </a:rPr>
              <a:t>To end the trial and save the data call the following function:</a:t>
            </a:r>
          </a:p>
          <a:p>
            <a:pPr marL="342900" indent="-342900" algn="l">
              <a:lnSpc>
                <a:spcPct val="150000"/>
              </a:lnSpc>
              <a:defRPr/>
            </a:pPr>
            <a:r>
              <a:rPr lang="en-US" sz="2400" dirty="0"/>
              <a:t>		(3) </a:t>
            </a:r>
            <a:r>
              <a:rPr lang="en-US" sz="2400" dirty="0" err="1"/>
              <a:t>m_pDoc</a:t>
            </a:r>
            <a:r>
              <a:rPr lang="en-US" sz="2400" dirty="0"/>
              <a:t>-&gt;</a:t>
            </a:r>
            <a:r>
              <a:rPr lang="en-US" sz="2400" dirty="0" err="1"/>
              <a:t>EndTrial_SaveTrialDataToMem_and_InCaseFileIsOpenToFileAsWell</a:t>
            </a:r>
            <a:r>
              <a:rPr lang="en-US" sz="2400" dirty="0"/>
              <a:t>();</a:t>
            </a:r>
          </a:p>
          <a:p>
            <a:pPr marL="342900" indent="-342900" algn="l">
              <a:lnSpc>
                <a:spcPct val="150000"/>
              </a:lnSpc>
              <a:buFont typeface="Arial" pitchFamily="34" charset="0"/>
              <a:buChar char="•"/>
              <a:defRPr/>
            </a:pPr>
            <a:r>
              <a:rPr lang="en-US" sz="2400" dirty="0">
                <a:solidFill>
                  <a:srgbClr val="3333CC"/>
                </a:solidFill>
              </a:rPr>
              <a:t>If you intend to collect all the data connecting trials back to back, place the above (1) and (3) functions back to back with a pause loop in between:</a:t>
            </a:r>
          </a:p>
          <a:p>
            <a:pPr lvl="2" algn="l">
              <a:defRPr/>
            </a:pPr>
            <a:r>
              <a:rPr lang="en-US" sz="1800" dirty="0"/>
              <a:t>void </a:t>
            </a:r>
            <a:r>
              <a:rPr lang="en-US" sz="1800" dirty="0" err="1"/>
              <a:t>CTASView</a:t>
            </a:r>
            <a:r>
              <a:rPr lang="en-US" sz="1800" dirty="0"/>
              <a:t>::</a:t>
            </a:r>
            <a:r>
              <a:rPr lang="en-US" sz="1800" dirty="0" err="1"/>
              <a:t>MyNewFixTask</a:t>
            </a:r>
            <a:r>
              <a:rPr lang="en-US" sz="1800" dirty="0"/>
              <a:t>()</a:t>
            </a:r>
          </a:p>
          <a:p>
            <a:pPr lvl="2" algn="l">
              <a:defRPr/>
            </a:pPr>
            <a:r>
              <a:rPr lang="en-US" sz="1800" dirty="0"/>
              <a:t>{</a:t>
            </a:r>
          </a:p>
          <a:p>
            <a:pPr lvl="3" algn="l">
              <a:defRPr/>
            </a:pPr>
            <a:r>
              <a:rPr lang="en-US" sz="1800" dirty="0" err="1"/>
              <a:t>InitVariables_MyNewFixTask</a:t>
            </a:r>
            <a:r>
              <a:rPr lang="en-US" sz="1800" dirty="0"/>
              <a:t>();</a:t>
            </a:r>
          </a:p>
          <a:p>
            <a:pPr lvl="3" algn="l">
              <a:defRPr/>
            </a:pPr>
            <a:r>
              <a:rPr lang="en-US" sz="1800" dirty="0" err="1"/>
              <a:t>m_pDoc</a:t>
            </a:r>
            <a:r>
              <a:rPr lang="en-US" sz="1800" dirty="0"/>
              <a:t>-&gt;</a:t>
            </a:r>
            <a:r>
              <a:rPr lang="en-US" sz="1800" dirty="0" err="1"/>
              <a:t>PvisSetBackColor</a:t>
            </a:r>
            <a:r>
              <a:rPr lang="en-US" sz="1800" dirty="0"/>
              <a:t>(</a:t>
            </a:r>
            <a:r>
              <a:rPr lang="en-US" sz="1800" dirty="0" err="1"/>
              <a:t>m_VIS_BackgroundRed</a:t>
            </a:r>
            <a:r>
              <a:rPr lang="en-US" sz="1800" dirty="0"/>
              <a:t>, </a:t>
            </a:r>
            <a:r>
              <a:rPr lang="en-US" sz="1800" dirty="0" err="1"/>
              <a:t>m_VIS_BackgroundGreen</a:t>
            </a:r>
            <a:r>
              <a:rPr lang="en-US" sz="1800" dirty="0"/>
              <a:t>, </a:t>
            </a:r>
            <a:r>
              <a:rPr lang="en-US" sz="1800" dirty="0" err="1"/>
              <a:t>m_VIS_BackgroundBlue</a:t>
            </a:r>
            <a:r>
              <a:rPr lang="en-US" sz="1800" dirty="0"/>
              <a:t>);</a:t>
            </a:r>
          </a:p>
          <a:p>
            <a:pPr lvl="3" algn="l">
              <a:defRPr/>
            </a:pPr>
            <a:r>
              <a:rPr lang="en-US" sz="1800" dirty="0" err="1"/>
              <a:t>m_pDoc</a:t>
            </a:r>
            <a:r>
              <a:rPr lang="en-US" sz="1800" dirty="0"/>
              <a:t>-&gt;</a:t>
            </a:r>
            <a:r>
              <a:rPr lang="en-US" sz="1800" dirty="0" err="1"/>
              <a:t>PvisAllOff</a:t>
            </a:r>
            <a:r>
              <a:rPr lang="en-US" sz="1800" dirty="0"/>
              <a:t>(); </a:t>
            </a:r>
            <a:r>
              <a:rPr lang="en-US" sz="2000" dirty="0">
                <a:solidFill>
                  <a:srgbClr val="00B050"/>
                </a:solidFill>
              </a:rPr>
              <a:t>// Clear screen</a:t>
            </a:r>
          </a:p>
          <a:p>
            <a:pPr lvl="3" algn="l">
              <a:defRPr/>
            </a:pPr>
            <a:r>
              <a:rPr lang="en-US" sz="2400" dirty="0">
                <a:solidFill>
                  <a:srgbClr val="00B050"/>
                </a:solidFill>
              </a:rPr>
              <a:t>/*############### The actual task loop is here ################*/</a:t>
            </a:r>
          </a:p>
          <a:p>
            <a:pPr lvl="3" algn="l">
              <a:defRPr/>
            </a:pPr>
            <a:r>
              <a:rPr lang="en-US" sz="1800" dirty="0"/>
              <a:t>while(</a:t>
            </a:r>
            <a:r>
              <a:rPr lang="en-US" sz="1800" dirty="0" err="1"/>
              <a:t>m_pDoc</a:t>
            </a:r>
            <a:r>
              <a:rPr lang="en-US" sz="1800" dirty="0"/>
              <a:t>-&gt;</a:t>
            </a:r>
            <a:r>
              <a:rPr lang="en-US" sz="1800" dirty="0" err="1"/>
              <a:t>m_IsPlayButtonON</a:t>
            </a:r>
            <a:r>
              <a:rPr lang="en-US" sz="1800" dirty="0"/>
              <a:t>){</a:t>
            </a:r>
          </a:p>
          <a:p>
            <a:pPr lvl="4" algn="l">
              <a:defRPr/>
            </a:pPr>
            <a:r>
              <a:rPr lang="en-US" sz="1800" dirty="0" err="1"/>
              <a:t>m_pDoc</a:t>
            </a:r>
            <a:r>
              <a:rPr lang="en-US" sz="1800" dirty="0"/>
              <a:t>-&gt;Use_the_REAL_EYE_position_if_it_has_moved_instead_of_the_user_simulated_eye_position(0</a:t>
            </a:r>
            <a:r>
              <a:rPr lang="en-US" sz="1800" dirty="0">
                <a:solidFill>
                  <a:srgbClr val="009900"/>
                </a:solidFill>
              </a:rPr>
              <a:t>/*Eye ID*/</a:t>
            </a:r>
            <a:r>
              <a:rPr lang="en-US" sz="1800" dirty="0"/>
              <a:t>);.</a:t>
            </a:r>
          </a:p>
          <a:p>
            <a:pPr lvl="2" algn="l">
              <a:defRPr/>
            </a:pPr>
            <a:r>
              <a:rPr lang="en-US" sz="2400" dirty="0">
                <a:solidFill>
                  <a:srgbClr val="00B050"/>
                </a:solidFill>
              </a:rPr>
              <a:t>	//Save data for the trial</a:t>
            </a:r>
          </a:p>
          <a:p>
            <a:pPr lvl="4" algn="l">
              <a:defRPr/>
            </a:pPr>
            <a:r>
              <a:rPr lang="en-US" sz="1800" dirty="0" err="1"/>
              <a:t>m_pDoc</a:t>
            </a:r>
            <a:r>
              <a:rPr lang="en-US" sz="1800" dirty="0"/>
              <a:t>-&gt;</a:t>
            </a:r>
            <a:r>
              <a:rPr lang="en-US" sz="1800" dirty="0" err="1"/>
              <a:t>EndTrial_SaveTrialDataToMem_and_InCaseFileIsOpenToFileAsWell</a:t>
            </a:r>
            <a:r>
              <a:rPr lang="en-US" sz="1800" dirty="0"/>
              <a:t>();</a:t>
            </a:r>
            <a:r>
              <a:rPr lang="en-US" sz="1800" dirty="0">
                <a:solidFill>
                  <a:srgbClr val="009900"/>
                </a:solidFill>
              </a:rPr>
              <a:t>//This properly finishes the previous trial.</a:t>
            </a:r>
            <a:r>
              <a:rPr lang="en-US" sz="1800" dirty="0"/>
              <a:t> </a:t>
            </a:r>
          </a:p>
          <a:p>
            <a:pPr lvl="4" algn="l">
              <a:defRPr/>
            </a:pPr>
            <a:r>
              <a:rPr lang="en-US" sz="1800" dirty="0"/>
              <a:t>while(</a:t>
            </a:r>
            <a:r>
              <a:rPr lang="en-US" sz="1800" dirty="0" err="1"/>
              <a:t>m_pDoc</a:t>
            </a:r>
            <a:r>
              <a:rPr lang="en-US" sz="1800" dirty="0"/>
              <a:t>-&gt;</a:t>
            </a:r>
            <a:r>
              <a:rPr lang="en-US" sz="1800" dirty="0" err="1"/>
              <a:t>m_bPause</a:t>
            </a:r>
            <a:r>
              <a:rPr lang="en-US" sz="1800" dirty="0"/>
              <a:t>||</a:t>
            </a:r>
            <a:r>
              <a:rPr lang="en-US" sz="1800" dirty="0" err="1"/>
              <a:t>m_pDoc</a:t>
            </a:r>
            <a:r>
              <a:rPr lang="en-US" sz="1800" dirty="0"/>
              <a:t>-&gt;</a:t>
            </a:r>
            <a:r>
              <a:rPr lang="en-US" sz="1800" dirty="0" err="1"/>
              <a:t>m_TaskType</a:t>
            </a:r>
            <a:r>
              <a:rPr lang="en-US" sz="1800" dirty="0"/>
              <a:t>!=MY_NEW_FIX_TASK){</a:t>
            </a:r>
          </a:p>
          <a:p>
            <a:pPr lvl="5">
              <a:defRPr/>
            </a:pPr>
            <a:r>
              <a:rPr lang="en-US" sz="1800" dirty="0"/>
              <a:t>if(!</a:t>
            </a:r>
            <a:r>
              <a:rPr lang="en-US" sz="1800" dirty="0" err="1"/>
              <a:t>m_pDoc</a:t>
            </a:r>
            <a:r>
              <a:rPr lang="en-US" sz="1800" dirty="0"/>
              <a:t>-&gt;</a:t>
            </a:r>
            <a:r>
              <a:rPr lang="en-US" sz="1800" dirty="0" err="1"/>
              <a:t>m_IsPlayButtonON</a:t>
            </a:r>
            <a:r>
              <a:rPr lang="en-US" sz="1800" dirty="0"/>
              <a:t>||</a:t>
            </a:r>
            <a:r>
              <a:rPr lang="en-US" sz="1800" dirty="0" err="1"/>
              <a:t>m_pDoc</a:t>
            </a:r>
            <a:r>
              <a:rPr lang="en-US" sz="1800" dirty="0"/>
              <a:t>-&gt;</a:t>
            </a:r>
            <a:r>
              <a:rPr lang="en-US" sz="1800" dirty="0" err="1"/>
              <a:t>m_TaskType</a:t>
            </a:r>
            <a:r>
              <a:rPr lang="en-US" sz="1800" dirty="0"/>
              <a:t>!=MY_NEW_FIX_TASK){return;}</a:t>
            </a:r>
          </a:p>
          <a:p>
            <a:pPr lvl="5">
              <a:defRPr/>
            </a:pPr>
            <a:r>
              <a:rPr lang="en-US" sz="1800" dirty="0"/>
              <a:t>Sleep(10); </a:t>
            </a:r>
          </a:p>
          <a:p>
            <a:pPr lvl="4" algn="l">
              <a:defRPr/>
            </a:pPr>
            <a:r>
              <a:rPr lang="en-US" sz="1800" dirty="0"/>
              <a:t>}</a:t>
            </a:r>
          </a:p>
          <a:p>
            <a:pPr lvl="4" algn="l">
              <a:defRPr/>
            </a:pPr>
            <a:r>
              <a:rPr lang="en-US" sz="2400" dirty="0">
                <a:solidFill>
                  <a:srgbClr val="00B050"/>
                </a:solidFill>
              </a:rPr>
              <a:t>//Start a new trial and start collecting data for  the trial to save at the end.</a:t>
            </a:r>
            <a:endParaRPr lang="en-US" sz="1800" dirty="0">
              <a:solidFill>
                <a:srgbClr val="00B050"/>
              </a:solidFill>
            </a:endParaRPr>
          </a:p>
          <a:p>
            <a:pPr lvl="4" algn="l">
              <a:defRPr/>
            </a:pPr>
            <a:r>
              <a:rPr lang="en-US" sz="1800" dirty="0" err="1"/>
              <a:t>m_pDoc</a:t>
            </a:r>
            <a:r>
              <a:rPr lang="en-US" sz="1800" dirty="0"/>
              <a:t>-&gt;</a:t>
            </a:r>
            <a:r>
              <a:rPr lang="en-US" sz="1800" dirty="0" err="1"/>
              <a:t>StartCollectingTrialData_Give_StartECode</a:t>
            </a:r>
            <a:r>
              <a:rPr lang="en-US" sz="1800" dirty="0"/>
              <a:t>(ENABLECD); </a:t>
            </a:r>
            <a:r>
              <a:rPr lang="en-US" sz="1800" dirty="0">
                <a:solidFill>
                  <a:srgbClr val="009900"/>
                </a:solidFill>
              </a:rPr>
              <a:t>//To inform TAS to register the beginning of the trial, use this function.</a:t>
            </a:r>
          </a:p>
          <a:p>
            <a:pPr lvl="4" algn="l">
              <a:defRPr/>
            </a:pPr>
            <a:r>
              <a:rPr lang="en-US" sz="1800" dirty="0" err="1"/>
              <a:t>m_pDoc</a:t>
            </a:r>
            <a:r>
              <a:rPr lang="en-US" sz="1800" dirty="0"/>
              <a:t>-&gt;</a:t>
            </a:r>
            <a:r>
              <a:rPr lang="en-US" sz="1800" dirty="0" err="1"/>
              <a:t>Give_TrialID_toSave</a:t>
            </a:r>
            <a:r>
              <a:rPr lang="en-US" sz="1800" dirty="0"/>
              <a:t>(++</a:t>
            </a:r>
            <a:r>
              <a:rPr lang="en-US" sz="1800" dirty="0" err="1"/>
              <a:t>m_TrialNum</a:t>
            </a:r>
            <a:r>
              <a:rPr lang="en-US" sz="1800" dirty="0"/>
              <a:t>); </a:t>
            </a:r>
            <a:r>
              <a:rPr lang="en-US" sz="1800" dirty="0">
                <a:solidFill>
                  <a:srgbClr val="009900"/>
                </a:solidFill>
              </a:rPr>
              <a:t>//If you skip this function, the TAS will increase the trial number by 1 every trial.</a:t>
            </a:r>
          </a:p>
          <a:p>
            <a:pPr lvl="4" algn="l">
              <a:defRPr/>
            </a:pPr>
            <a:endParaRPr lang="en-US" sz="1800" dirty="0"/>
          </a:p>
          <a:p>
            <a:pPr lvl="4" algn="l">
              <a:defRPr/>
            </a:pPr>
            <a:r>
              <a:rPr lang="en-US" sz="1800" dirty="0"/>
              <a:t>…</a:t>
            </a:r>
          </a:p>
          <a:p>
            <a:pPr lvl="3" indent="-457200" algn="l">
              <a:defRPr/>
            </a:pPr>
            <a:r>
              <a:rPr lang="en-US" sz="1800" dirty="0"/>
              <a:t>	}</a:t>
            </a:r>
          </a:p>
          <a:p>
            <a:pPr lvl="3" indent="-457200" algn="l">
              <a:defRPr/>
            </a:pPr>
            <a:r>
              <a:rPr lang="en-US" sz="1800" dirty="0"/>
              <a:t>}</a:t>
            </a:r>
          </a:p>
          <a:p>
            <a:pPr lvl="3" indent="-1371600" algn="l">
              <a:defRPr/>
            </a:pPr>
            <a:endParaRPr lang="en-US" sz="1800" dirty="0" smtClean="0"/>
          </a:p>
          <a:p>
            <a:pPr lvl="3" indent="-1371600" algn="l">
              <a:defRPr/>
            </a:pPr>
            <a:endParaRPr lang="en-US" sz="1800" dirty="0"/>
          </a:p>
        </p:txBody>
      </p:sp>
    </p:spTree>
    <p:extLst>
      <p:ext uri="{BB962C8B-B14F-4D97-AF65-F5344CB8AC3E}">
        <p14:creationId xmlns:p14="http://schemas.microsoft.com/office/powerpoint/2010/main" val="4079649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How to Install</a:t>
            </a:r>
          </a:p>
        </p:txBody>
      </p:sp>
      <p:sp>
        <p:nvSpPr>
          <p:cNvPr id="5123" name="TextBox 109"/>
          <p:cNvSpPr txBox="1">
            <a:spLocks noChangeArrowheads="1"/>
          </p:cNvSpPr>
          <p:nvPr/>
        </p:nvSpPr>
        <p:spPr bwMode="auto">
          <a:xfrm>
            <a:off x="1219200" y="1143000"/>
            <a:ext cx="16002000" cy="1234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eaLnBrk="0" hangingPunct="0">
              <a:defRPr sz="1200">
                <a:solidFill>
                  <a:schemeClr val="tx1"/>
                </a:solidFill>
                <a:latin typeface="Arial" charset="0"/>
              </a:defRPr>
            </a:lvl1pPr>
            <a:lvl2pPr marL="914400" indent="-457200" eaLnBrk="0" hangingPunct="0">
              <a:defRPr sz="1200">
                <a:solidFill>
                  <a:schemeClr val="tx1"/>
                </a:solidFill>
                <a:latin typeface="Arial" charset="0"/>
              </a:defRPr>
            </a:lvl2pPr>
            <a:lvl3pPr marL="1371600" indent="-4572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lnSpc>
                <a:spcPct val="150000"/>
              </a:lnSpc>
              <a:buFont typeface="Arial" charset="0"/>
              <a:buAutoNum type="arabicPeriod"/>
            </a:pPr>
            <a:r>
              <a:rPr lang="en-US" sz="2000" dirty="0"/>
              <a:t>Go to: </a:t>
            </a:r>
            <a:r>
              <a:rPr lang="en-US" sz="2000" dirty="0">
                <a:hlinkClick r:id="rId3"/>
              </a:rPr>
              <a:t>http://joule.ni.com/nidu/cds/view/p/id/2604/lang/en</a:t>
            </a:r>
            <a:r>
              <a:rPr lang="en-US" sz="2000" dirty="0"/>
              <a:t>) and </a:t>
            </a:r>
            <a:r>
              <a:rPr lang="en-US" sz="2000" dirty="0">
                <a:solidFill>
                  <a:srgbClr val="FF0000"/>
                </a:solidFill>
              </a:rPr>
              <a:t>download the NI-DAQmx </a:t>
            </a:r>
            <a:r>
              <a:rPr lang="en-US" sz="2000" dirty="0"/>
              <a:t>program using the option 1 (NI Downloader) &amp; Install it.</a:t>
            </a:r>
          </a:p>
          <a:p>
            <a:pPr algn="l" eaLnBrk="1" hangingPunct="1">
              <a:lnSpc>
                <a:spcPct val="150000"/>
              </a:lnSpc>
              <a:buFont typeface="Arial" charset="0"/>
              <a:buAutoNum type="arabicPeriod"/>
            </a:pPr>
            <a:r>
              <a:rPr lang="en-US" sz="2000" dirty="0"/>
              <a:t>Turn off the computer &amp; install the NI-</a:t>
            </a:r>
            <a:r>
              <a:rPr lang="en-US" sz="2000" dirty="0" err="1"/>
              <a:t>PCIe</a:t>
            </a:r>
            <a:r>
              <a:rPr lang="en-US" sz="2000" dirty="0"/>
              <a:t> 6353 board (the power supply for this board should be separate from other power hungry instruments, such as hard disk).</a:t>
            </a:r>
          </a:p>
          <a:p>
            <a:pPr algn="l" eaLnBrk="1" hangingPunct="1">
              <a:lnSpc>
                <a:spcPct val="150000"/>
              </a:lnSpc>
              <a:buFont typeface="Arial" charset="0"/>
              <a:buAutoNum type="arabicPeriod"/>
            </a:pPr>
            <a:r>
              <a:rPr lang="en-US" sz="2000" dirty="0"/>
              <a:t>Recompile Blip programs (</a:t>
            </a:r>
            <a:r>
              <a:rPr lang="en-US" sz="2000" dirty="0" err="1"/>
              <a:t>DAS_cl</a:t>
            </a:r>
            <a:r>
              <a:rPr lang="en-US" sz="2000" dirty="0"/>
              <a:t>, DAS_sv, ANTS …) using Visual C++ (free version of Visual C++ may work): </a:t>
            </a:r>
          </a:p>
          <a:p>
            <a:pPr lvl="1" algn="l" eaLnBrk="1" hangingPunct="1">
              <a:lnSpc>
                <a:spcPct val="150000"/>
              </a:lnSpc>
              <a:buFont typeface="Arial" charset="0"/>
              <a:buChar char="•"/>
            </a:pPr>
            <a:r>
              <a:rPr lang="en-US" sz="2000" dirty="0"/>
              <a:t>Go to “Blip\</a:t>
            </a:r>
            <a:r>
              <a:rPr lang="en-US" sz="2000" dirty="0" err="1"/>
              <a:t>DAS_sv</a:t>
            </a:r>
            <a:r>
              <a:rPr lang="en-US" sz="2000" dirty="0"/>
              <a:t>\” and double click “DAS_sv.sln”. Go to Menu -&gt;"Project" -&gt;"DAS_sv Properties" -&gt;"Configuration Properties"-&gt;"C/C++"-&gt;"General". </a:t>
            </a:r>
          </a:p>
          <a:p>
            <a:pPr lvl="1" algn="l" eaLnBrk="1" hangingPunct="1">
              <a:lnSpc>
                <a:spcPct val="150000"/>
              </a:lnSpc>
              <a:buFont typeface="Arial" charset="0"/>
              <a:buChar char="•"/>
            </a:pPr>
            <a:r>
              <a:rPr lang="en-US" sz="2000" dirty="0"/>
              <a:t>In the "Additional Include Directories" field, verify the following: </a:t>
            </a:r>
          </a:p>
          <a:p>
            <a:pPr lvl="2" algn="l" eaLnBrk="1" hangingPunct="1">
              <a:lnSpc>
                <a:spcPct val="150000"/>
              </a:lnSpc>
            </a:pPr>
            <a:r>
              <a:rPr lang="en-US" sz="2000" dirty="0"/>
              <a:t>	C:\Program Files (x86)\National Instruments\Shared\</a:t>
            </a:r>
            <a:r>
              <a:rPr lang="en-US" sz="2000" dirty="0" err="1"/>
              <a:t>ExternalCompilerSupport</a:t>
            </a:r>
            <a:r>
              <a:rPr lang="en-US" sz="2000" dirty="0"/>
              <a:t>\C\include;..\Include</a:t>
            </a:r>
          </a:p>
          <a:p>
            <a:pPr lvl="1" algn="l" eaLnBrk="1" hangingPunct="1">
              <a:lnSpc>
                <a:spcPct val="150000"/>
              </a:lnSpc>
              <a:buFont typeface="Arial" charset="0"/>
              <a:buChar char="•"/>
            </a:pPr>
            <a:r>
              <a:rPr lang="en-US" sz="2000" dirty="0"/>
              <a:t>It has two parts: first part, for the NI 6353 device; second part, the Blip directory “..\_Include” separated by a semicolon. Make sure that the National Instruments folder is in the directory designated by the first part. If not, change the name of the directory to match the location.</a:t>
            </a:r>
          </a:p>
          <a:p>
            <a:pPr lvl="1" algn="l" eaLnBrk="1" hangingPunct="1">
              <a:lnSpc>
                <a:spcPct val="150000"/>
              </a:lnSpc>
              <a:buFont typeface="Arial" charset="0"/>
              <a:buAutoNum type="arabicPeriod"/>
            </a:pPr>
            <a:r>
              <a:rPr lang="en-US" sz="2000" dirty="0"/>
              <a:t>All the other programs (e.g. TAS, RAS, Oscilloscope etc.) do not need any further adjustment for recompiling. </a:t>
            </a:r>
          </a:p>
          <a:p>
            <a:pPr lvl="1" algn="l" eaLnBrk="1" hangingPunct="1">
              <a:lnSpc>
                <a:spcPct val="150000"/>
              </a:lnSpc>
              <a:buFont typeface="Arial" charset="0"/>
              <a:buAutoNum type="arabicPeriod"/>
            </a:pPr>
            <a:r>
              <a:rPr lang="en-US" sz="2000" dirty="0"/>
              <a:t>After installing, click TAS.exe in “x64/Release/” directory (x64 bit case). Click the first icon (spike discriminator) in MOXY. Now, if you see some lines running in MOXY, you have succeed in installing. </a:t>
            </a:r>
          </a:p>
          <a:p>
            <a:pPr lvl="1" algn="l" eaLnBrk="1" hangingPunct="1">
              <a:lnSpc>
                <a:spcPct val="150000"/>
              </a:lnSpc>
              <a:buFont typeface="Arial" charset="0"/>
              <a:buAutoNum type="arabicPeriod"/>
            </a:pPr>
            <a:r>
              <a:rPr lang="en-US" sz="2000" dirty="0"/>
              <a:t>DAS_sv detects the </a:t>
            </a:r>
            <a:r>
              <a:rPr lang="en-US" sz="2000" dirty="0" err="1"/>
              <a:t>PCIe</a:t>
            </a:r>
            <a:r>
              <a:rPr lang="en-US" sz="2000" dirty="0"/>
              <a:t>/USB-6353 device automatically. If there are more than one device, DAS_sv will display the situation and use the first device. If you want to change this behavior, go to DAS_View.cpp and reconfigure.</a:t>
            </a:r>
          </a:p>
          <a:p>
            <a:pPr lvl="1" eaLnBrk="1" hangingPunct="1">
              <a:lnSpc>
                <a:spcPct val="150000"/>
              </a:lnSpc>
            </a:pPr>
            <a:endParaRPr lang="en-US" sz="2800"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dirty="0" smtClean="0">
                <a:solidFill>
                  <a:srgbClr val="FF0000"/>
                </a:solidFill>
                <a:effectLst>
                  <a:outerShdw blurRad="38100" dist="38100" dir="2700000" algn="tl">
                    <a:srgbClr val="C0C0C0"/>
                  </a:outerShdw>
                </a:effectLst>
              </a:rPr>
              <a:t>User structured Data to save</a:t>
            </a:r>
            <a:endParaRPr lang="en-US" sz="4000" b="1" dirty="0">
              <a:solidFill>
                <a:srgbClr val="FF0000"/>
              </a:solidFill>
              <a:effectLst>
                <a:outerShdw blurRad="38100" dist="38100" dir="2700000" algn="tl">
                  <a:srgbClr val="C0C0C0"/>
                </a:outerShdw>
              </a:effectLst>
            </a:endParaRPr>
          </a:p>
        </p:txBody>
      </p:sp>
      <p:sp>
        <p:nvSpPr>
          <p:cNvPr id="50179" name="Rectangle 41"/>
          <p:cNvSpPr>
            <a:spLocks noChangeArrowheads="1"/>
          </p:cNvSpPr>
          <p:nvPr/>
        </p:nvSpPr>
        <p:spPr bwMode="auto">
          <a:xfrm>
            <a:off x="304800" y="1753910"/>
            <a:ext cx="17754600" cy="5539978"/>
          </a:xfrm>
          <a:prstGeom prst="rect">
            <a:avLst/>
          </a:prstGeom>
          <a:noFill/>
          <a:ln w="9525" algn="ctr">
            <a:noFill/>
            <a:miter lim="800000"/>
            <a:headEnd/>
            <a:tailEnd/>
          </a:ln>
        </p:spPr>
        <p:txBody>
          <a:bodyPr wrap="square">
            <a:spAutoFit/>
          </a:bodyPr>
          <a:lstStyle/>
          <a:p>
            <a:pPr marL="342900" indent="-342900" algn="l">
              <a:lnSpc>
                <a:spcPct val="150000"/>
              </a:lnSpc>
              <a:buFont typeface="Arial" pitchFamily="34" charset="0"/>
              <a:buChar char="•"/>
              <a:defRPr/>
            </a:pPr>
            <a:r>
              <a:rPr lang="en-US" sz="2400" dirty="0" smtClean="0">
                <a:solidFill>
                  <a:srgbClr val="3333CC"/>
                </a:solidFill>
              </a:rPr>
              <a:t>You can save any data with your comments. And these information will be saved if you need it with the neural data. There are two functions as follows:</a:t>
            </a:r>
          </a:p>
          <a:p>
            <a:pPr marL="800100" lvl="1" indent="-342900" algn="l">
              <a:lnSpc>
                <a:spcPct val="150000"/>
              </a:lnSpc>
              <a:buFont typeface="+mj-lt"/>
              <a:buAutoNum type="arabicPeriod"/>
              <a:defRPr/>
            </a:pPr>
            <a:r>
              <a:rPr lang="en-US" sz="2000" dirty="0" err="1"/>
              <a:t>m_pDoc</a:t>
            </a:r>
            <a:r>
              <a:rPr lang="en-US" sz="2000" dirty="0"/>
              <a:t>-&gt;</a:t>
            </a:r>
            <a:r>
              <a:rPr lang="en-US" sz="2000" dirty="0" err="1"/>
              <a:t>Name_and_Value_to_record</a:t>
            </a:r>
            <a:r>
              <a:rPr lang="en-US" sz="2000" dirty="0"/>
              <a:t>("Test 1!",123); </a:t>
            </a:r>
            <a:endParaRPr lang="en-US" sz="2000" dirty="0" smtClean="0"/>
          </a:p>
          <a:p>
            <a:pPr lvl="1" algn="l">
              <a:lnSpc>
                <a:spcPct val="150000"/>
              </a:lnSpc>
              <a:defRPr/>
            </a:pPr>
            <a:r>
              <a:rPr lang="en-US" sz="2000" dirty="0" smtClean="0">
                <a:sym typeface="Wingdings" panose="05000000000000000000" pitchFamily="2" charset="2"/>
              </a:rPr>
              <a:t>	 In the example above: This function saves “Test1!” and the value “123” with the time stamp at the time of occurrence.</a:t>
            </a:r>
            <a:br>
              <a:rPr lang="en-US" sz="2000" dirty="0" smtClean="0">
                <a:sym typeface="Wingdings" panose="05000000000000000000" pitchFamily="2" charset="2"/>
              </a:rPr>
            </a:br>
            <a:endParaRPr lang="en-US" sz="2000" dirty="0" smtClean="0"/>
          </a:p>
          <a:p>
            <a:pPr lvl="1" algn="l">
              <a:lnSpc>
                <a:spcPct val="150000"/>
              </a:lnSpc>
              <a:defRPr/>
            </a:pPr>
            <a:r>
              <a:rPr lang="en-US" sz="2000" dirty="0" smtClean="0"/>
              <a:t>2. </a:t>
            </a:r>
            <a:r>
              <a:rPr lang="en-US" sz="2000" dirty="0" err="1" smtClean="0"/>
              <a:t>m_pDoc</a:t>
            </a:r>
            <a:r>
              <a:rPr lang="en-US" sz="2000" dirty="0" smtClean="0"/>
              <a:t>-</a:t>
            </a:r>
            <a:r>
              <a:rPr lang="en-US" sz="2000" dirty="0"/>
              <a:t>&gt;</a:t>
            </a:r>
            <a:r>
              <a:rPr lang="en-US" sz="2000" dirty="0" err="1"/>
              <a:t>Name_and_ArrayOfValues_to_record</a:t>
            </a:r>
            <a:r>
              <a:rPr lang="en-US" sz="2000" dirty="0"/>
              <a:t>("Test 2!",m_fixGreen,2</a:t>
            </a:r>
            <a:r>
              <a:rPr lang="en-US" sz="2000" dirty="0" smtClean="0"/>
              <a:t>);}</a:t>
            </a:r>
          </a:p>
          <a:p>
            <a:pPr lvl="1" algn="l">
              <a:lnSpc>
                <a:spcPct val="150000"/>
              </a:lnSpc>
              <a:defRPr/>
            </a:pPr>
            <a:r>
              <a:rPr lang="en-US" sz="2000" dirty="0" smtClean="0">
                <a:sym typeface="Wingdings" panose="05000000000000000000" pitchFamily="2" charset="2"/>
              </a:rPr>
              <a:t>	In the example above:  </a:t>
            </a:r>
            <a:r>
              <a:rPr lang="en-US" sz="2000" dirty="0">
                <a:sym typeface="Wingdings" panose="05000000000000000000" pitchFamily="2" charset="2"/>
              </a:rPr>
              <a:t>This function saves “</a:t>
            </a:r>
            <a:r>
              <a:rPr lang="en-US" sz="2000" dirty="0" smtClean="0">
                <a:sym typeface="Wingdings" panose="05000000000000000000" pitchFamily="2" charset="2"/>
              </a:rPr>
              <a:t>Test2!” </a:t>
            </a:r>
            <a:r>
              <a:rPr lang="en-US" sz="2000" dirty="0">
                <a:sym typeface="Wingdings" panose="05000000000000000000" pitchFamily="2" charset="2"/>
              </a:rPr>
              <a:t>and the value </a:t>
            </a:r>
            <a:r>
              <a:rPr lang="en-US" sz="2000" dirty="0" err="1" smtClean="0">
                <a:sym typeface="Wingdings" panose="05000000000000000000" pitchFamily="2" charset="2"/>
              </a:rPr>
              <a:t>m_fixGreen</a:t>
            </a:r>
            <a:r>
              <a:rPr lang="en-US" sz="2000" dirty="0" smtClean="0">
                <a:sym typeface="Wingdings" panose="05000000000000000000" pitchFamily="2" charset="2"/>
              </a:rPr>
              <a:t>[0], </a:t>
            </a:r>
            <a:r>
              <a:rPr lang="en-US" sz="2000" dirty="0" err="1" smtClean="0">
                <a:sym typeface="Wingdings" panose="05000000000000000000" pitchFamily="2" charset="2"/>
              </a:rPr>
              <a:t>mfixGreen</a:t>
            </a:r>
            <a:r>
              <a:rPr lang="en-US" sz="2000" dirty="0" smtClean="0">
                <a:sym typeface="Wingdings" panose="05000000000000000000" pitchFamily="2" charset="2"/>
              </a:rPr>
              <a:t>[1] </a:t>
            </a:r>
            <a:r>
              <a:rPr lang="en-US" sz="2000" dirty="0">
                <a:sym typeface="Wingdings" panose="05000000000000000000" pitchFamily="2" charset="2"/>
              </a:rPr>
              <a:t>with the time stamp at the time of </a:t>
            </a:r>
            <a:r>
              <a:rPr lang="en-US" sz="2000" dirty="0" smtClean="0">
                <a:sym typeface="Wingdings" panose="05000000000000000000" pitchFamily="2" charset="2"/>
              </a:rPr>
              <a:t>occurrence.</a:t>
            </a:r>
            <a:r>
              <a:rPr lang="en-US" sz="2000" dirty="0">
                <a:sym typeface="Wingdings" panose="05000000000000000000" pitchFamily="2" charset="2"/>
              </a:rPr>
              <a:t/>
            </a:r>
            <a:br>
              <a:rPr lang="en-US" sz="2000" dirty="0">
                <a:sym typeface="Wingdings" panose="05000000000000000000" pitchFamily="2" charset="2"/>
              </a:rPr>
            </a:br>
            <a:endParaRPr lang="en-US" sz="2000" dirty="0"/>
          </a:p>
          <a:p>
            <a:pPr marL="800100" lvl="1" indent="-342900" algn="l">
              <a:lnSpc>
                <a:spcPct val="150000"/>
              </a:lnSpc>
              <a:buFont typeface="+mj-lt"/>
              <a:buAutoNum type="arabicPeriod"/>
              <a:defRPr/>
            </a:pPr>
            <a:endParaRPr lang="en-US" sz="2000" dirty="0" smtClean="0"/>
          </a:p>
          <a:p>
            <a:pPr marL="342900" indent="-342900" algn="l">
              <a:lnSpc>
                <a:spcPct val="150000"/>
              </a:lnSpc>
              <a:buFont typeface="Arial" pitchFamily="34" charset="0"/>
              <a:buChar char="•"/>
              <a:defRPr/>
            </a:pPr>
            <a:endParaRPr lang="en-US" sz="2400" dirty="0">
              <a:solidFill>
                <a:srgbClr val="3333CC"/>
              </a:solidFill>
            </a:endParaRPr>
          </a:p>
          <a:p>
            <a:pPr marL="342900" indent="-342900" algn="l">
              <a:lnSpc>
                <a:spcPct val="150000"/>
              </a:lnSpc>
              <a:buFont typeface="Arial" pitchFamily="34" charset="0"/>
              <a:buChar char="•"/>
              <a:defRPr/>
            </a:pPr>
            <a:endParaRPr lang="en-US" sz="2400" dirty="0" smtClean="0">
              <a:solidFill>
                <a:srgbClr val="3333CC"/>
              </a:solidFill>
            </a:endParaRPr>
          </a:p>
        </p:txBody>
      </p:sp>
    </p:spTree>
    <p:extLst>
      <p:ext uri="{BB962C8B-B14F-4D97-AF65-F5344CB8AC3E}">
        <p14:creationId xmlns:p14="http://schemas.microsoft.com/office/powerpoint/2010/main" val="11232635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Continuity of data saving</a:t>
            </a:r>
          </a:p>
        </p:txBody>
      </p:sp>
      <p:sp>
        <p:nvSpPr>
          <p:cNvPr id="54275" name="Rectangle 41"/>
          <p:cNvSpPr>
            <a:spLocks noChangeArrowheads="1"/>
          </p:cNvSpPr>
          <p:nvPr/>
        </p:nvSpPr>
        <p:spPr bwMode="auto">
          <a:xfrm>
            <a:off x="228600" y="1447800"/>
            <a:ext cx="176784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1800"/>
          </a:p>
          <a:p>
            <a:pPr lvl="3" indent="-1371600" algn="l"/>
            <a:r>
              <a:rPr lang="en-US" sz="2400">
                <a:solidFill>
                  <a:schemeClr val="accent2"/>
                </a:solidFill>
              </a:rPr>
              <a:t>Ali ran a </a:t>
            </a:r>
            <a:r>
              <a:rPr lang="en-US" sz="2400" err="1">
                <a:solidFill>
                  <a:schemeClr val="accent2"/>
                </a:solidFill>
              </a:rPr>
              <a:t>MatLab</a:t>
            </a:r>
            <a:r>
              <a:rPr lang="en-US" sz="2400">
                <a:solidFill>
                  <a:schemeClr val="accent2"/>
                </a:solidFill>
              </a:rPr>
              <a:t> to see how the Blip saves analog data using the following configuration:</a:t>
            </a:r>
          </a:p>
          <a:p>
            <a:pPr lvl="3" indent="-1371600" algn="l"/>
            <a:r>
              <a:rPr lang="en-US" sz="2400">
                <a:solidFill>
                  <a:srgbClr val="00B050"/>
                </a:solidFill>
              </a:rPr>
              <a:t>			//Save data for the trial</a:t>
            </a:r>
            <a:endParaRPr lang="en-US" sz="2400">
              <a:solidFill>
                <a:srgbClr val="8A0000"/>
              </a:solidFill>
            </a:endParaRPr>
          </a:p>
          <a:p>
            <a:pPr lvl="4" algn="l"/>
            <a:r>
              <a:rPr lang="en-US" sz="1800" err="1"/>
              <a:t>m_pDoc</a:t>
            </a:r>
            <a:r>
              <a:rPr lang="en-US" sz="1800"/>
              <a:t>-&gt;</a:t>
            </a:r>
            <a:r>
              <a:rPr lang="en-US" sz="1800" err="1"/>
              <a:t>EndTrial_SaveTrialDataToMem_and_InCaseFileIsOpenToFileAsWell</a:t>
            </a:r>
            <a:r>
              <a:rPr lang="en-US" sz="1800"/>
              <a:t>();</a:t>
            </a:r>
            <a:r>
              <a:rPr lang="en-US" sz="1800">
                <a:solidFill>
                  <a:srgbClr val="009900"/>
                </a:solidFill>
              </a:rPr>
              <a:t>//This properly finishes the previous trial.</a:t>
            </a:r>
            <a:r>
              <a:rPr lang="en-US" sz="1800"/>
              <a:t> </a:t>
            </a:r>
          </a:p>
          <a:p>
            <a:pPr lvl="4" algn="l"/>
            <a:r>
              <a:rPr lang="en-US" sz="2400">
                <a:solidFill>
                  <a:srgbClr val="00B050"/>
                </a:solidFill>
              </a:rPr>
              <a:t>//Pause loop</a:t>
            </a:r>
          </a:p>
          <a:p>
            <a:pPr lvl="4" algn="l"/>
            <a:r>
              <a:rPr lang="en-US" sz="1800"/>
              <a:t>while(</a:t>
            </a:r>
            <a:r>
              <a:rPr lang="en-US" sz="1800" err="1"/>
              <a:t>m_pDoc</a:t>
            </a:r>
            <a:r>
              <a:rPr lang="en-US" sz="1800"/>
              <a:t>-&gt;</a:t>
            </a:r>
            <a:r>
              <a:rPr lang="en-US" sz="1800" err="1"/>
              <a:t>m_bPause</a:t>
            </a:r>
            <a:r>
              <a:rPr lang="en-US" sz="1800"/>
              <a:t>||</a:t>
            </a:r>
            <a:r>
              <a:rPr lang="en-US" sz="1800" err="1"/>
              <a:t>m_pDoc</a:t>
            </a:r>
            <a:r>
              <a:rPr lang="en-US" sz="1800"/>
              <a:t>-&gt;</a:t>
            </a:r>
            <a:r>
              <a:rPr lang="en-US" sz="1800" err="1"/>
              <a:t>m_TaskType</a:t>
            </a:r>
            <a:r>
              <a:rPr lang="en-US" sz="1800"/>
              <a:t>!=EFFORT_TASK){   …  }</a:t>
            </a:r>
          </a:p>
          <a:p>
            <a:pPr lvl="4" algn="l"/>
            <a:r>
              <a:rPr lang="en-US" sz="2400">
                <a:solidFill>
                  <a:srgbClr val="00B050"/>
                </a:solidFill>
              </a:rPr>
              <a:t>//Start a new trial and start collecting data for  the trial to save at the end.</a:t>
            </a:r>
            <a:endParaRPr lang="en-US" sz="1800">
              <a:solidFill>
                <a:srgbClr val="00B050"/>
              </a:solidFill>
            </a:endParaRPr>
          </a:p>
          <a:p>
            <a:pPr lvl="4" algn="l"/>
            <a:r>
              <a:rPr lang="en-US" sz="1800" err="1"/>
              <a:t>m_pDoc</a:t>
            </a:r>
            <a:r>
              <a:rPr lang="en-US" sz="1800"/>
              <a:t>-&gt;</a:t>
            </a:r>
            <a:r>
              <a:rPr lang="en-US" sz="1800" err="1"/>
              <a:t>StartCollectingTrialData_Give_StartECode</a:t>
            </a:r>
            <a:r>
              <a:rPr lang="en-US" sz="1800"/>
              <a:t>(ENABLECD); </a:t>
            </a:r>
            <a:r>
              <a:rPr lang="en-US" sz="1800">
                <a:solidFill>
                  <a:srgbClr val="009900"/>
                </a:solidFill>
              </a:rPr>
              <a:t>//To inform TAS to register the beginning of the trial use this function.</a:t>
            </a:r>
            <a:endParaRPr lang="en-US" sz="2400">
              <a:solidFill>
                <a:srgbClr val="8A0000"/>
              </a:solidFill>
            </a:endParaRPr>
          </a:p>
          <a:p>
            <a:pPr lvl="4" algn="l"/>
            <a:endParaRPr lang="en-US" sz="2400">
              <a:solidFill>
                <a:srgbClr val="8A0000"/>
              </a:solidFill>
            </a:endParaRPr>
          </a:p>
          <a:p>
            <a:pPr lvl="4" algn="l"/>
            <a:r>
              <a:rPr lang="en-US" sz="2400">
                <a:solidFill>
                  <a:schemeClr val="accent2"/>
                </a:solidFill>
              </a:rPr>
              <a:t>The following histogram shows the distribution of the time gap between the last data point of one trial to the first data point of the next trial. As the result shows, the Blip has about 1ms of data gap between trials.</a:t>
            </a:r>
            <a:endParaRPr lang="en-US" sz="1800">
              <a:solidFill>
                <a:schemeClr val="accent2"/>
              </a:solidFill>
            </a:endParaRPr>
          </a:p>
        </p:txBody>
      </p:sp>
      <p:grpSp>
        <p:nvGrpSpPr>
          <p:cNvPr id="54276" name="Group 6"/>
          <p:cNvGrpSpPr>
            <a:grpSpLocks/>
          </p:cNvGrpSpPr>
          <p:nvPr/>
        </p:nvGrpSpPr>
        <p:grpSpPr bwMode="auto">
          <a:xfrm>
            <a:off x="3124200" y="5154613"/>
            <a:ext cx="11693525" cy="7037387"/>
            <a:chOff x="3276600" y="5334000"/>
            <a:chExt cx="11388725" cy="6526213"/>
          </a:xfrm>
        </p:grpSpPr>
        <p:pic>
          <p:nvPicPr>
            <p:cNvPr id="54278" name="Picture 2" descr="C:\Users\Hongy\Desktop\AnalogTim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5334000"/>
              <a:ext cx="11388725" cy="6526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9" name="Rectangle 41"/>
            <p:cNvSpPr>
              <a:spLocks noChangeArrowheads="1"/>
            </p:cNvSpPr>
            <p:nvPr/>
          </p:nvSpPr>
          <p:spPr bwMode="auto">
            <a:xfrm>
              <a:off x="8635454" y="5553356"/>
              <a:ext cx="508674" cy="26205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r>
                <a:rPr lang="en-US" sz="1000"/>
                <a:t>Data</a:t>
              </a:r>
              <a:endParaRPr lang="en-US" sz="1000">
                <a:solidFill>
                  <a:schemeClr val="accent2"/>
                </a:solidFill>
              </a:endParaRPr>
            </a:p>
          </p:txBody>
        </p:sp>
      </p:grpSp>
      <p:sp>
        <p:nvSpPr>
          <p:cNvPr id="54277" name="Rectangle 41"/>
          <p:cNvSpPr>
            <a:spLocks noChangeArrowheads="1"/>
          </p:cNvSpPr>
          <p:nvPr/>
        </p:nvSpPr>
        <p:spPr bwMode="auto">
          <a:xfrm>
            <a:off x="384175" y="11053763"/>
            <a:ext cx="17526000" cy="258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1800" dirty="0">
              <a:solidFill>
                <a:schemeClr val="accent2"/>
              </a:solidFill>
            </a:endParaRPr>
          </a:p>
          <a:p>
            <a:pPr lvl="3" indent="-1371600" algn="l"/>
            <a:r>
              <a:rPr lang="en-US" sz="2400" dirty="0">
                <a:solidFill>
                  <a:schemeClr val="accent2"/>
                </a:solidFill>
              </a:rPr>
              <a:t>*NOTE: </a:t>
            </a:r>
          </a:p>
          <a:p>
            <a:pPr marL="406400" lvl="3" indent="-406400" algn="l">
              <a:buFont typeface="Arial" charset="0"/>
              <a:buChar char="•"/>
            </a:pPr>
            <a:r>
              <a:rPr lang="en-US" sz="2400" dirty="0">
                <a:solidFill>
                  <a:schemeClr val="accent2"/>
                </a:solidFill>
              </a:rPr>
              <a:t>Blip records all the open behavioral AI channels’ (specified by NUM_BEHAVIOR_AI_CHANS) data. Since each AI tends to take up a lot of disk space, it is a good idea to keep the number of behavioral AI channels to minimal. </a:t>
            </a:r>
          </a:p>
          <a:p>
            <a:pPr marL="406400" lvl="3" indent="-406400" algn="l">
              <a:buFont typeface="Arial" charset="0"/>
              <a:buChar char="•"/>
            </a:pPr>
            <a:r>
              <a:rPr lang="en-US" sz="2400" dirty="0">
                <a:solidFill>
                  <a:schemeClr val="accent2"/>
                </a:solidFill>
              </a:rPr>
              <a:t>Also, even when you click MOXY's eye monitor and the running line's eye position level changes, it is not reflected in the saved file. The data saved are the ones only from the NI instrument, i.e., M_AI[..]. You can see this at “void </a:t>
            </a:r>
            <a:r>
              <a:rPr lang="en-US" sz="2400" dirty="0" err="1">
                <a:solidFill>
                  <a:schemeClr val="accent2"/>
                </a:solidFill>
              </a:rPr>
              <a:t>CTASView</a:t>
            </a:r>
            <a:r>
              <a:rPr lang="en-US" sz="2400" dirty="0">
                <a:solidFill>
                  <a:schemeClr val="accent2"/>
                </a:solidFill>
              </a:rPr>
              <a:t>::Serialize(</a:t>
            </a:r>
            <a:r>
              <a:rPr lang="en-US" sz="2400" dirty="0" err="1">
                <a:solidFill>
                  <a:schemeClr val="accent2"/>
                </a:solidFill>
              </a:rPr>
              <a:t>CArchive</a:t>
            </a:r>
            <a:r>
              <a:rPr lang="en-US" sz="2400" dirty="0">
                <a:solidFill>
                  <a:schemeClr val="accent2"/>
                </a:solidFill>
              </a:rPr>
              <a:t>&amp; </a:t>
            </a:r>
            <a:r>
              <a:rPr lang="en-US" sz="2400" dirty="0" err="1">
                <a:solidFill>
                  <a:schemeClr val="accent2"/>
                </a:solidFill>
              </a:rPr>
              <a:t>ar</a:t>
            </a:r>
            <a:r>
              <a:rPr lang="en-US" sz="2400" dirty="0">
                <a:solidFill>
                  <a:schemeClr val="accent2"/>
                </a:solidFill>
              </a:rPr>
              <a:t>)”.</a:t>
            </a:r>
          </a:p>
        </p:txBody>
      </p:sp>
    </p:spTree>
    <p:extLst>
      <p:ext uri="{BB962C8B-B14F-4D97-AF65-F5344CB8AC3E}">
        <p14:creationId xmlns:p14="http://schemas.microsoft.com/office/powerpoint/2010/main" val="341912971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1"/>
          <p:cNvSpPr>
            <a:spLocks noChangeArrowheads="1"/>
          </p:cNvSpPr>
          <p:nvPr/>
        </p:nvSpPr>
        <p:spPr bwMode="auto">
          <a:xfrm>
            <a:off x="9144000" y="8826500"/>
            <a:ext cx="8859838" cy="4127500"/>
          </a:xfrm>
          <a:prstGeom prst="rect">
            <a:avLst/>
          </a:prstGeom>
          <a:solidFill>
            <a:srgbClr val="DEF1F2"/>
          </a:solidFill>
          <a:ln w="9525" algn="ctr">
            <a:solidFill>
              <a:schemeClr val="tx1"/>
            </a:solidFill>
            <a:round/>
            <a:headEnd/>
            <a:tailEnd type="triangle" w="med" len="med"/>
          </a:ln>
        </p:spPr>
        <p:txBody>
          <a:bodyPr anchor="ctr"/>
          <a:lstStyle/>
          <a:p>
            <a:endParaRPr lang="en-US"/>
          </a:p>
        </p:txBody>
      </p:sp>
      <p:sp>
        <p:nvSpPr>
          <p:cNvPr id="55299" name="Rectangle 50180"/>
          <p:cNvSpPr>
            <a:spLocks noChangeArrowheads="1"/>
          </p:cNvSpPr>
          <p:nvPr/>
        </p:nvSpPr>
        <p:spPr bwMode="auto">
          <a:xfrm>
            <a:off x="304800" y="8826500"/>
            <a:ext cx="8686800" cy="4127500"/>
          </a:xfrm>
          <a:prstGeom prst="rect">
            <a:avLst/>
          </a:prstGeom>
          <a:solidFill>
            <a:srgbClr val="DEF1F2"/>
          </a:solidFill>
          <a:ln w="9525" algn="ctr">
            <a:solidFill>
              <a:schemeClr val="tx1"/>
            </a:solidFill>
            <a:round/>
            <a:headEnd/>
            <a:tailEnd type="triangle" w="med" len="med"/>
          </a:ln>
        </p:spPr>
        <p:txBody>
          <a:bodyPr anchor="ctr"/>
          <a:lstStyle/>
          <a:p>
            <a:endParaRPr lang="en-US"/>
          </a:p>
        </p:txBody>
      </p:sp>
      <p:sp>
        <p:nvSpPr>
          <p:cNvPr id="55300" name="Rectangle 2"/>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File saving – Under the hood</a:t>
            </a:r>
          </a:p>
        </p:txBody>
      </p:sp>
      <p:sp>
        <p:nvSpPr>
          <p:cNvPr id="55301" name="Rectangle 41"/>
          <p:cNvSpPr>
            <a:spLocks noChangeArrowheads="1"/>
          </p:cNvSpPr>
          <p:nvPr/>
        </p:nvSpPr>
        <p:spPr bwMode="auto">
          <a:xfrm>
            <a:off x="228600" y="1236663"/>
            <a:ext cx="17678400" cy="60016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2000" dirty="0"/>
          </a:p>
          <a:p>
            <a:pPr marL="569913" lvl="3" indent="-569913" algn="l">
              <a:buFont typeface="Arial" charset="0"/>
              <a:buChar char="•"/>
            </a:pPr>
            <a:r>
              <a:rPr lang="en-US" sz="2800" dirty="0">
                <a:solidFill>
                  <a:schemeClr val="accent2"/>
                </a:solidFill>
              </a:rPr>
              <a:t>To make the data collecting and file writing process more efficient, Blip uses alternating memory spaces for Ecodes, Spikes, User defined variables), one for the previous (to a file on the hard drive), another for the current trial (to memory).  An illustration is shown below.</a:t>
            </a:r>
          </a:p>
          <a:p>
            <a:pPr marL="569913" lvl="3" indent="-569913" algn="l">
              <a:buFont typeface="Arial" charset="0"/>
              <a:buChar char="•"/>
            </a:pPr>
            <a:r>
              <a:rPr lang="en-US" sz="2800" dirty="0">
                <a:solidFill>
                  <a:schemeClr val="accent2"/>
                </a:solidFill>
              </a:rPr>
              <a:t>For the analog signals, a long loop is used to separate the previous trial’s data from the current one. See the illustration below.</a:t>
            </a:r>
          </a:p>
          <a:p>
            <a:pPr marL="569913" lvl="3" indent="-569913" algn="l">
              <a:buFont typeface="Arial" charset="0"/>
              <a:buChar char="•"/>
            </a:pPr>
            <a:r>
              <a:rPr lang="en-US" sz="2800" dirty="0">
                <a:solidFill>
                  <a:schemeClr val="accent2"/>
                </a:solidFill>
              </a:rPr>
              <a:t> At the end of the trial, the save function takes off as a parallel thread. While the data is being written in the hard drive from the memory, the next trial may have already started and collecting the data to the memory. Because of this parallel structure, the data gap between trials is minimal and the current trial variables are safely collected regardless of the previous data that is being written to a file. </a:t>
            </a:r>
          </a:p>
          <a:p>
            <a:pPr marL="569913" lvl="3" indent="-569913" algn="l">
              <a:buFont typeface="Arial" charset="0"/>
              <a:buChar char="•"/>
            </a:pPr>
            <a:r>
              <a:rPr lang="en-US" sz="2800" dirty="0">
                <a:solidFill>
                  <a:schemeClr val="accent2"/>
                </a:solidFill>
              </a:rPr>
              <a:t>To make sure that the analog data of the previous trial is well separated from the current analog writing position for the current trial, the program checks the memory positions before writing the data to the hard drive. If the queue is too small to be safe, Blip will give you a warning (see “</a:t>
            </a:r>
            <a:r>
              <a:rPr lang="en-US" sz="1400" dirty="0">
                <a:solidFill>
                  <a:schemeClr val="accent2"/>
                </a:solidFill>
              </a:rPr>
              <a:t>At_the_End_of_a_Trial_Check_if_MemoryMap_config_meets_the_trials_config()</a:t>
            </a:r>
            <a:r>
              <a:rPr lang="en-US" sz="2800" dirty="0">
                <a:solidFill>
                  <a:schemeClr val="accent2"/>
                </a:solidFill>
              </a:rPr>
              <a:t>” function for details).  </a:t>
            </a:r>
          </a:p>
        </p:txBody>
      </p:sp>
      <p:sp>
        <p:nvSpPr>
          <p:cNvPr id="55302" name="Rectangle 1"/>
          <p:cNvSpPr>
            <a:spLocks noChangeArrowheads="1"/>
          </p:cNvSpPr>
          <p:nvPr/>
        </p:nvSpPr>
        <p:spPr bwMode="auto">
          <a:xfrm>
            <a:off x="1676400" y="10220325"/>
            <a:ext cx="2971800" cy="992188"/>
          </a:xfrm>
          <a:prstGeom prst="rect">
            <a:avLst/>
          </a:prstGeom>
          <a:noFill/>
          <a:ln w="952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5303" name="Rectangle 5"/>
          <p:cNvSpPr>
            <a:spLocks noChangeArrowheads="1"/>
          </p:cNvSpPr>
          <p:nvPr/>
        </p:nvSpPr>
        <p:spPr bwMode="auto">
          <a:xfrm>
            <a:off x="5257800" y="10220325"/>
            <a:ext cx="2971800" cy="992188"/>
          </a:xfrm>
          <a:prstGeom prst="rect">
            <a:avLst/>
          </a:prstGeom>
          <a:noFill/>
          <a:ln w="952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5304" name="Rectangle 41"/>
          <p:cNvSpPr>
            <a:spLocks noChangeArrowheads="1"/>
          </p:cNvSpPr>
          <p:nvPr/>
        </p:nvSpPr>
        <p:spPr bwMode="auto">
          <a:xfrm>
            <a:off x="1755775" y="10139363"/>
            <a:ext cx="30448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2000">
              <a:solidFill>
                <a:schemeClr val="accent2"/>
              </a:solidFill>
            </a:endParaRPr>
          </a:p>
          <a:p>
            <a:pPr lvl="3" indent="-1371600" algn="l"/>
            <a:r>
              <a:rPr lang="en-US" sz="2800">
                <a:solidFill>
                  <a:schemeClr val="accent2"/>
                </a:solidFill>
              </a:rPr>
              <a:t>Memory space 1</a:t>
            </a:r>
          </a:p>
        </p:txBody>
      </p:sp>
      <p:sp>
        <p:nvSpPr>
          <p:cNvPr id="55305" name="Rectangle 41"/>
          <p:cNvSpPr>
            <a:spLocks noChangeArrowheads="1"/>
          </p:cNvSpPr>
          <p:nvPr/>
        </p:nvSpPr>
        <p:spPr bwMode="auto">
          <a:xfrm>
            <a:off x="5337175" y="10153650"/>
            <a:ext cx="30448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2000">
              <a:solidFill>
                <a:schemeClr val="accent2"/>
              </a:solidFill>
            </a:endParaRPr>
          </a:p>
          <a:p>
            <a:pPr lvl="3" indent="-1371600" algn="l"/>
            <a:r>
              <a:rPr lang="en-US" sz="2800">
                <a:solidFill>
                  <a:schemeClr val="accent2"/>
                </a:solidFill>
              </a:rPr>
              <a:t>Memory space 2</a:t>
            </a:r>
          </a:p>
        </p:txBody>
      </p:sp>
      <p:cxnSp>
        <p:nvCxnSpPr>
          <p:cNvPr id="55306" name="Straight Arrow Connector 7"/>
          <p:cNvCxnSpPr>
            <a:cxnSpLocks noChangeShapeType="1"/>
            <a:stCxn id="55302" idx="2"/>
          </p:cNvCxnSpPr>
          <p:nvPr/>
        </p:nvCxnSpPr>
        <p:spPr bwMode="auto">
          <a:xfrm>
            <a:off x="3162300" y="11212513"/>
            <a:ext cx="0" cy="6858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5307" name="Rectangle 41"/>
          <p:cNvSpPr>
            <a:spLocks noChangeArrowheads="1"/>
          </p:cNvSpPr>
          <p:nvPr/>
        </p:nvSpPr>
        <p:spPr bwMode="auto">
          <a:xfrm>
            <a:off x="533400" y="11618893"/>
            <a:ext cx="47244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1600" dirty="0">
              <a:solidFill>
                <a:schemeClr val="accent2"/>
              </a:solidFill>
            </a:endParaRPr>
          </a:p>
          <a:p>
            <a:pPr lvl="3" indent="-1371600" algn="l"/>
            <a:r>
              <a:rPr lang="en-US" sz="2000" dirty="0">
                <a:solidFill>
                  <a:schemeClr val="accent2"/>
                </a:solidFill>
              </a:rPr>
              <a:t>Previous trial data; gets written to a file at the end of a trial.</a:t>
            </a:r>
          </a:p>
        </p:txBody>
      </p:sp>
      <p:cxnSp>
        <p:nvCxnSpPr>
          <p:cNvPr id="55308" name="Straight Arrow Connector 13"/>
          <p:cNvCxnSpPr>
            <a:cxnSpLocks noChangeShapeType="1"/>
          </p:cNvCxnSpPr>
          <p:nvPr/>
        </p:nvCxnSpPr>
        <p:spPr bwMode="auto">
          <a:xfrm flipH="1">
            <a:off x="6710363" y="9764713"/>
            <a:ext cx="14287" cy="40481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5309" name="Rectangle 41"/>
          <p:cNvSpPr>
            <a:spLocks noChangeArrowheads="1"/>
          </p:cNvSpPr>
          <p:nvPr/>
        </p:nvSpPr>
        <p:spPr bwMode="auto">
          <a:xfrm>
            <a:off x="4721225" y="8626475"/>
            <a:ext cx="4270375"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1800">
              <a:solidFill>
                <a:schemeClr val="accent2"/>
              </a:solidFill>
            </a:endParaRPr>
          </a:p>
          <a:p>
            <a:pPr lvl="3" indent="-1371600" algn="l"/>
            <a:r>
              <a:rPr lang="en-US" sz="2400">
                <a:solidFill>
                  <a:schemeClr val="accent2"/>
                </a:solidFill>
              </a:rPr>
              <a:t>Current trial data; collected to a memory space</a:t>
            </a:r>
          </a:p>
        </p:txBody>
      </p:sp>
      <p:cxnSp>
        <p:nvCxnSpPr>
          <p:cNvPr id="55310" name="Straight Arrow Connector 27"/>
          <p:cNvCxnSpPr>
            <a:cxnSpLocks noChangeShapeType="1"/>
          </p:cNvCxnSpPr>
          <p:nvPr/>
        </p:nvCxnSpPr>
        <p:spPr bwMode="auto">
          <a:xfrm flipH="1">
            <a:off x="14555788" y="10250488"/>
            <a:ext cx="14287" cy="404812"/>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5311" name="Rectangle 41"/>
          <p:cNvSpPr>
            <a:spLocks noChangeArrowheads="1"/>
          </p:cNvSpPr>
          <p:nvPr/>
        </p:nvSpPr>
        <p:spPr bwMode="auto">
          <a:xfrm>
            <a:off x="13939838" y="9402763"/>
            <a:ext cx="3586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2000">
              <a:solidFill>
                <a:schemeClr val="accent2"/>
              </a:solidFill>
            </a:endParaRPr>
          </a:p>
          <a:p>
            <a:pPr lvl="3" indent="-1371600" algn="l"/>
            <a:r>
              <a:rPr lang="en-US" sz="2800">
                <a:solidFill>
                  <a:schemeClr val="accent2"/>
                </a:solidFill>
              </a:rPr>
              <a:t>Start of previous trial</a:t>
            </a:r>
          </a:p>
        </p:txBody>
      </p:sp>
      <p:cxnSp>
        <p:nvCxnSpPr>
          <p:cNvPr id="55312" name="Straight Arrow Connector 29"/>
          <p:cNvCxnSpPr>
            <a:cxnSpLocks noChangeShapeType="1"/>
            <a:endCxn id="55336" idx="0"/>
          </p:cNvCxnSpPr>
          <p:nvPr/>
        </p:nvCxnSpPr>
        <p:spPr bwMode="auto">
          <a:xfrm>
            <a:off x="10775950" y="10169525"/>
            <a:ext cx="0" cy="455613"/>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5313" name="Rectangle 41"/>
          <p:cNvSpPr>
            <a:spLocks noChangeArrowheads="1"/>
          </p:cNvSpPr>
          <p:nvPr/>
        </p:nvSpPr>
        <p:spPr bwMode="auto">
          <a:xfrm>
            <a:off x="9677400" y="9377363"/>
            <a:ext cx="36576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2000">
              <a:solidFill>
                <a:schemeClr val="accent2"/>
              </a:solidFill>
            </a:endParaRPr>
          </a:p>
          <a:p>
            <a:pPr lvl="3" indent="-1371600" algn="l"/>
            <a:r>
              <a:rPr lang="en-US" sz="2800">
                <a:solidFill>
                  <a:schemeClr val="accent2"/>
                </a:solidFill>
              </a:rPr>
              <a:t>End of previous trial</a:t>
            </a:r>
          </a:p>
        </p:txBody>
      </p:sp>
      <p:cxnSp>
        <p:nvCxnSpPr>
          <p:cNvPr id="55314" name="Straight Arrow Connector 33"/>
          <p:cNvCxnSpPr>
            <a:cxnSpLocks noChangeShapeType="1"/>
          </p:cNvCxnSpPr>
          <p:nvPr/>
        </p:nvCxnSpPr>
        <p:spPr bwMode="auto">
          <a:xfrm flipV="1">
            <a:off x="11093450" y="10983913"/>
            <a:ext cx="0" cy="914400"/>
          </a:xfrm>
          <a:prstGeom prst="straightConnector1">
            <a:avLst/>
          </a:prstGeom>
          <a:noFill/>
          <a:ln w="9525"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55315" name="Rectangle 41"/>
          <p:cNvSpPr>
            <a:spLocks noChangeArrowheads="1"/>
          </p:cNvSpPr>
          <p:nvPr/>
        </p:nvSpPr>
        <p:spPr bwMode="auto">
          <a:xfrm>
            <a:off x="10458450" y="11545888"/>
            <a:ext cx="2781300"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1800">
              <a:solidFill>
                <a:schemeClr val="accent2"/>
              </a:solidFill>
            </a:endParaRPr>
          </a:p>
          <a:p>
            <a:pPr lvl="3" indent="-1371600" algn="l"/>
            <a:r>
              <a:rPr lang="en-US" sz="2400">
                <a:solidFill>
                  <a:schemeClr val="accent2"/>
                </a:solidFill>
              </a:rPr>
              <a:t>Start of current trial</a:t>
            </a:r>
          </a:p>
        </p:txBody>
      </p:sp>
      <p:sp>
        <p:nvSpPr>
          <p:cNvPr id="55316" name="Rectangle 198"/>
          <p:cNvSpPr>
            <a:spLocks noChangeArrowheads="1"/>
          </p:cNvSpPr>
          <p:nvPr/>
        </p:nvSpPr>
        <p:spPr bwMode="auto">
          <a:xfrm>
            <a:off x="10934700" y="10625138"/>
            <a:ext cx="317500" cy="303212"/>
          </a:xfrm>
          <a:prstGeom prst="rect">
            <a:avLst/>
          </a:prstGeom>
          <a:solidFill>
            <a:srgbClr val="009900"/>
          </a:solidFill>
          <a:ln w="9525">
            <a:solidFill>
              <a:srgbClr val="000000"/>
            </a:solidFill>
            <a:miter lim="800000"/>
            <a:headEnd/>
            <a:tailEnd/>
          </a:ln>
        </p:spPr>
        <p:txBody>
          <a:bodyPr/>
          <a:lstStyle/>
          <a:p>
            <a:endParaRPr lang="en-US"/>
          </a:p>
        </p:txBody>
      </p:sp>
      <p:sp>
        <p:nvSpPr>
          <p:cNvPr id="55317" name="Rectangle 199"/>
          <p:cNvSpPr>
            <a:spLocks noChangeArrowheads="1"/>
          </p:cNvSpPr>
          <p:nvPr/>
        </p:nvSpPr>
        <p:spPr bwMode="auto">
          <a:xfrm>
            <a:off x="11252200" y="10625138"/>
            <a:ext cx="315913" cy="303212"/>
          </a:xfrm>
          <a:prstGeom prst="rect">
            <a:avLst/>
          </a:prstGeom>
          <a:solidFill>
            <a:srgbClr val="009900"/>
          </a:solidFill>
          <a:ln w="9525">
            <a:solidFill>
              <a:srgbClr val="000000"/>
            </a:solidFill>
            <a:miter lim="800000"/>
            <a:headEnd/>
            <a:tailEnd/>
          </a:ln>
        </p:spPr>
        <p:txBody>
          <a:bodyPr/>
          <a:lstStyle/>
          <a:p>
            <a:endParaRPr lang="en-US"/>
          </a:p>
        </p:txBody>
      </p:sp>
      <p:sp>
        <p:nvSpPr>
          <p:cNvPr id="55318" name="Rectangle 200"/>
          <p:cNvSpPr>
            <a:spLocks noChangeArrowheads="1"/>
          </p:cNvSpPr>
          <p:nvPr/>
        </p:nvSpPr>
        <p:spPr bwMode="auto">
          <a:xfrm>
            <a:off x="11568113" y="10625138"/>
            <a:ext cx="317500" cy="303212"/>
          </a:xfrm>
          <a:prstGeom prst="rect">
            <a:avLst/>
          </a:prstGeom>
          <a:solidFill>
            <a:srgbClr val="009900"/>
          </a:solidFill>
          <a:ln w="9525">
            <a:solidFill>
              <a:srgbClr val="000000"/>
            </a:solidFill>
            <a:miter lim="800000"/>
            <a:headEnd/>
            <a:tailEnd/>
          </a:ln>
        </p:spPr>
        <p:txBody>
          <a:bodyPr/>
          <a:lstStyle/>
          <a:p>
            <a:endParaRPr lang="en-US"/>
          </a:p>
        </p:txBody>
      </p:sp>
      <p:sp>
        <p:nvSpPr>
          <p:cNvPr id="55319" name="Rectangle 201"/>
          <p:cNvSpPr>
            <a:spLocks noChangeArrowheads="1"/>
          </p:cNvSpPr>
          <p:nvPr/>
        </p:nvSpPr>
        <p:spPr bwMode="auto">
          <a:xfrm>
            <a:off x="11885613" y="10625138"/>
            <a:ext cx="319087" cy="303212"/>
          </a:xfrm>
          <a:prstGeom prst="rect">
            <a:avLst/>
          </a:prstGeom>
          <a:solidFill>
            <a:srgbClr val="009900"/>
          </a:solidFill>
          <a:ln w="9525">
            <a:solidFill>
              <a:srgbClr val="000000"/>
            </a:solidFill>
            <a:miter lim="800000"/>
            <a:headEnd/>
            <a:tailEnd/>
          </a:ln>
        </p:spPr>
        <p:txBody>
          <a:bodyPr/>
          <a:lstStyle/>
          <a:p>
            <a:endParaRPr lang="en-US"/>
          </a:p>
        </p:txBody>
      </p:sp>
      <p:sp>
        <p:nvSpPr>
          <p:cNvPr id="55320" name="Rectangle 202"/>
          <p:cNvSpPr>
            <a:spLocks noChangeArrowheads="1"/>
          </p:cNvSpPr>
          <p:nvPr/>
        </p:nvSpPr>
        <p:spPr bwMode="auto">
          <a:xfrm>
            <a:off x="12203113" y="10625138"/>
            <a:ext cx="317500" cy="303212"/>
          </a:xfrm>
          <a:prstGeom prst="rect">
            <a:avLst/>
          </a:prstGeom>
          <a:solidFill>
            <a:srgbClr val="FFFFFF"/>
          </a:solidFill>
          <a:ln w="9525">
            <a:solidFill>
              <a:srgbClr val="000000"/>
            </a:solidFill>
            <a:miter lim="800000"/>
            <a:headEnd/>
            <a:tailEnd/>
          </a:ln>
        </p:spPr>
        <p:txBody>
          <a:bodyPr/>
          <a:lstStyle/>
          <a:p>
            <a:endParaRPr lang="en-US"/>
          </a:p>
        </p:txBody>
      </p:sp>
      <p:sp>
        <p:nvSpPr>
          <p:cNvPr id="55321" name="Rectangle 203"/>
          <p:cNvSpPr>
            <a:spLocks noChangeArrowheads="1"/>
          </p:cNvSpPr>
          <p:nvPr/>
        </p:nvSpPr>
        <p:spPr bwMode="auto">
          <a:xfrm>
            <a:off x="12520613" y="10625138"/>
            <a:ext cx="317500" cy="303212"/>
          </a:xfrm>
          <a:prstGeom prst="rect">
            <a:avLst/>
          </a:prstGeom>
          <a:solidFill>
            <a:srgbClr val="FFFFFF"/>
          </a:solidFill>
          <a:ln w="9525">
            <a:solidFill>
              <a:srgbClr val="000000"/>
            </a:solidFill>
            <a:miter lim="800000"/>
            <a:headEnd/>
            <a:tailEnd/>
          </a:ln>
        </p:spPr>
        <p:txBody>
          <a:bodyPr/>
          <a:lstStyle/>
          <a:p>
            <a:endParaRPr lang="en-US"/>
          </a:p>
        </p:txBody>
      </p:sp>
      <p:sp>
        <p:nvSpPr>
          <p:cNvPr id="55322" name="Rectangle 204"/>
          <p:cNvSpPr>
            <a:spLocks noChangeArrowheads="1"/>
          </p:cNvSpPr>
          <p:nvPr/>
        </p:nvSpPr>
        <p:spPr bwMode="auto">
          <a:xfrm>
            <a:off x="12838113" y="10625138"/>
            <a:ext cx="315912" cy="303212"/>
          </a:xfrm>
          <a:prstGeom prst="rect">
            <a:avLst/>
          </a:prstGeom>
          <a:solidFill>
            <a:srgbClr val="FFFFFF"/>
          </a:solidFill>
          <a:ln w="9525">
            <a:solidFill>
              <a:srgbClr val="000000"/>
            </a:solidFill>
            <a:miter lim="800000"/>
            <a:headEnd/>
            <a:tailEnd/>
          </a:ln>
        </p:spPr>
        <p:txBody>
          <a:bodyPr/>
          <a:lstStyle/>
          <a:p>
            <a:endParaRPr lang="en-US"/>
          </a:p>
        </p:txBody>
      </p:sp>
      <p:sp>
        <p:nvSpPr>
          <p:cNvPr id="55323" name="Rectangle 205"/>
          <p:cNvSpPr>
            <a:spLocks noChangeArrowheads="1"/>
          </p:cNvSpPr>
          <p:nvPr/>
        </p:nvSpPr>
        <p:spPr bwMode="auto">
          <a:xfrm>
            <a:off x="13154025" y="10625138"/>
            <a:ext cx="317500" cy="303212"/>
          </a:xfrm>
          <a:prstGeom prst="rect">
            <a:avLst/>
          </a:prstGeom>
          <a:solidFill>
            <a:srgbClr val="FFFFFF"/>
          </a:solidFill>
          <a:ln w="9525">
            <a:solidFill>
              <a:srgbClr val="000000"/>
            </a:solidFill>
            <a:miter lim="800000"/>
            <a:headEnd/>
            <a:tailEnd/>
          </a:ln>
        </p:spPr>
        <p:txBody>
          <a:bodyPr/>
          <a:lstStyle/>
          <a:p>
            <a:endParaRPr lang="en-US"/>
          </a:p>
        </p:txBody>
      </p:sp>
      <p:sp>
        <p:nvSpPr>
          <p:cNvPr id="55324" name="Rectangle 206"/>
          <p:cNvSpPr>
            <a:spLocks noChangeArrowheads="1"/>
          </p:cNvSpPr>
          <p:nvPr/>
        </p:nvSpPr>
        <p:spPr bwMode="auto">
          <a:xfrm>
            <a:off x="13465175" y="10625138"/>
            <a:ext cx="317500" cy="303212"/>
          </a:xfrm>
          <a:prstGeom prst="rect">
            <a:avLst/>
          </a:prstGeom>
          <a:solidFill>
            <a:srgbClr val="FFFFFF"/>
          </a:solidFill>
          <a:ln w="9525">
            <a:solidFill>
              <a:srgbClr val="000000"/>
            </a:solidFill>
            <a:miter lim="800000"/>
            <a:headEnd/>
            <a:tailEnd/>
          </a:ln>
        </p:spPr>
        <p:txBody>
          <a:bodyPr/>
          <a:lstStyle/>
          <a:p>
            <a:endParaRPr lang="en-US"/>
          </a:p>
        </p:txBody>
      </p:sp>
      <p:sp>
        <p:nvSpPr>
          <p:cNvPr id="55325" name="Rectangle 207"/>
          <p:cNvSpPr>
            <a:spLocks noChangeArrowheads="1"/>
          </p:cNvSpPr>
          <p:nvPr/>
        </p:nvSpPr>
        <p:spPr bwMode="auto">
          <a:xfrm>
            <a:off x="13782675" y="10625138"/>
            <a:ext cx="315913" cy="303212"/>
          </a:xfrm>
          <a:prstGeom prst="rect">
            <a:avLst/>
          </a:prstGeom>
          <a:solidFill>
            <a:srgbClr val="FFFFFF"/>
          </a:solidFill>
          <a:ln w="9525">
            <a:solidFill>
              <a:srgbClr val="000000"/>
            </a:solidFill>
            <a:miter lim="800000"/>
            <a:headEnd/>
            <a:tailEnd/>
          </a:ln>
        </p:spPr>
        <p:txBody>
          <a:bodyPr/>
          <a:lstStyle/>
          <a:p>
            <a:endParaRPr lang="en-US"/>
          </a:p>
        </p:txBody>
      </p:sp>
      <p:sp>
        <p:nvSpPr>
          <p:cNvPr id="55326" name="Rectangle 208"/>
          <p:cNvSpPr>
            <a:spLocks noChangeArrowheads="1"/>
          </p:cNvSpPr>
          <p:nvPr/>
        </p:nvSpPr>
        <p:spPr bwMode="auto">
          <a:xfrm>
            <a:off x="14098588" y="10625138"/>
            <a:ext cx="317500" cy="303212"/>
          </a:xfrm>
          <a:prstGeom prst="rect">
            <a:avLst/>
          </a:prstGeom>
          <a:solidFill>
            <a:srgbClr val="FFFFFF"/>
          </a:solidFill>
          <a:ln w="9525">
            <a:solidFill>
              <a:srgbClr val="000000"/>
            </a:solidFill>
            <a:miter lim="800000"/>
            <a:headEnd/>
            <a:tailEnd/>
          </a:ln>
        </p:spPr>
        <p:txBody>
          <a:bodyPr/>
          <a:lstStyle/>
          <a:p>
            <a:endParaRPr lang="en-US"/>
          </a:p>
        </p:txBody>
      </p:sp>
      <p:sp>
        <p:nvSpPr>
          <p:cNvPr id="55327" name="Rectangle 209"/>
          <p:cNvSpPr>
            <a:spLocks noChangeArrowheads="1"/>
          </p:cNvSpPr>
          <p:nvPr/>
        </p:nvSpPr>
        <p:spPr bwMode="auto">
          <a:xfrm>
            <a:off x="14416088" y="10625138"/>
            <a:ext cx="317500" cy="303212"/>
          </a:xfrm>
          <a:prstGeom prst="rect">
            <a:avLst/>
          </a:prstGeom>
          <a:solidFill>
            <a:srgbClr val="FF9900"/>
          </a:solidFill>
          <a:ln w="9525">
            <a:solidFill>
              <a:srgbClr val="000000"/>
            </a:solidFill>
            <a:miter lim="800000"/>
            <a:headEnd/>
            <a:tailEnd/>
          </a:ln>
        </p:spPr>
        <p:txBody>
          <a:bodyPr/>
          <a:lstStyle/>
          <a:p>
            <a:endParaRPr lang="en-US"/>
          </a:p>
        </p:txBody>
      </p:sp>
      <p:sp>
        <p:nvSpPr>
          <p:cNvPr id="55328" name="Rectangle 210"/>
          <p:cNvSpPr>
            <a:spLocks noChangeArrowheads="1"/>
          </p:cNvSpPr>
          <p:nvPr/>
        </p:nvSpPr>
        <p:spPr bwMode="auto">
          <a:xfrm>
            <a:off x="14732000" y="10625138"/>
            <a:ext cx="319088" cy="303212"/>
          </a:xfrm>
          <a:prstGeom prst="rect">
            <a:avLst/>
          </a:prstGeom>
          <a:solidFill>
            <a:srgbClr val="FF9900"/>
          </a:solidFill>
          <a:ln w="9525">
            <a:solidFill>
              <a:srgbClr val="000000"/>
            </a:solidFill>
            <a:miter lim="800000"/>
            <a:headEnd/>
            <a:tailEnd/>
          </a:ln>
        </p:spPr>
        <p:txBody>
          <a:bodyPr/>
          <a:lstStyle/>
          <a:p>
            <a:endParaRPr lang="en-US"/>
          </a:p>
        </p:txBody>
      </p:sp>
      <p:sp>
        <p:nvSpPr>
          <p:cNvPr id="55329" name="Rectangle 211"/>
          <p:cNvSpPr>
            <a:spLocks noChangeArrowheads="1"/>
          </p:cNvSpPr>
          <p:nvPr/>
        </p:nvSpPr>
        <p:spPr bwMode="auto">
          <a:xfrm>
            <a:off x="15051088" y="10625138"/>
            <a:ext cx="317500" cy="303212"/>
          </a:xfrm>
          <a:prstGeom prst="rect">
            <a:avLst/>
          </a:prstGeom>
          <a:solidFill>
            <a:srgbClr val="FF9900"/>
          </a:solidFill>
          <a:ln w="9525">
            <a:solidFill>
              <a:srgbClr val="000000"/>
            </a:solidFill>
            <a:miter lim="800000"/>
            <a:headEnd/>
            <a:tailEnd/>
          </a:ln>
        </p:spPr>
        <p:txBody>
          <a:bodyPr/>
          <a:lstStyle/>
          <a:p>
            <a:endParaRPr lang="en-US"/>
          </a:p>
        </p:txBody>
      </p:sp>
      <p:sp>
        <p:nvSpPr>
          <p:cNvPr id="55330" name="Rectangle 212"/>
          <p:cNvSpPr>
            <a:spLocks noChangeArrowheads="1"/>
          </p:cNvSpPr>
          <p:nvPr/>
        </p:nvSpPr>
        <p:spPr bwMode="auto">
          <a:xfrm>
            <a:off x="15368588" y="10625138"/>
            <a:ext cx="315912" cy="303212"/>
          </a:xfrm>
          <a:prstGeom prst="rect">
            <a:avLst/>
          </a:prstGeom>
          <a:solidFill>
            <a:srgbClr val="FF9900"/>
          </a:solidFill>
          <a:ln w="9525">
            <a:solidFill>
              <a:srgbClr val="000000"/>
            </a:solidFill>
            <a:miter lim="800000"/>
            <a:headEnd/>
            <a:tailEnd/>
          </a:ln>
        </p:spPr>
        <p:txBody>
          <a:bodyPr/>
          <a:lstStyle/>
          <a:p>
            <a:endParaRPr lang="en-US"/>
          </a:p>
        </p:txBody>
      </p:sp>
      <p:sp>
        <p:nvSpPr>
          <p:cNvPr id="55331" name="Rectangle 213"/>
          <p:cNvSpPr>
            <a:spLocks noChangeArrowheads="1"/>
          </p:cNvSpPr>
          <p:nvPr/>
        </p:nvSpPr>
        <p:spPr bwMode="auto">
          <a:xfrm>
            <a:off x="15684500" y="10625138"/>
            <a:ext cx="317500" cy="303212"/>
          </a:xfrm>
          <a:prstGeom prst="rect">
            <a:avLst/>
          </a:prstGeom>
          <a:solidFill>
            <a:srgbClr val="FF9900"/>
          </a:solidFill>
          <a:ln w="9525">
            <a:solidFill>
              <a:srgbClr val="000000"/>
            </a:solidFill>
            <a:miter lim="800000"/>
            <a:headEnd/>
            <a:tailEnd/>
          </a:ln>
        </p:spPr>
        <p:txBody>
          <a:bodyPr/>
          <a:lstStyle/>
          <a:p>
            <a:endParaRPr lang="en-US"/>
          </a:p>
        </p:txBody>
      </p:sp>
      <p:sp>
        <p:nvSpPr>
          <p:cNvPr id="55332" name="AutoShape 280"/>
          <p:cNvSpPr>
            <a:spLocks/>
          </p:cNvSpPr>
          <p:nvPr/>
        </p:nvSpPr>
        <p:spPr bwMode="auto">
          <a:xfrm rot="-5400000">
            <a:off x="15043150" y="10515601"/>
            <a:ext cx="344487" cy="1573212"/>
          </a:xfrm>
          <a:prstGeom prst="leftBrace">
            <a:avLst>
              <a:gd name="adj1" fmla="val 11396"/>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sp>
        <p:nvSpPr>
          <p:cNvPr id="55333" name="Rectangle 616"/>
          <p:cNvSpPr>
            <a:spLocks noChangeArrowheads="1"/>
          </p:cNvSpPr>
          <p:nvPr/>
        </p:nvSpPr>
        <p:spPr bwMode="auto">
          <a:xfrm>
            <a:off x="9666288" y="10625138"/>
            <a:ext cx="317500" cy="303212"/>
          </a:xfrm>
          <a:prstGeom prst="rect">
            <a:avLst/>
          </a:prstGeom>
          <a:solidFill>
            <a:srgbClr val="FF9900"/>
          </a:solidFill>
          <a:ln w="9525">
            <a:solidFill>
              <a:srgbClr val="000000"/>
            </a:solidFill>
            <a:miter lim="800000"/>
            <a:headEnd/>
            <a:tailEnd/>
          </a:ln>
        </p:spPr>
        <p:txBody>
          <a:bodyPr/>
          <a:lstStyle/>
          <a:p>
            <a:endParaRPr lang="en-US"/>
          </a:p>
        </p:txBody>
      </p:sp>
      <p:sp>
        <p:nvSpPr>
          <p:cNvPr id="55334" name="Rectangle 617"/>
          <p:cNvSpPr>
            <a:spLocks noChangeArrowheads="1"/>
          </p:cNvSpPr>
          <p:nvPr/>
        </p:nvSpPr>
        <p:spPr bwMode="auto">
          <a:xfrm>
            <a:off x="9983788" y="10625138"/>
            <a:ext cx="314325" cy="303212"/>
          </a:xfrm>
          <a:prstGeom prst="rect">
            <a:avLst/>
          </a:prstGeom>
          <a:solidFill>
            <a:srgbClr val="FF9900"/>
          </a:solidFill>
          <a:ln w="9525">
            <a:solidFill>
              <a:srgbClr val="000000"/>
            </a:solidFill>
            <a:miter lim="800000"/>
            <a:headEnd/>
            <a:tailEnd/>
          </a:ln>
        </p:spPr>
        <p:txBody>
          <a:bodyPr/>
          <a:lstStyle/>
          <a:p>
            <a:endParaRPr lang="en-US"/>
          </a:p>
        </p:txBody>
      </p:sp>
      <p:sp>
        <p:nvSpPr>
          <p:cNvPr id="55335" name="Rectangle 618"/>
          <p:cNvSpPr>
            <a:spLocks noChangeArrowheads="1"/>
          </p:cNvSpPr>
          <p:nvPr/>
        </p:nvSpPr>
        <p:spPr bwMode="auto">
          <a:xfrm>
            <a:off x="10298113" y="10625138"/>
            <a:ext cx="319087" cy="303212"/>
          </a:xfrm>
          <a:prstGeom prst="rect">
            <a:avLst/>
          </a:prstGeom>
          <a:solidFill>
            <a:srgbClr val="FF9900"/>
          </a:solidFill>
          <a:ln w="9525">
            <a:solidFill>
              <a:srgbClr val="000000"/>
            </a:solidFill>
            <a:miter lim="800000"/>
            <a:headEnd/>
            <a:tailEnd/>
          </a:ln>
        </p:spPr>
        <p:txBody>
          <a:bodyPr/>
          <a:lstStyle/>
          <a:p>
            <a:endParaRPr lang="en-US"/>
          </a:p>
        </p:txBody>
      </p:sp>
      <p:sp>
        <p:nvSpPr>
          <p:cNvPr id="55336" name="Rectangle 619"/>
          <p:cNvSpPr>
            <a:spLocks noChangeArrowheads="1"/>
          </p:cNvSpPr>
          <p:nvPr/>
        </p:nvSpPr>
        <p:spPr bwMode="auto">
          <a:xfrm>
            <a:off x="10617200" y="10625138"/>
            <a:ext cx="317500" cy="303212"/>
          </a:xfrm>
          <a:prstGeom prst="rect">
            <a:avLst/>
          </a:prstGeom>
          <a:solidFill>
            <a:srgbClr val="FF9900"/>
          </a:solidFill>
          <a:ln w="9525">
            <a:solidFill>
              <a:srgbClr val="000000"/>
            </a:solidFill>
            <a:miter lim="800000"/>
            <a:headEnd/>
            <a:tailEnd/>
          </a:ln>
        </p:spPr>
        <p:txBody>
          <a:bodyPr/>
          <a:lstStyle/>
          <a:p>
            <a:endParaRPr lang="en-US"/>
          </a:p>
        </p:txBody>
      </p:sp>
      <p:sp>
        <p:nvSpPr>
          <p:cNvPr id="55337" name="Rectangle 41"/>
          <p:cNvSpPr>
            <a:spLocks noChangeArrowheads="1"/>
          </p:cNvSpPr>
          <p:nvPr/>
        </p:nvSpPr>
        <p:spPr bwMode="auto">
          <a:xfrm>
            <a:off x="14050963" y="11463338"/>
            <a:ext cx="3584575" cy="1261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lgn="l"/>
            <a:endParaRPr lang="en-US" sz="1600" dirty="0">
              <a:solidFill>
                <a:schemeClr val="accent2"/>
              </a:solidFill>
            </a:endParaRPr>
          </a:p>
          <a:p>
            <a:pPr marL="0" lvl="3" algn="l"/>
            <a:r>
              <a:rPr lang="en-US" sz="2000" dirty="0">
                <a:solidFill>
                  <a:schemeClr val="accent2"/>
                </a:solidFill>
              </a:rPr>
              <a:t>Previous trial data; gets written to the file at the end of the trial.</a:t>
            </a:r>
          </a:p>
        </p:txBody>
      </p:sp>
      <p:sp>
        <p:nvSpPr>
          <p:cNvPr id="55338" name="AutoShape 280"/>
          <p:cNvSpPr>
            <a:spLocks/>
          </p:cNvSpPr>
          <p:nvPr/>
        </p:nvSpPr>
        <p:spPr bwMode="auto">
          <a:xfrm rot="-5400000">
            <a:off x="10115551" y="10610850"/>
            <a:ext cx="381000" cy="1279525"/>
          </a:xfrm>
          <a:prstGeom prst="leftBrace">
            <a:avLst>
              <a:gd name="adj1" fmla="val 11412"/>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rot="10800000" anchor="ctr"/>
          <a:lstStyle/>
          <a:p>
            <a:endParaRPr lang="en-US"/>
          </a:p>
        </p:txBody>
      </p:sp>
      <p:sp>
        <p:nvSpPr>
          <p:cNvPr id="55339" name="Rectangle 41"/>
          <p:cNvSpPr>
            <a:spLocks noChangeArrowheads="1"/>
          </p:cNvSpPr>
          <p:nvPr/>
        </p:nvSpPr>
        <p:spPr bwMode="auto">
          <a:xfrm>
            <a:off x="985838" y="8315325"/>
            <a:ext cx="69389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r>
              <a:rPr lang="en-US" sz="2800" dirty="0">
                <a:solidFill>
                  <a:schemeClr val="accent2"/>
                </a:solidFill>
              </a:rPr>
              <a:t>Ecodes, Spikes &amp; User defined variables</a:t>
            </a:r>
          </a:p>
        </p:txBody>
      </p:sp>
      <p:sp>
        <p:nvSpPr>
          <p:cNvPr id="55340" name="Rectangle 41"/>
          <p:cNvSpPr>
            <a:spLocks noChangeArrowheads="1"/>
          </p:cNvSpPr>
          <p:nvPr/>
        </p:nvSpPr>
        <p:spPr bwMode="auto">
          <a:xfrm>
            <a:off x="10896600" y="8269288"/>
            <a:ext cx="5089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3" indent="-1371600"/>
            <a:r>
              <a:rPr lang="en-US" sz="2800">
                <a:solidFill>
                  <a:schemeClr val="accent2"/>
                </a:solidFill>
              </a:rPr>
              <a:t>Analog signals</a:t>
            </a:r>
          </a:p>
        </p:txBody>
      </p:sp>
    </p:spTree>
    <p:extLst>
      <p:ext uri="{BB962C8B-B14F-4D97-AF65-F5344CB8AC3E}">
        <p14:creationId xmlns:p14="http://schemas.microsoft.com/office/powerpoint/2010/main" val="26803928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2"/>
          <p:cNvSpPr>
            <a:spLocks noChangeArrowheads="1"/>
          </p:cNvSpPr>
          <p:nvPr/>
        </p:nvSpPr>
        <p:spPr bwMode="auto">
          <a:xfrm>
            <a:off x="0" y="0"/>
            <a:ext cx="18288000" cy="685800"/>
          </a:xfrm>
          <a:prstGeom prst="rect">
            <a:avLst/>
          </a:prstGeom>
          <a:solidFill>
            <a:srgbClr val="EAEAEA"/>
          </a:solidFill>
          <a:ln w="9525">
            <a:noFill/>
            <a:miter lim="800000"/>
            <a:headEnd/>
            <a:tailEnd/>
          </a:ln>
          <a:extLst/>
        </p:spPr>
        <p:txBody>
          <a:bodyPr/>
          <a:lstStyle/>
          <a:p>
            <a:pPr marL="762000" indent="-762000">
              <a:spcBef>
                <a:spcPct val="20000"/>
              </a:spcBef>
            </a:pPr>
            <a:r>
              <a:rPr lang="en-US" sz="3600" b="1">
                <a:solidFill>
                  <a:srgbClr val="FF0000"/>
                </a:solidFill>
                <a:effectLst>
                  <a:outerShdw blurRad="38100" dist="38100" dir="2700000" algn="tl">
                    <a:srgbClr val="C0C0C0"/>
                  </a:outerShdw>
                </a:effectLst>
              </a:rPr>
              <a:t>File saving – Neural Spike saving</a:t>
            </a:r>
          </a:p>
        </p:txBody>
      </p:sp>
      <p:grpSp>
        <p:nvGrpSpPr>
          <p:cNvPr id="2" name="Group 1"/>
          <p:cNvGrpSpPr/>
          <p:nvPr/>
        </p:nvGrpSpPr>
        <p:grpSpPr>
          <a:xfrm>
            <a:off x="1269430" y="2590800"/>
            <a:ext cx="15937907" cy="9220199"/>
            <a:chOff x="718981" y="2204600"/>
            <a:chExt cx="8425019" cy="3771302"/>
          </a:xfrm>
        </p:grpSpPr>
        <p:sp>
          <p:nvSpPr>
            <p:cNvPr id="45" name="Rectangle 44"/>
            <p:cNvSpPr/>
            <p:nvPr/>
          </p:nvSpPr>
          <p:spPr>
            <a:xfrm>
              <a:off x="747600" y="2204600"/>
              <a:ext cx="2865201" cy="163655"/>
            </a:xfrm>
            <a:prstGeom prst="rect">
              <a:avLst/>
            </a:prstGeom>
          </p:spPr>
          <p:txBody>
            <a:bodyPr wrap="none">
              <a:spAutoFit/>
            </a:bodyPr>
            <a:lstStyle/>
            <a:p>
              <a:r>
                <a:rPr lang="en-US" sz="2000"/>
                <a:t>*</a:t>
              </a:r>
              <a:r>
                <a:rPr lang="en-US" sz="2000" err="1"/>
                <a:t>M_NumChansHavingSpikes</a:t>
              </a:r>
              <a:r>
                <a:rPr lang="en-US" sz="2000"/>
                <a:t>[</a:t>
              </a:r>
              <a:r>
                <a:rPr lang="en-US" sz="2000" err="1"/>
                <a:t>TrlIdxInMap</a:t>
              </a:r>
              <a:r>
                <a:rPr lang="en-US" sz="2000"/>
                <a:t>]==2</a:t>
              </a:r>
            </a:p>
          </p:txBody>
        </p:sp>
        <p:sp>
          <p:nvSpPr>
            <p:cNvPr id="46" name="Rectangle 45"/>
            <p:cNvSpPr/>
            <p:nvPr/>
          </p:nvSpPr>
          <p:spPr>
            <a:xfrm>
              <a:off x="901663" y="3016222"/>
              <a:ext cx="3301598" cy="163655"/>
            </a:xfrm>
            <a:prstGeom prst="rect">
              <a:avLst/>
            </a:prstGeom>
          </p:spPr>
          <p:txBody>
            <a:bodyPr wrap="none">
              <a:spAutoFit/>
            </a:bodyPr>
            <a:lstStyle/>
            <a:p>
              <a:r>
                <a:rPr lang="en-US" sz="2000"/>
                <a:t>*</a:t>
              </a:r>
              <a:r>
                <a:rPr lang="en-US" sz="2000" err="1">
                  <a:solidFill>
                    <a:srgbClr val="0070C0"/>
                  </a:solidFill>
                </a:rPr>
                <a:t>M_NumNnsInChanHavingSpikes</a:t>
              </a:r>
              <a:r>
                <a:rPr lang="en-US" sz="2000"/>
                <a:t>[</a:t>
              </a:r>
              <a:r>
                <a:rPr lang="en-US" sz="2000" err="1"/>
                <a:t>TrlIdxInMap</a:t>
              </a:r>
              <a:r>
                <a:rPr lang="en-US" sz="2000"/>
                <a:t>][</a:t>
              </a:r>
              <a:r>
                <a:rPr lang="en-US" sz="2000" b="1">
                  <a:solidFill>
                    <a:srgbClr val="7030A0"/>
                  </a:solidFill>
                </a:rPr>
                <a:t>0</a:t>
              </a:r>
              <a:r>
                <a:rPr lang="en-US" sz="2000"/>
                <a:t>]==</a:t>
              </a:r>
              <a:r>
                <a:rPr lang="en-US" sz="2000">
                  <a:solidFill>
                    <a:srgbClr val="0070C0"/>
                  </a:solidFill>
                </a:rPr>
                <a:t>2</a:t>
              </a:r>
            </a:p>
          </p:txBody>
        </p:sp>
        <p:sp>
          <p:nvSpPr>
            <p:cNvPr id="47" name="Rectangle 46"/>
            <p:cNvSpPr/>
            <p:nvPr/>
          </p:nvSpPr>
          <p:spPr>
            <a:xfrm>
              <a:off x="1168786" y="3364317"/>
              <a:ext cx="3492307" cy="238298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48" name="TextBox 47"/>
            <p:cNvSpPr txBox="1"/>
            <p:nvPr/>
          </p:nvSpPr>
          <p:spPr>
            <a:xfrm>
              <a:off x="913740" y="2858492"/>
              <a:ext cx="1143000" cy="163655"/>
            </a:xfrm>
            <a:prstGeom prst="rect">
              <a:avLst/>
            </a:prstGeom>
            <a:noFill/>
          </p:spPr>
          <p:txBody>
            <a:bodyPr wrap="square" rtlCol="0">
              <a:spAutoFit/>
            </a:bodyPr>
            <a:lstStyle/>
            <a:p>
              <a:r>
                <a:rPr lang="en-US" sz="2000" b="1" err="1">
                  <a:solidFill>
                    <a:srgbClr val="7030A0"/>
                  </a:solidFill>
                </a:rPr>
                <a:t>ChanID</a:t>
              </a:r>
              <a:r>
                <a:rPr lang="en-US" sz="2000" b="1">
                  <a:solidFill>
                    <a:srgbClr val="7030A0"/>
                  </a:solidFill>
                </a:rPr>
                <a:t>==0</a:t>
              </a:r>
            </a:p>
          </p:txBody>
        </p:sp>
        <p:sp>
          <p:nvSpPr>
            <p:cNvPr id="49" name="Rectangle 48"/>
            <p:cNvSpPr/>
            <p:nvPr/>
          </p:nvSpPr>
          <p:spPr>
            <a:xfrm>
              <a:off x="787786" y="2858392"/>
              <a:ext cx="4101907" cy="311751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50" name="Group 49"/>
            <p:cNvGrpSpPr/>
            <p:nvPr/>
          </p:nvGrpSpPr>
          <p:grpSpPr>
            <a:xfrm>
              <a:off x="1485240" y="3767887"/>
              <a:ext cx="1420663" cy="1598415"/>
              <a:chOff x="2069054" y="1884380"/>
              <a:chExt cx="1469984" cy="1598415"/>
            </a:xfrm>
          </p:grpSpPr>
          <p:sp>
            <p:nvSpPr>
              <p:cNvPr id="51" name="Rectangle 50"/>
              <p:cNvSpPr/>
              <p:nvPr/>
            </p:nvSpPr>
            <p:spPr>
              <a:xfrm>
                <a:off x="2069054" y="1884380"/>
                <a:ext cx="1469984" cy="15984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2" name="TextBox 51"/>
              <p:cNvSpPr txBox="1"/>
              <p:nvPr/>
            </p:nvSpPr>
            <p:spPr>
              <a:xfrm>
                <a:off x="2309308" y="2545274"/>
                <a:ext cx="1143000" cy="163655"/>
              </a:xfrm>
              <a:prstGeom prst="rect">
                <a:avLst/>
              </a:prstGeom>
              <a:noFill/>
            </p:spPr>
            <p:txBody>
              <a:bodyPr wrap="square" rtlCol="0">
                <a:spAutoFit/>
              </a:bodyPr>
              <a:lstStyle/>
              <a:p>
                <a:r>
                  <a:rPr lang="en-US" sz="2000" err="1"/>
                  <a:t>NumSpks</a:t>
                </a:r>
                <a:r>
                  <a:rPr lang="en-US" sz="2000"/>
                  <a:t>==3</a:t>
                </a:r>
              </a:p>
            </p:txBody>
          </p:sp>
          <p:sp>
            <p:nvSpPr>
              <p:cNvPr id="53" name="TextBox 52"/>
              <p:cNvSpPr txBox="1"/>
              <p:nvPr/>
            </p:nvSpPr>
            <p:spPr>
              <a:xfrm>
                <a:off x="2297654" y="2285528"/>
                <a:ext cx="1143000" cy="163655"/>
              </a:xfrm>
              <a:prstGeom prst="rect">
                <a:avLst/>
              </a:prstGeom>
              <a:noFill/>
            </p:spPr>
            <p:txBody>
              <a:bodyPr wrap="square" rtlCol="0">
                <a:spAutoFit/>
              </a:bodyPr>
              <a:lstStyle/>
              <a:p>
                <a:r>
                  <a:rPr lang="en-US" sz="2000" err="1">
                    <a:solidFill>
                      <a:srgbClr val="00B050"/>
                    </a:solidFill>
                  </a:rPr>
                  <a:t>NnID</a:t>
                </a:r>
                <a:r>
                  <a:rPr lang="en-US" sz="2000">
                    <a:solidFill>
                      <a:srgbClr val="00B050"/>
                    </a:solidFill>
                  </a:rPr>
                  <a:t>==0</a:t>
                </a:r>
              </a:p>
            </p:txBody>
          </p:sp>
          <p:sp>
            <p:nvSpPr>
              <p:cNvPr id="54" name="TextBox 53"/>
              <p:cNvSpPr txBox="1"/>
              <p:nvPr/>
            </p:nvSpPr>
            <p:spPr>
              <a:xfrm>
                <a:off x="2123975" y="2916385"/>
                <a:ext cx="1328333" cy="163655"/>
              </a:xfrm>
              <a:prstGeom prst="rect">
                <a:avLst/>
              </a:prstGeom>
              <a:noFill/>
              <a:ln>
                <a:solidFill>
                  <a:schemeClr val="accent1"/>
                </a:solidFill>
              </a:ln>
            </p:spPr>
            <p:txBody>
              <a:bodyPr wrap="square" rtlCol="0">
                <a:spAutoFit/>
              </a:bodyPr>
              <a:lstStyle/>
              <a:p>
                <a:r>
                  <a:rPr lang="en-US" sz="2000"/>
                  <a:t>Spk1, Spk2, Spk3.</a:t>
                </a:r>
              </a:p>
            </p:txBody>
          </p:sp>
        </p:grpSp>
        <p:grpSp>
          <p:nvGrpSpPr>
            <p:cNvPr id="55" name="Group 54"/>
            <p:cNvGrpSpPr/>
            <p:nvPr/>
          </p:nvGrpSpPr>
          <p:grpSpPr>
            <a:xfrm>
              <a:off x="3060893" y="3760378"/>
              <a:ext cx="1420663" cy="1598415"/>
              <a:chOff x="2069054" y="1884380"/>
              <a:chExt cx="1469984" cy="1598415"/>
            </a:xfrm>
          </p:grpSpPr>
          <p:sp>
            <p:nvSpPr>
              <p:cNvPr id="56" name="Rectangle 55"/>
              <p:cNvSpPr/>
              <p:nvPr/>
            </p:nvSpPr>
            <p:spPr>
              <a:xfrm>
                <a:off x="2069054" y="1884380"/>
                <a:ext cx="1469984" cy="15984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57" name="TextBox 56"/>
              <p:cNvSpPr txBox="1"/>
              <p:nvPr/>
            </p:nvSpPr>
            <p:spPr>
              <a:xfrm>
                <a:off x="2172429" y="2545274"/>
                <a:ext cx="1143000" cy="163655"/>
              </a:xfrm>
              <a:prstGeom prst="rect">
                <a:avLst/>
              </a:prstGeom>
              <a:noFill/>
            </p:spPr>
            <p:txBody>
              <a:bodyPr wrap="square" rtlCol="0">
                <a:spAutoFit/>
              </a:bodyPr>
              <a:lstStyle/>
              <a:p>
                <a:r>
                  <a:rPr lang="en-US" sz="2000" err="1"/>
                  <a:t>NumSpks</a:t>
                </a:r>
                <a:r>
                  <a:rPr lang="en-US" sz="2000"/>
                  <a:t>==2</a:t>
                </a:r>
              </a:p>
            </p:txBody>
          </p:sp>
          <p:sp>
            <p:nvSpPr>
              <p:cNvPr id="58" name="TextBox 57"/>
              <p:cNvSpPr txBox="1"/>
              <p:nvPr/>
            </p:nvSpPr>
            <p:spPr>
              <a:xfrm>
                <a:off x="2160776" y="2285528"/>
                <a:ext cx="1143000" cy="163655"/>
              </a:xfrm>
              <a:prstGeom prst="rect">
                <a:avLst/>
              </a:prstGeom>
              <a:noFill/>
            </p:spPr>
            <p:txBody>
              <a:bodyPr wrap="square" rtlCol="0">
                <a:spAutoFit/>
              </a:bodyPr>
              <a:lstStyle/>
              <a:p>
                <a:r>
                  <a:rPr lang="en-US" sz="2000" err="1">
                    <a:solidFill>
                      <a:srgbClr val="00B050"/>
                    </a:solidFill>
                  </a:rPr>
                  <a:t>NnID</a:t>
                </a:r>
                <a:r>
                  <a:rPr lang="en-US" sz="2000">
                    <a:solidFill>
                      <a:srgbClr val="00B050"/>
                    </a:solidFill>
                  </a:rPr>
                  <a:t>==1</a:t>
                </a:r>
              </a:p>
            </p:txBody>
          </p:sp>
        </p:grpSp>
        <p:sp>
          <p:nvSpPr>
            <p:cNvPr id="59" name="Rectangle 58"/>
            <p:cNvSpPr/>
            <p:nvPr/>
          </p:nvSpPr>
          <p:spPr>
            <a:xfrm>
              <a:off x="5246176" y="3194153"/>
              <a:ext cx="2679626" cy="163655"/>
            </a:xfrm>
            <a:prstGeom prst="rect">
              <a:avLst/>
            </a:prstGeom>
          </p:spPr>
          <p:txBody>
            <a:bodyPr wrap="none">
              <a:spAutoFit/>
            </a:bodyPr>
            <a:lstStyle/>
            <a:p>
              <a:r>
                <a:rPr lang="en-US" sz="2000"/>
                <a:t>*</a:t>
              </a:r>
              <a:r>
                <a:rPr lang="en-US" sz="2000" err="1"/>
                <a:t>M_NnIdWithSpk</a:t>
              </a:r>
              <a:r>
                <a:rPr lang="en-US" sz="2000"/>
                <a:t>[</a:t>
              </a:r>
              <a:r>
                <a:rPr lang="en-US" sz="2000" err="1"/>
                <a:t>TrlIdxInMap</a:t>
              </a:r>
              <a:r>
                <a:rPr lang="en-US" sz="2000"/>
                <a:t>][</a:t>
              </a:r>
              <a:r>
                <a:rPr lang="en-US" sz="1800" b="1">
                  <a:solidFill>
                    <a:srgbClr val="7030A0"/>
                  </a:solidFill>
                </a:rPr>
                <a:t>0</a:t>
              </a:r>
              <a:r>
                <a:rPr lang="en-US" sz="2000"/>
                <a:t>][</a:t>
              </a:r>
              <a:r>
                <a:rPr lang="en-US" sz="2000">
                  <a:solidFill>
                    <a:srgbClr val="0070C0"/>
                  </a:solidFill>
                </a:rPr>
                <a:t>0:0</a:t>
              </a:r>
              <a:r>
                <a:rPr lang="en-US" sz="2000"/>
                <a:t>] =={</a:t>
              </a:r>
              <a:r>
                <a:rPr lang="en-US" sz="2000">
                  <a:solidFill>
                    <a:srgbClr val="00B050"/>
                  </a:solidFill>
                </a:rPr>
                <a:t>1</a:t>
              </a:r>
              <a:r>
                <a:rPr lang="en-US" sz="2000"/>
                <a:t>}</a:t>
              </a:r>
            </a:p>
          </p:txBody>
        </p:sp>
        <p:sp>
          <p:nvSpPr>
            <p:cNvPr id="60" name="Rectangle 59"/>
            <p:cNvSpPr/>
            <p:nvPr/>
          </p:nvSpPr>
          <p:spPr>
            <a:xfrm>
              <a:off x="5423093" y="3371364"/>
              <a:ext cx="3492307" cy="237593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1" name="TextBox 60"/>
            <p:cNvSpPr txBox="1"/>
            <p:nvPr/>
          </p:nvSpPr>
          <p:spPr>
            <a:xfrm>
              <a:off x="5168047" y="2861753"/>
              <a:ext cx="1143000" cy="163655"/>
            </a:xfrm>
            <a:prstGeom prst="rect">
              <a:avLst/>
            </a:prstGeom>
            <a:noFill/>
          </p:spPr>
          <p:txBody>
            <a:bodyPr wrap="square" rtlCol="0">
              <a:spAutoFit/>
            </a:bodyPr>
            <a:lstStyle/>
            <a:p>
              <a:r>
                <a:rPr lang="en-US" sz="2000" b="1" err="1">
                  <a:solidFill>
                    <a:srgbClr val="7030A0"/>
                  </a:solidFill>
                </a:rPr>
                <a:t>ChanID</a:t>
              </a:r>
              <a:r>
                <a:rPr lang="en-US" sz="2000" b="1">
                  <a:solidFill>
                    <a:srgbClr val="7030A0"/>
                  </a:solidFill>
                </a:rPr>
                <a:t>==2</a:t>
              </a:r>
            </a:p>
          </p:txBody>
        </p:sp>
        <p:sp>
          <p:nvSpPr>
            <p:cNvPr id="62" name="Rectangle 61"/>
            <p:cNvSpPr/>
            <p:nvPr/>
          </p:nvSpPr>
          <p:spPr>
            <a:xfrm>
              <a:off x="5042093" y="2865439"/>
              <a:ext cx="4101907" cy="311046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grpSp>
          <p:nvGrpSpPr>
            <p:cNvPr id="63" name="Group 62"/>
            <p:cNvGrpSpPr/>
            <p:nvPr/>
          </p:nvGrpSpPr>
          <p:grpSpPr>
            <a:xfrm>
              <a:off x="5739546" y="3774934"/>
              <a:ext cx="1800562" cy="1598415"/>
              <a:chOff x="2069053" y="1884380"/>
              <a:chExt cx="1863072" cy="1598415"/>
            </a:xfrm>
          </p:grpSpPr>
          <p:sp>
            <p:nvSpPr>
              <p:cNvPr id="64" name="Rectangle 63"/>
              <p:cNvSpPr/>
              <p:nvPr/>
            </p:nvSpPr>
            <p:spPr>
              <a:xfrm>
                <a:off x="2069053" y="1884380"/>
                <a:ext cx="1863072" cy="159841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sp>
            <p:nvSpPr>
              <p:cNvPr id="65" name="TextBox 64"/>
              <p:cNvSpPr txBox="1"/>
              <p:nvPr/>
            </p:nvSpPr>
            <p:spPr>
              <a:xfrm>
                <a:off x="2151586" y="2545274"/>
                <a:ext cx="1143000" cy="163655"/>
              </a:xfrm>
              <a:prstGeom prst="rect">
                <a:avLst/>
              </a:prstGeom>
              <a:noFill/>
            </p:spPr>
            <p:txBody>
              <a:bodyPr wrap="square" rtlCol="0">
                <a:spAutoFit/>
              </a:bodyPr>
              <a:lstStyle/>
              <a:p>
                <a:r>
                  <a:rPr lang="en-US" sz="2000" err="1"/>
                  <a:t>NumSpks</a:t>
                </a:r>
                <a:r>
                  <a:rPr lang="en-US" sz="2000"/>
                  <a:t>==5</a:t>
                </a:r>
              </a:p>
            </p:txBody>
          </p:sp>
          <p:sp>
            <p:nvSpPr>
              <p:cNvPr id="66" name="TextBox 65"/>
              <p:cNvSpPr txBox="1"/>
              <p:nvPr/>
            </p:nvSpPr>
            <p:spPr>
              <a:xfrm>
                <a:off x="2139934" y="2285528"/>
                <a:ext cx="1143000" cy="163655"/>
              </a:xfrm>
              <a:prstGeom prst="rect">
                <a:avLst/>
              </a:prstGeom>
              <a:noFill/>
            </p:spPr>
            <p:txBody>
              <a:bodyPr wrap="square" rtlCol="0">
                <a:spAutoFit/>
              </a:bodyPr>
              <a:lstStyle/>
              <a:p>
                <a:r>
                  <a:rPr lang="en-US" sz="2000" err="1">
                    <a:solidFill>
                      <a:srgbClr val="00B050"/>
                    </a:solidFill>
                  </a:rPr>
                  <a:t>NnID</a:t>
                </a:r>
                <a:r>
                  <a:rPr lang="en-US" sz="2000">
                    <a:solidFill>
                      <a:srgbClr val="00B050"/>
                    </a:solidFill>
                  </a:rPr>
                  <a:t>==1</a:t>
                </a:r>
              </a:p>
            </p:txBody>
          </p:sp>
        </p:grpSp>
        <p:sp>
          <p:nvSpPr>
            <p:cNvPr id="67" name="Rectangle 66"/>
            <p:cNvSpPr/>
            <p:nvPr/>
          </p:nvSpPr>
          <p:spPr>
            <a:xfrm>
              <a:off x="718981" y="2653277"/>
              <a:ext cx="3216705" cy="163655"/>
            </a:xfrm>
            <a:prstGeom prst="rect">
              <a:avLst/>
            </a:prstGeom>
          </p:spPr>
          <p:txBody>
            <a:bodyPr wrap="square">
              <a:spAutoFit/>
            </a:bodyPr>
            <a:lstStyle/>
            <a:p>
              <a:r>
                <a:rPr lang="en-US" sz="2000"/>
                <a:t>*</a:t>
              </a:r>
              <a:r>
                <a:rPr lang="en-US" sz="2000" err="1">
                  <a:solidFill>
                    <a:schemeClr val="accent6">
                      <a:lumMod val="75000"/>
                    </a:schemeClr>
                  </a:solidFill>
                </a:rPr>
                <a:t>M_ChanIDsHavingSpikes</a:t>
              </a:r>
              <a:r>
                <a:rPr lang="en-US" sz="2000"/>
                <a:t>[</a:t>
              </a:r>
              <a:r>
                <a:rPr lang="en-US" sz="2000" err="1"/>
                <a:t>TrlIdxInMap</a:t>
              </a:r>
              <a:r>
                <a:rPr lang="en-US" sz="2000"/>
                <a:t>][0:1]=={</a:t>
              </a:r>
              <a:r>
                <a:rPr lang="en-US" sz="2000" b="1">
                  <a:solidFill>
                    <a:srgbClr val="7030A0"/>
                  </a:solidFill>
                </a:rPr>
                <a:t>0</a:t>
              </a:r>
              <a:r>
                <a:rPr lang="en-US" sz="2000"/>
                <a:t>, </a:t>
              </a:r>
              <a:r>
                <a:rPr lang="en-US" sz="2000" b="1">
                  <a:solidFill>
                    <a:srgbClr val="7030A0"/>
                  </a:solidFill>
                </a:rPr>
                <a:t>2</a:t>
              </a:r>
              <a:r>
                <a:rPr lang="en-US" sz="2000"/>
                <a:t>}</a:t>
              </a:r>
            </a:p>
          </p:txBody>
        </p:sp>
        <p:sp>
          <p:nvSpPr>
            <p:cNvPr id="68" name="Rectangle 67"/>
            <p:cNvSpPr/>
            <p:nvPr/>
          </p:nvSpPr>
          <p:spPr>
            <a:xfrm>
              <a:off x="819765" y="3168975"/>
              <a:ext cx="3375996" cy="188833"/>
            </a:xfrm>
            <a:prstGeom prst="rect">
              <a:avLst/>
            </a:prstGeom>
          </p:spPr>
          <p:txBody>
            <a:bodyPr wrap="none">
              <a:spAutoFit/>
            </a:bodyPr>
            <a:lstStyle/>
            <a:p>
              <a:r>
                <a:rPr lang="en-US" sz="2400"/>
                <a:t>*</a:t>
              </a:r>
              <a:r>
                <a:rPr lang="en-US" sz="2400" err="1"/>
                <a:t>M_NnIdWithSpk</a:t>
              </a:r>
              <a:r>
                <a:rPr lang="en-US" sz="2400"/>
                <a:t>[</a:t>
              </a:r>
              <a:r>
                <a:rPr lang="en-US" sz="2400" err="1"/>
                <a:t>TrlIdxInMap</a:t>
              </a:r>
              <a:r>
                <a:rPr lang="en-US" sz="2400"/>
                <a:t>][</a:t>
              </a:r>
              <a:r>
                <a:rPr lang="en-US" sz="2000" b="1">
                  <a:solidFill>
                    <a:srgbClr val="7030A0"/>
                  </a:solidFill>
                </a:rPr>
                <a:t>0</a:t>
              </a:r>
              <a:r>
                <a:rPr lang="en-US" sz="2400"/>
                <a:t>][</a:t>
              </a:r>
              <a:r>
                <a:rPr lang="en-US" sz="2400">
                  <a:solidFill>
                    <a:srgbClr val="0070C0"/>
                  </a:solidFill>
                </a:rPr>
                <a:t>0:1</a:t>
              </a:r>
              <a:r>
                <a:rPr lang="en-US" sz="2400"/>
                <a:t>] =={</a:t>
              </a:r>
              <a:r>
                <a:rPr lang="en-US" sz="2400">
                  <a:solidFill>
                    <a:srgbClr val="00B050"/>
                  </a:solidFill>
                </a:rPr>
                <a:t>0, 1</a:t>
              </a:r>
              <a:r>
                <a:rPr lang="en-US" sz="2400"/>
                <a:t>}</a:t>
              </a:r>
            </a:p>
          </p:txBody>
        </p:sp>
        <p:sp>
          <p:nvSpPr>
            <p:cNvPr id="69" name="Rectangle 68"/>
            <p:cNvSpPr/>
            <p:nvPr/>
          </p:nvSpPr>
          <p:spPr>
            <a:xfrm>
              <a:off x="5174110" y="3034384"/>
              <a:ext cx="3301598" cy="163655"/>
            </a:xfrm>
            <a:prstGeom prst="rect">
              <a:avLst/>
            </a:prstGeom>
          </p:spPr>
          <p:txBody>
            <a:bodyPr wrap="none">
              <a:spAutoFit/>
            </a:bodyPr>
            <a:lstStyle/>
            <a:p>
              <a:r>
                <a:rPr lang="en-US" sz="2000"/>
                <a:t>*</a:t>
              </a:r>
              <a:r>
                <a:rPr lang="en-US" sz="2000" err="1">
                  <a:solidFill>
                    <a:srgbClr val="0070C0"/>
                  </a:solidFill>
                </a:rPr>
                <a:t>M_NumNnsInChanHavingSpikes</a:t>
              </a:r>
              <a:r>
                <a:rPr lang="en-US" sz="2000"/>
                <a:t>[</a:t>
              </a:r>
              <a:r>
                <a:rPr lang="en-US" sz="2000" err="1"/>
                <a:t>TrlIdxInMap</a:t>
              </a:r>
              <a:r>
                <a:rPr lang="en-US" sz="2000"/>
                <a:t>][</a:t>
              </a:r>
              <a:r>
                <a:rPr lang="en-US" sz="2000" b="1">
                  <a:solidFill>
                    <a:srgbClr val="7030A0"/>
                  </a:solidFill>
                </a:rPr>
                <a:t>2</a:t>
              </a:r>
              <a:r>
                <a:rPr lang="en-US" sz="2000"/>
                <a:t>]==</a:t>
              </a:r>
              <a:r>
                <a:rPr lang="en-US" sz="2000">
                  <a:solidFill>
                    <a:srgbClr val="0070C0"/>
                  </a:solidFill>
                </a:rPr>
                <a:t>1</a:t>
              </a:r>
            </a:p>
          </p:txBody>
        </p:sp>
        <p:sp>
          <p:nvSpPr>
            <p:cNvPr id="70" name="TextBox 69"/>
            <p:cNvSpPr txBox="1"/>
            <p:nvPr/>
          </p:nvSpPr>
          <p:spPr>
            <a:xfrm>
              <a:off x="3263309" y="4799892"/>
              <a:ext cx="959759" cy="163655"/>
            </a:xfrm>
            <a:prstGeom prst="rect">
              <a:avLst/>
            </a:prstGeom>
            <a:noFill/>
            <a:ln>
              <a:solidFill>
                <a:schemeClr val="accent1"/>
              </a:solidFill>
            </a:ln>
          </p:spPr>
          <p:txBody>
            <a:bodyPr wrap="square" rtlCol="0">
              <a:spAutoFit/>
            </a:bodyPr>
            <a:lstStyle/>
            <a:p>
              <a:r>
                <a:rPr lang="en-US" sz="2000"/>
                <a:t>Spk1, Spk2</a:t>
              </a:r>
            </a:p>
          </p:txBody>
        </p:sp>
        <p:sp>
          <p:nvSpPr>
            <p:cNvPr id="71" name="TextBox 70"/>
            <p:cNvSpPr txBox="1"/>
            <p:nvPr/>
          </p:nvSpPr>
          <p:spPr>
            <a:xfrm>
              <a:off x="5848329" y="4799892"/>
              <a:ext cx="1508995" cy="289544"/>
            </a:xfrm>
            <a:prstGeom prst="rect">
              <a:avLst/>
            </a:prstGeom>
            <a:noFill/>
            <a:ln>
              <a:solidFill>
                <a:schemeClr val="accent1"/>
              </a:solidFill>
            </a:ln>
          </p:spPr>
          <p:txBody>
            <a:bodyPr wrap="square" rtlCol="0">
              <a:spAutoFit/>
            </a:bodyPr>
            <a:lstStyle/>
            <a:p>
              <a:r>
                <a:rPr lang="en-US" sz="2000"/>
                <a:t>Spk1, Spk2, Spk3, Spk4, Spk5,</a:t>
              </a:r>
            </a:p>
          </p:txBody>
        </p:sp>
      </p:grpSp>
      <p:sp>
        <p:nvSpPr>
          <p:cNvPr id="3" name="Rectangle 2"/>
          <p:cNvSpPr/>
          <p:nvPr/>
        </p:nvSpPr>
        <p:spPr>
          <a:xfrm>
            <a:off x="456202" y="972620"/>
            <a:ext cx="16541323" cy="461665"/>
          </a:xfrm>
          <a:prstGeom prst="rect">
            <a:avLst/>
          </a:prstGeom>
        </p:spPr>
        <p:txBody>
          <a:bodyPr wrap="none">
            <a:spAutoFit/>
          </a:bodyPr>
          <a:lstStyle/>
          <a:p>
            <a:r>
              <a:rPr lang="en-US" sz="2400" err="1"/>
              <a:t>EndTrial_SaveTrialDataToMem_and_InCaseFileIsOpenToFileAsWell</a:t>
            </a:r>
            <a:r>
              <a:rPr lang="en-US" sz="2400"/>
              <a:t>() </a:t>
            </a:r>
            <a:r>
              <a:rPr lang="en-US" sz="2400">
                <a:solidFill>
                  <a:srgbClr val="0033CC"/>
                </a:solidFill>
              </a:rPr>
              <a:t>&amp; </a:t>
            </a:r>
            <a:r>
              <a:rPr lang="en-US" sz="2400">
                <a:solidFill>
                  <a:srgbClr val="996633"/>
                </a:solidFill>
              </a:rPr>
              <a:t>Serialize() </a:t>
            </a:r>
            <a:r>
              <a:rPr lang="en-US" sz="2400">
                <a:solidFill>
                  <a:srgbClr val="0033CC"/>
                </a:solidFill>
              </a:rPr>
              <a:t>in </a:t>
            </a:r>
            <a:r>
              <a:rPr lang="en-US" sz="2400">
                <a:solidFill>
                  <a:srgbClr val="00B050"/>
                </a:solidFill>
              </a:rPr>
              <a:t>Update_Me_TAS_Doc.cpp</a:t>
            </a:r>
            <a:r>
              <a:rPr lang="en-US" sz="2400">
                <a:solidFill>
                  <a:srgbClr val="0033CC"/>
                </a:solidFill>
              </a:rPr>
              <a:t> in TAS</a:t>
            </a:r>
          </a:p>
        </p:txBody>
      </p:sp>
      <p:sp>
        <p:nvSpPr>
          <p:cNvPr id="4" name="Rectangle 3"/>
          <p:cNvSpPr/>
          <p:nvPr/>
        </p:nvSpPr>
        <p:spPr bwMode="auto">
          <a:xfrm>
            <a:off x="1066800" y="2438400"/>
            <a:ext cx="16459200" cy="10210800"/>
          </a:xfrm>
          <a:prstGeom prst="rect">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sp>
        <p:nvSpPr>
          <p:cNvPr id="5" name="Rectangle 4"/>
          <p:cNvSpPr/>
          <p:nvPr/>
        </p:nvSpPr>
        <p:spPr>
          <a:xfrm>
            <a:off x="3651792" y="12877800"/>
            <a:ext cx="9000797" cy="830997"/>
          </a:xfrm>
          <a:prstGeom prst="rect">
            <a:avLst/>
          </a:prstGeom>
        </p:spPr>
        <p:txBody>
          <a:bodyPr wrap="none">
            <a:spAutoFit/>
          </a:bodyPr>
          <a:lstStyle/>
          <a:p>
            <a:pPr algn="l"/>
            <a:r>
              <a:rPr lang="en-US" sz="1600"/>
              <a:t>There are three of the above structure in Blip: </a:t>
            </a:r>
            <a:r>
              <a:rPr lang="en-US" sz="1600" err="1"/>
              <a:t>TrlIdxInMap</a:t>
            </a:r>
            <a:r>
              <a:rPr lang="en-US" sz="1600"/>
              <a:t>==0, </a:t>
            </a:r>
            <a:r>
              <a:rPr lang="en-US" sz="1600" err="1"/>
              <a:t>TrlIdxInMap</a:t>
            </a:r>
            <a:r>
              <a:rPr lang="en-US" sz="1600"/>
              <a:t>==1, </a:t>
            </a:r>
            <a:r>
              <a:rPr lang="en-US" sz="1600" err="1"/>
              <a:t>TrlIdxInMap</a:t>
            </a:r>
            <a:r>
              <a:rPr lang="en-US" sz="1600"/>
              <a:t>==2. </a:t>
            </a:r>
          </a:p>
          <a:p>
            <a:pPr algn="l"/>
            <a:r>
              <a:rPr lang="en-US" sz="1600"/>
              <a:t>These three memory spaces take turns recording the current trial. </a:t>
            </a:r>
          </a:p>
          <a:p>
            <a:pPr algn="l"/>
            <a:r>
              <a:rPr lang="en-US" sz="1600"/>
              <a:t>This is to make the saving process a completely different thread independent of the task thread.</a:t>
            </a:r>
          </a:p>
        </p:txBody>
      </p:sp>
    </p:spTree>
    <p:extLst>
      <p:ext uri="{BB962C8B-B14F-4D97-AF65-F5344CB8AC3E}">
        <p14:creationId xmlns:p14="http://schemas.microsoft.com/office/powerpoint/2010/main" val="325066934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dirty="0">
                <a:solidFill>
                  <a:srgbClr val="FF0000"/>
                </a:solidFill>
                <a:effectLst>
                  <a:outerShdw blurRad="38100" dist="38100" dir="2700000" algn="tl">
                    <a:srgbClr val="C0C0C0"/>
                  </a:outerShdw>
                </a:effectLst>
              </a:rPr>
              <a:t>.RST file structure</a:t>
            </a:r>
          </a:p>
        </p:txBody>
      </p:sp>
      <p:sp>
        <p:nvSpPr>
          <p:cNvPr id="56323" name="Rectangle 27"/>
          <p:cNvSpPr>
            <a:spLocks noChangeArrowheads="1"/>
          </p:cNvSpPr>
          <p:nvPr/>
        </p:nvSpPr>
        <p:spPr bwMode="auto">
          <a:xfrm>
            <a:off x="8839200" y="1709738"/>
            <a:ext cx="74676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l"/>
            <a:endParaRPr lang="en-US" sz="1600"/>
          </a:p>
          <a:p>
            <a:pPr marL="342900" indent="-342900" algn="l"/>
            <a:r>
              <a:rPr lang="en-US" sz="1600"/>
              <a:t> </a:t>
            </a:r>
            <a:r>
              <a:rPr lang="en-US" sz="1600">
                <a:solidFill>
                  <a:srgbClr val="3366FF"/>
                </a:solidFill>
              </a:rPr>
              <a:t>int</a:t>
            </a:r>
            <a:r>
              <a:rPr lang="en-US" sz="1600"/>
              <a:t> m_LengthOfHeader </a:t>
            </a:r>
          </a:p>
          <a:p>
            <a:pPr marL="342900" indent="-342900" algn="l"/>
            <a:r>
              <a:rPr lang="en-US" sz="1600"/>
              <a:t> </a:t>
            </a:r>
            <a:r>
              <a:rPr lang="en-US" sz="1600">
                <a:solidFill>
                  <a:srgbClr val="3366FF"/>
                </a:solidFill>
              </a:rPr>
              <a:t>CString</a:t>
            </a:r>
            <a:r>
              <a:rPr lang="en-US" sz="1600"/>
              <a:t> m_Header</a:t>
            </a:r>
          </a:p>
          <a:p>
            <a:pPr marL="342900" indent="-342900" algn="l"/>
            <a:endParaRPr lang="en-US" sz="1600"/>
          </a:p>
          <a:p>
            <a:pPr marL="342900" indent="-342900" algn="l"/>
            <a:r>
              <a:rPr lang="en-US" sz="1500"/>
              <a:t> </a:t>
            </a:r>
            <a:r>
              <a:rPr lang="en-US" sz="1500">
                <a:solidFill>
                  <a:srgbClr val="3366FF"/>
                </a:solidFill>
              </a:rPr>
              <a:t>int</a:t>
            </a:r>
            <a:r>
              <a:rPr lang="en-US" sz="1500"/>
              <a:t> Trial ID</a:t>
            </a:r>
          </a:p>
          <a:p>
            <a:pPr marL="342900" indent="-342900" algn="l"/>
            <a:r>
              <a:rPr lang="en-US" sz="1500"/>
              <a:t> </a:t>
            </a:r>
            <a:r>
              <a:rPr lang="en-US" sz="1500">
                <a:solidFill>
                  <a:srgbClr val="3366FF"/>
                </a:solidFill>
              </a:rPr>
              <a:t>long long </a:t>
            </a:r>
            <a:r>
              <a:rPr lang="en-US" sz="1500"/>
              <a:t>m_StartTimeOfTrial (== m_EventTime[0])</a:t>
            </a:r>
          </a:p>
          <a:p>
            <a:pPr marL="342900" indent="-342900" algn="l"/>
            <a:r>
              <a:rPr lang="en-US" sz="1500"/>
              <a:t> </a:t>
            </a:r>
            <a:r>
              <a:rPr lang="en-US" sz="1500">
                <a:solidFill>
                  <a:srgbClr val="3366FF"/>
                </a:solidFill>
              </a:rPr>
              <a:t>long long </a:t>
            </a:r>
            <a:r>
              <a:rPr lang="en-US" sz="1500"/>
              <a:t>m_EndTimeOfTrial (the last SpikeTime[ ])</a:t>
            </a:r>
          </a:p>
          <a:p>
            <a:pPr marL="342900" indent="-342900" algn="l"/>
            <a:endParaRPr lang="en-US" sz="1500"/>
          </a:p>
          <a:p>
            <a:pPr marL="342900" indent="-342900" algn="l"/>
            <a:r>
              <a:rPr lang="en-US" sz="1500"/>
              <a:t> </a:t>
            </a:r>
            <a:r>
              <a:rPr lang="en-US" sz="1500">
                <a:solidFill>
                  <a:srgbClr val="3366FF"/>
                </a:solidFill>
              </a:rPr>
              <a:t>int</a:t>
            </a:r>
            <a:r>
              <a:rPr lang="en-US" sz="1500"/>
              <a:t> m_numEventCodes</a:t>
            </a:r>
          </a:p>
          <a:p>
            <a:pPr marL="342900" indent="-342900" algn="l"/>
            <a:r>
              <a:rPr lang="en-US" sz="1500"/>
              <a:t> </a:t>
            </a:r>
            <a:r>
              <a:rPr lang="en-US" sz="1500">
                <a:solidFill>
                  <a:srgbClr val="3366FF"/>
                </a:solidFill>
              </a:rPr>
              <a:t>int</a:t>
            </a:r>
            <a:r>
              <a:rPr lang="en-US" sz="1500"/>
              <a:t> m_EventCode[ ]</a:t>
            </a:r>
          </a:p>
          <a:p>
            <a:pPr marL="342900" indent="-342900" algn="l"/>
            <a:r>
              <a:rPr lang="en-US" sz="1500"/>
              <a:t> </a:t>
            </a:r>
            <a:r>
              <a:rPr lang="en-US" sz="1500">
                <a:solidFill>
                  <a:srgbClr val="3366FF"/>
                </a:solidFill>
              </a:rPr>
              <a:t>long long </a:t>
            </a:r>
            <a:r>
              <a:rPr lang="en-US" sz="1500"/>
              <a:t>m_EventTime[ ]</a:t>
            </a:r>
          </a:p>
        </p:txBody>
      </p:sp>
      <p:sp>
        <p:nvSpPr>
          <p:cNvPr id="56324" name="Rectangle 41"/>
          <p:cNvSpPr>
            <a:spLocks noChangeArrowheads="1"/>
          </p:cNvSpPr>
          <p:nvPr/>
        </p:nvSpPr>
        <p:spPr bwMode="auto">
          <a:xfrm>
            <a:off x="0" y="1066800"/>
            <a:ext cx="18135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r>
              <a:rPr lang="en-US" sz="2000">
                <a:solidFill>
                  <a:srgbClr val="0066FF"/>
                </a:solidFill>
              </a:rPr>
              <a:t>Objective: If the trials are executed in succession, without break, all the event-, spike-, ( and analog-data if desired) need to be reconstructable as continuous events in time. For this, spikes need to be recorded until the beginning of the next trial. (</a:t>
            </a:r>
            <a:r>
              <a:rPr lang="en-US" sz="2000">
                <a:solidFill>
                  <a:srgbClr val="C00000"/>
                </a:solidFill>
              </a:rPr>
              <a:t>see  void CTASDoc::Serialize(CArchive&amp; ar)</a:t>
            </a:r>
            <a:r>
              <a:rPr lang="en-US" sz="2000">
                <a:solidFill>
                  <a:srgbClr val="0066FF"/>
                </a:solidFill>
              </a:rPr>
              <a:t>)</a:t>
            </a:r>
            <a:endParaRPr lang="en-US" sz="2000"/>
          </a:p>
        </p:txBody>
      </p:sp>
      <p:sp>
        <p:nvSpPr>
          <p:cNvPr id="56325" name="AutoShape 4"/>
          <p:cNvSpPr>
            <a:spLocks/>
          </p:cNvSpPr>
          <p:nvPr/>
        </p:nvSpPr>
        <p:spPr bwMode="auto">
          <a:xfrm flipH="1">
            <a:off x="8382000" y="3670300"/>
            <a:ext cx="304800" cy="760413"/>
          </a:xfrm>
          <a:prstGeom prst="rightBrace">
            <a:avLst>
              <a:gd name="adj1" fmla="val 11827"/>
              <a:gd name="adj2" fmla="val 50000"/>
            </a:avLst>
          </a:prstGeom>
          <a:noFill/>
          <a:ln w="38100">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sz="1100"/>
          </a:p>
        </p:txBody>
      </p:sp>
      <p:sp>
        <p:nvSpPr>
          <p:cNvPr id="56326" name="Text Box 7"/>
          <p:cNvSpPr txBox="1">
            <a:spLocks noChangeArrowheads="1"/>
          </p:cNvSpPr>
          <p:nvPr/>
        </p:nvSpPr>
        <p:spPr bwMode="auto">
          <a:xfrm>
            <a:off x="6324600" y="3833813"/>
            <a:ext cx="2057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Event Code</a:t>
            </a:r>
          </a:p>
        </p:txBody>
      </p:sp>
      <p:sp>
        <p:nvSpPr>
          <p:cNvPr id="56327" name="AutoShape 4"/>
          <p:cNvSpPr>
            <a:spLocks/>
          </p:cNvSpPr>
          <p:nvPr/>
        </p:nvSpPr>
        <p:spPr bwMode="auto">
          <a:xfrm flipH="1">
            <a:off x="8369300" y="4883150"/>
            <a:ext cx="304800" cy="2319338"/>
          </a:xfrm>
          <a:prstGeom prst="rightBrace">
            <a:avLst>
              <a:gd name="adj1" fmla="val 11802"/>
              <a:gd name="adj2" fmla="val 50000"/>
            </a:avLst>
          </a:prstGeom>
          <a:noFill/>
          <a:ln w="38100">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sz="1100"/>
          </a:p>
        </p:txBody>
      </p:sp>
      <p:sp>
        <p:nvSpPr>
          <p:cNvPr id="56328" name="Text Box 7"/>
          <p:cNvSpPr txBox="1">
            <a:spLocks noChangeArrowheads="1"/>
          </p:cNvSpPr>
          <p:nvPr/>
        </p:nvSpPr>
        <p:spPr bwMode="auto">
          <a:xfrm>
            <a:off x="5486400" y="5207000"/>
            <a:ext cx="28575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User-defined Structured Data</a:t>
            </a:r>
          </a:p>
        </p:txBody>
      </p:sp>
      <p:sp>
        <p:nvSpPr>
          <p:cNvPr id="56329" name="AutoShape 4"/>
          <p:cNvSpPr>
            <a:spLocks/>
          </p:cNvSpPr>
          <p:nvPr/>
        </p:nvSpPr>
        <p:spPr bwMode="auto">
          <a:xfrm flipH="1">
            <a:off x="8382000" y="7354888"/>
            <a:ext cx="304800" cy="2093912"/>
          </a:xfrm>
          <a:prstGeom prst="rightBrace">
            <a:avLst>
              <a:gd name="adj1" fmla="val 11800"/>
              <a:gd name="adj2" fmla="val 50000"/>
            </a:avLst>
          </a:prstGeom>
          <a:noFill/>
          <a:ln w="38100">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sz="1100"/>
          </a:p>
        </p:txBody>
      </p:sp>
      <p:sp>
        <p:nvSpPr>
          <p:cNvPr id="56330" name="Text Box 7"/>
          <p:cNvSpPr txBox="1">
            <a:spLocks noChangeArrowheads="1"/>
          </p:cNvSpPr>
          <p:nvPr/>
        </p:nvSpPr>
        <p:spPr bwMode="auto">
          <a:xfrm>
            <a:off x="5499100" y="7869238"/>
            <a:ext cx="2857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Neural spike data</a:t>
            </a:r>
          </a:p>
        </p:txBody>
      </p:sp>
      <p:sp>
        <p:nvSpPr>
          <p:cNvPr id="56331" name="AutoShape 4"/>
          <p:cNvSpPr>
            <a:spLocks/>
          </p:cNvSpPr>
          <p:nvPr/>
        </p:nvSpPr>
        <p:spPr bwMode="auto">
          <a:xfrm flipH="1">
            <a:off x="8382000" y="9739313"/>
            <a:ext cx="304800" cy="2909887"/>
          </a:xfrm>
          <a:prstGeom prst="rightBrace">
            <a:avLst>
              <a:gd name="adj1" fmla="val 11801"/>
              <a:gd name="adj2" fmla="val 50000"/>
            </a:avLst>
          </a:prstGeom>
          <a:noFill/>
          <a:ln w="38100">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sz="1100"/>
          </a:p>
        </p:txBody>
      </p:sp>
      <p:sp>
        <p:nvSpPr>
          <p:cNvPr id="56332" name="Text Box 7"/>
          <p:cNvSpPr txBox="1">
            <a:spLocks noChangeArrowheads="1"/>
          </p:cNvSpPr>
          <p:nvPr/>
        </p:nvSpPr>
        <p:spPr bwMode="auto">
          <a:xfrm>
            <a:off x="5753100" y="10917238"/>
            <a:ext cx="2857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dirty="0">
                <a:solidFill>
                  <a:srgbClr val="CC0000"/>
                </a:solidFill>
              </a:rPr>
              <a:t>Analog data</a:t>
            </a:r>
          </a:p>
        </p:txBody>
      </p:sp>
      <p:sp>
        <p:nvSpPr>
          <p:cNvPr id="56333" name="Rectangle 14"/>
          <p:cNvSpPr>
            <a:spLocks noChangeArrowheads="1"/>
          </p:cNvSpPr>
          <p:nvPr/>
        </p:nvSpPr>
        <p:spPr bwMode="auto">
          <a:xfrm>
            <a:off x="2209800" y="1922463"/>
            <a:ext cx="13030200" cy="609600"/>
          </a:xfrm>
          <a:prstGeom prst="rect">
            <a:avLst/>
          </a:prstGeom>
          <a:noFill/>
          <a:ln w="952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sz="1000"/>
          </a:p>
        </p:txBody>
      </p:sp>
      <p:sp>
        <p:nvSpPr>
          <p:cNvPr id="56334" name="Rectangle 15"/>
          <p:cNvSpPr>
            <a:spLocks noChangeArrowheads="1"/>
          </p:cNvSpPr>
          <p:nvPr/>
        </p:nvSpPr>
        <p:spPr bwMode="auto">
          <a:xfrm>
            <a:off x="2209800" y="2565400"/>
            <a:ext cx="13030200" cy="10464800"/>
          </a:xfrm>
          <a:prstGeom prst="rect">
            <a:avLst/>
          </a:prstGeom>
          <a:noFill/>
          <a:ln w="952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sz="1000"/>
          </a:p>
        </p:txBody>
      </p:sp>
      <p:sp>
        <p:nvSpPr>
          <p:cNvPr id="56335" name="Rectangle 16"/>
          <p:cNvSpPr>
            <a:spLocks noChangeArrowheads="1"/>
          </p:cNvSpPr>
          <p:nvPr/>
        </p:nvSpPr>
        <p:spPr bwMode="auto">
          <a:xfrm>
            <a:off x="2209800" y="13063538"/>
            <a:ext cx="13030200" cy="609600"/>
          </a:xfrm>
          <a:prstGeom prst="rect">
            <a:avLst/>
          </a:prstGeom>
          <a:noFill/>
          <a:ln w="9525" algn="ctr">
            <a:solidFill>
              <a:schemeClr val="tx1"/>
            </a:solidFill>
            <a:round/>
            <a:headEnd/>
            <a:tailEnd type="triangle" w="med" len="med"/>
          </a:ln>
          <a:extLst>
            <a:ext uri="{909E8E84-426E-40DD-AFC4-6F175D3DCCD1}">
              <a14:hiddenFill xmlns:a14="http://schemas.microsoft.com/office/drawing/2010/main">
                <a:solidFill>
                  <a:srgbClr val="FFFFFF"/>
                </a:solidFill>
              </a14:hiddenFill>
            </a:ext>
          </a:extLst>
        </p:spPr>
        <p:txBody>
          <a:bodyPr anchor="ctr"/>
          <a:lstStyle/>
          <a:p>
            <a:endParaRPr lang="en-US" sz="1000"/>
          </a:p>
        </p:txBody>
      </p:sp>
      <p:sp>
        <p:nvSpPr>
          <p:cNvPr id="56336" name="Text Box 7"/>
          <p:cNvSpPr txBox="1">
            <a:spLocks noChangeArrowheads="1"/>
          </p:cNvSpPr>
          <p:nvPr/>
        </p:nvSpPr>
        <p:spPr bwMode="auto">
          <a:xfrm>
            <a:off x="1981200" y="7081838"/>
            <a:ext cx="1752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One trial</a:t>
            </a:r>
          </a:p>
        </p:txBody>
      </p:sp>
      <p:sp>
        <p:nvSpPr>
          <p:cNvPr id="56337" name="Text Box 7"/>
          <p:cNvSpPr txBox="1">
            <a:spLocks noChangeArrowheads="1"/>
          </p:cNvSpPr>
          <p:nvPr/>
        </p:nvSpPr>
        <p:spPr bwMode="auto">
          <a:xfrm>
            <a:off x="2133600" y="13182600"/>
            <a:ext cx="2057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Another trial</a:t>
            </a:r>
          </a:p>
        </p:txBody>
      </p:sp>
      <p:sp>
        <p:nvSpPr>
          <p:cNvPr id="56338" name="Text Box 7"/>
          <p:cNvSpPr txBox="1">
            <a:spLocks noChangeArrowheads="1"/>
          </p:cNvSpPr>
          <p:nvPr/>
        </p:nvSpPr>
        <p:spPr bwMode="auto">
          <a:xfrm>
            <a:off x="1981200" y="2052638"/>
            <a:ext cx="1752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rgbClr val="CC0000"/>
                </a:solidFill>
              </a:rPr>
              <a:t>Header</a:t>
            </a:r>
          </a:p>
        </p:txBody>
      </p:sp>
      <p:sp>
        <p:nvSpPr>
          <p:cNvPr id="56339" name="Rectangle 27"/>
          <p:cNvSpPr>
            <a:spLocks noChangeArrowheads="1"/>
          </p:cNvSpPr>
          <p:nvPr/>
        </p:nvSpPr>
        <p:spPr bwMode="auto">
          <a:xfrm>
            <a:off x="8875713" y="9863138"/>
            <a:ext cx="5907087" cy="286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l"/>
            <a:r>
              <a:rPr lang="en-US" sz="1500" err="1"/>
              <a:t>m_SamplingRate</a:t>
            </a:r>
            <a:endParaRPr lang="en-US" sz="1500"/>
          </a:p>
          <a:p>
            <a:pPr marL="342900" indent="-342900" algn="l"/>
            <a:r>
              <a:rPr lang="en-US" sz="1500" err="1"/>
              <a:t>m_StartTimeOfAI</a:t>
            </a:r>
            <a:endParaRPr lang="en-US" sz="1500"/>
          </a:p>
          <a:p>
            <a:pPr marL="342900" indent="-342900" algn="l"/>
            <a:r>
              <a:rPr lang="en-US" sz="1500" err="1"/>
              <a:t>m_EndTimeOfAI</a:t>
            </a:r>
            <a:endParaRPr lang="en-US" sz="1500"/>
          </a:p>
          <a:p>
            <a:pPr marL="342900" indent="-342900" algn="l"/>
            <a:r>
              <a:rPr lang="en-US" sz="1500" err="1"/>
              <a:t>m_numBehaviorChannels</a:t>
            </a:r>
            <a:endParaRPr lang="en-US" sz="1500"/>
          </a:p>
          <a:p>
            <a:pPr marL="342900" indent="-342900" algn="l"/>
            <a:r>
              <a:rPr lang="en-US" sz="1500" noProof="1"/>
              <a:t>{</a:t>
            </a:r>
          </a:p>
          <a:p>
            <a:pPr marL="1196975" lvl="1" indent="-739775" algn="l"/>
            <a:r>
              <a:rPr lang="en-US" sz="1500" noProof="1"/>
              <a:t>channelID</a:t>
            </a:r>
            <a:endParaRPr lang="en-US" sz="1500"/>
          </a:p>
          <a:p>
            <a:pPr marL="1196975" lvl="1" indent="-739775" algn="l"/>
            <a:r>
              <a:rPr lang="en-US" sz="1500" noProof="1"/>
              <a:t>m_numDataPointsOfBehaviorAI</a:t>
            </a:r>
          </a:p>
          <a:p>
            <a:pPr marL="1196975" lvl="1" indent="-739775" algn="l"/>
            <a:r>
              <a:rPr lang="en-US" sz="1500"/>
              <a:t>m_AnalogSignal1[ ]</a:t>
            </a:r>
          </a:p>
          <a:p>
            <a:pPr marL="1196975" lvl="1" indent="-1196975" algn="l"/>
            <a:r>
              <a:rPr lang="en-US" sz="1500"/>
              <a:t>}</a:t>
            </a:r>
          </a:p>
          <a:p>
            <a:pPr marL="1196975" lvl="1" indent="-739775" algn="l"/>
            <a:endParaRPr lang="en-US" sz="1500"/>
          </a:p>
          <a:p>
            <a:pPr marL="342900" indent="-342900" algn="l"/>
            <a:r>
              <a:rPr lang="en-US" sz="1500"/>
              <a:t>{…}</a:t>
            </a:r>
          </a:p>
          <a:p>
            <a:pPr marL="1196975" lvl="1" indent="-739775" algn="l"/>
            <a:r>
              <a:rPr lang="en-US" sz="1500" noProof="1">
                <a:solidFill>
                  <a:srgbClr val="C0C0C0"/>
                </a:solidFill>
              </a:rPr>
              <a:t>…</a:t>
            </a:r>
            <a:endParaRPr lang="en-US" sz="1500">
              <a:solidFill>
                <a:srgbClr val="C0C0C0"/>
              </a:solidFill>
            </a:endParaRPr>
          </a:p>
        </p:txBody>
      </p:sp>
      <p:sp>
        <p:nvSpPr>
          <p:cNvPr id="56340" name="Rectangle 27"/>
          <p:cNvSpPr>
            <a:spLocks noChangeArrowheads="1"/>
          </p:cNvSpPr>
          <p:nvPr/>
        </p:nvSpPr>
        <p:spPr bwMode="auto">
          <a:xfrm>
            <a:off x="8839200" y="4648200"/>
            <a:ext cx="5943600" cy="240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l"/>
            <a:endParaRPr lang="en-US" sz="1500"/>
          </a:p>
          <a:p>
            <a:pPr marL="342900" indent="-342900" algn="l"/>
            <a:r>
              <a:rPr lang="en-US" sz="1500"/>
              <a:t> </a:t>
            </a:r>
            <a:r>
              <a:rPr lang="en-US" sz="1500" err="1">
                <a:solidFill>
                  <a:srgbClr val="3366FF"/>
                </a:solidFill>
              </a:rPr>
              <a:t>int</a:t>
            </a:r>
            <a:r>
              <a:rPr lang="en-US" sz="1500"/>
              <a:t> </a:t>
            </a:r>
            <a:r>
              <a:rPr lang="en-US" sz="1500" err="1"/>
              <a:t>m_NumOfUserData</a:t>
            </a:r>
            <a:endParaRPr lang="en-US" sz="1500"/>
          </a:p>
          <a:p>
            <a:pPr marL="342900" indent="-342900" algn="l"/>
            <a:r>
              <a:rPr lang="en-US" sz="1500"/>
              <a:t>{</a:t>
            </a:r>
          </a:p>
          <a:p>
            <a:pPr lvl="1" algn="l"/>
            <a:r>
              <a:rPr lang="en-US" sz="1500"/>
              <a:t> </a:t>
            </a:r>
            <a:r>
              <a:rPr lang="en-US" sz="1500" err="1">
                <a:solidFill>
                  <a:srgbClr val="3366FF"/>
                </a:solidFill>
              </a:rPr>
              <a:t>int</a:t>
            </a:r>
            <a:r>
              <a:rPr lang="en-US" sz="1500"/>
              <a:t> </a:t>
            </a:r>
            <a:r>
              <a:rPr lang="en-US" sz="1500" err="1"/>
              <a:t>m_SizeOfName</a:t>
            </a:r>
            <a:r>
              <a:rPr lang="en-US" sz="1500"/>
              <a:t> (number of characters in Name[ ] )</a:t>
            </a:r>
          </a:p>
          <a:p>
            <a:pPr lvl="1" algn="l"/>
            <a:r>
              <a:rPr lang="en-US" sz="1500">
                <a:solidFill>
                  <a:srgbClr val="3366FF"/>
                </a:solidFill>
              </a:rPr>
              <a:t>char</a:t>
            </a:r>
            <a:r>
              <a:rPr lang="en-US" sz="1500"/>
              <a:t> Name[ ]</a:t>
            </a:r>
          </a:p>
          <a:p>
            <a:pPr lvl="1" algn="l"/>
            <a:r>
              <a:rPr lang="en-US" sz="1500"/>
              <a:t> </a:t>
            </a:r>
            <a:r>
              <a:rPr lang="en-US" sz="1500" err="1">
                <a:solidFill>
                  <a:srgbClr val="3366FF"/>
                </a:solidFill>
              </a:rPr>
              <a:t>int</a:t>
            </a:r>
            <a:r>
              <a:rPr lang="en-US" sz="1500"/>
              <a:t> </a:t>
            </a:r>
            <a:r>
              <a:rPr lang="en-US" sz="1500" err="1"/>
              <a:t>m_NumOfValues</a:t>
            </a:r>
            <a:r>
              <a:rPr lang="en-US" sz="1500"/>
              <a:t> (number of values) </a:t>
            </a:r>
          </a:p>
          <a:p>
            <a:pPr lvl="1" algn="l"/>
            <a:r>
              <a:rPr lang="en-US" sz="1500"/>
              <a:t> </a:t>
            </a:r>
            <a:r>
              <a:rPr lang="en-US" sz="1500">
                <a:solidFill>
                  <a:srgbClr val="3366FF"/>
                </a:solidFill>
              </a:rPr>
              <a:t>double</a:t>
            </a:r>
            <a:r>
              <a:rPr lang="en-US" sz="1500"/>
              <a:t> Value1, Value2, Value3, …</a:t>
            </a:r>
          </a:p>
          <a:p>
            <a:pPr lvl="1" algn="l"/>
            <a:r>
              <a:rPr lang="en-US" sz="1500"/>
              <a:t> </a:t>
            </a:r>
            <a:r>
              <a:rPr lang="en-US" sz="1500">
                <a:solidFill>
                  <a:srgbClr val="3366FF"/>
                </a:solidFill>
              </a:rPr>
              <a:t>long </a:t>
            </a:r>
            <a:r>
              <a:rPr lang="en-US" sz="1500" err="1">
                <a:solidFill>
                  <a:srgbClr val="3366FF"/>
                </a:solidFill>
              </a:rPr>
              <a:t>long</a:t>
            </a:r>
            <a:r>
              <a:rPr lang="en-US" sz="1500"/>
              <a:t> </a:t>
            </a:r>
            <a:r>
              <a:rPr lang="en-US" sz="1500" err="1"/>
              <a:t>m_TimeOfOccurrence</a:t>
            </a:r>
            <a:endParaRPr lang="en-US" sz="1500"/>
          </a:p>
          <a:p>
            <a:pPr lvl="1" indent="-457200" algn="l"/>
            <a:r>
              <a:rPr lang="en-US" sz="1500"/>
              <a:t>}</a:t>
            </a:r>
          </a:p>
          <a:p>
            <a:pPr lvl="1" indent="-457200" algn="l"/>
            <a:r>
              <a:rPr lang="en-US" sz="1500"/>
              <a:t>{…}</a:t>
            </a:r>
          </a:p>
        </p:txBody>
      </p:sp>
      <p:sp>
        <p:nvSpPr>
          <p:cNvPr id="56341" name="Rectangle 27"/>
          <p:cNvSpPr>
            <a:spLocks noChangeArrowheads="1"/>
          </p:cNvSpPr>
          <p:nvPr/>
        </p:nvSpPr>
        <p:spPr bwMode="auto">
          <a:xfrm>
            <a:off x="8847138" y="7272338"/>
            <a:ext cx="6240462"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l"/>
            <a:r>
              <a:rPr lang="en-US" sz="1500"/>
              <a:t>m</a:t>
            </a:r>
            <a:r>
              <a:rPr lang="en-US" sz="1500" noProof="1"/>
              <a:t>_numNeuralChan</a:t>
            </a:r>
            <a:endParaRPr lang="en-US" sz="1500"/>
          </a:p>
          <a:p>
            <a:pPr marL="342900" indent="-342900" algn="l"/>
            <a:r>
              <a:rPr lang="en-US" sz="1500"/>
              <a:t>{</a:t>
            </a:r>
          </a:p>
          <a:p>
            <a:pPr lvl="1" algn="l"/>
            <a:r>
              <a:rPr lang="en-US" sz="1500"/>
              <a:t>m_ChanID</a:t>
            </a:r>
          </a:p>
          <a:p>
            <a:pPr lvl="1" algn="l"/>
            <a:r>
              <a:rPr lang="en-US" sz="1500"/>
              <a:t>m_numNns</a:t>
            </a:r>
          </a:p>
          <a:p>
            <a:pPr lvl="1" algn="l"/>
            <a:r>
              <a:rPr lang="en-US" sz="1500"/>
              <a:t>m_numSpikesOfNn1, m_SpikeTimeNn1[ ]</a:t>
            </a:r>
          </a:p>
          <a:p>
            <a:pPr lvl="1" algn="l"/>
            <a:r>
              <a:rPr lang="en-US" sz="1500"/>
              <a:t>m_numSpikesOfNn2, m_SpikeTimeNn2[ ]</a:t>
            </a:r>
          </a:p>
          <a:p>
            <a:pPr lvl="1" algn="l"/>
            <a:r>
              <a:rPr lang="en-US" sz="1500"/>
              <a:t>m_numSpikesOfNn3, m_SpikeTimeNn3[ ] </a:t>
            </a:r>
          </a:p>
          <a:p>
            <a:pPr marL="342900" indent="-342900" algn="l"/>
            <a:r>
              <a:rPr lang="en-US" sz="1500"/>
              <a:t>}</a:t>
            </a:r>
          </a:p>
          <a:p>
            <a:pPr marL="342900" indent="-342900" algn="l"/>
            <a:r>
              <a:rPr lang="en-US" sz="1500"/>
              <a:t>{…}</a:t>
            </a:r>
          </a:p>
        </p:txBody>
      </p:sp>
      <p:sp>
        <p:nvSpPr>
          <p:cNvPr id="56342" name="Rectangle 27"/>
          <p:cNvSpPr>
            <a:spLocks noChangeArrowheads="1"/>
          </p:cNvSpPr>
          <p:nvPr/>
        </p:nvSpPr>
        <p:spPr bwMode="auto">
          <a:xfrm>
            <a:off x="8686800" y="13244513"/>
            <a:ext cx="74676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l"/>
            <a:r>
              <a:rPr lang="en-US" sz="1600">
                <a:solidFill>
                  <a:srgbClr val="3366FF"/>
                </a:solidFill>
              </a:rPr>
              <a:t>int</a:t>
            </a:r>
            <a:r>
              <a:rPr lang="en-US" sz="1600"/>
              <a:t> Trial ID</a:t>
            </a:r>
          </a:p>
        </p:txBody>
      </p:sp>
    </p:spTree>
    <p:extLst>
      <p:ext uri="{BB962C8B-B14F-4D97-AF65-F5344CB8AC3E}">
        <p14:creationId xmlns:p14="http://schemas.microsoft.com/office/powerpoint/2010/main" val="218334126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3886200"/>
            <a:ext cx="18294350" cy="53340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pPr>
            <a:r>
              <a:rPr lang="en-US" sz="23900" b="1" dirty="0" smtClean="0">
                <a:solidFill>
                  <a:srgbClr val="FF0000"/>
                </a:solidFill>
                <a:effectLst>
                  <a:outerShdw blurRad="38100" dist="38100" dir="2700000" algn="tl">
                    <a:srgbClr val="C0C0C0"/>
                  </a:outerShdw>
                </a:effectLst>
              </a:rPr>
              <a:t>MOXY</a:t>
            </a:r>
          </a:p>
          <a:p>
            <a:pPr eaLnBrk="1" hangingPunct="1">
              <a:spcBef>
                <a:spcPct val="20000"/>
              </a:spcBef>
            </a:pPr>
            <a:r>
              <a:rPr lang="en-US" sz="4800" b="1" dirty="0">
                <a:solidFill>
                  <a:srgbClr val="FF0000"/>
                </a:solidFill>
                <a:effectLst>
                  <a:outerShdw blurRad="38100" dist="38100" dir="2700000" algn="tl">
                    <a:srgbClr val="C0C0C0"/>
                  </a:outerShdw>
                </a:effectLst>
              </a:rPr>
              <a:t>(Monitoring System</a:t>
            </a:r>
            <a:r>
              <a:rPr lang="en-US" sz="4800" b="1" dirty="0" smtClean="0">
                <a:solidFill>
                  <a:srgbClr val="FF0000"/>
                </a:solidFill>
                <a:effectLst>
                  <a:outerShdw blurRad="38100" dist="38100" dir="2700000" algn="tl">
                    <a:srgbClr val="C0C0C0"/>
                  </a:outerShdw>
                </a:effectLst>
              </a:rPr>
              <a:t>)</a:t>
            </a:r>
            <a:endParaRPr lang="en-US" sz="48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22764129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7175" y="4310063"/>
            <a:ext cx="12192000" cy="521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4579" name="Text Box 11"/>
          <p:cNvSpPr txBox="1">
            <a:spLocks noChangeArrowheads="1"/>
          </p:cNvSpPr>
          <p:nvPr/>
        </p:nvSpPr>
        <p:spPr bwMode="auto">
          <a:xfrm>
            <a:off x="12369800" y="3200400"/>
            <a:ext cx="2667000" cy="7112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Channel &amp; neuron ID to monitor</a:t>
            </a:r>
          </a:p>
        </p:txBody>
      </p:sp>
      <p:cxnSp>
        <p:nvCxnSpPr>
          <p:cNvPr id="24580" name="AutoShape 12"/>
          <p:cNvCxnSpPr>
            <a:cxnSpLocks noChangeShapeType="1"/>
            <a:stCxn id="24579" idx="2"/>
            <a:endCxn id="24581" idx="0"/>
          </p:cNvCxnSpPr>
          <p:nvPr/>
        </p:nvCxnSpPr>
        <p:spPr bwMode="auto">
          <a:xfrm rot="5400000">
            <a:off x="13074650" y="4537075"/>
            <a:ext cx="1254125" cy="3175"/>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4581" name="Rectangle 14"/>
          <p:cNvSpPr>
            <a:spLocks noChangeArrowheads="1"/>
          </p:cNvSpPr>
          <p:nvPr/>
        </p:nvSpPr>
        <p:spPr bwMode="auto">
          <a:xfrm>
            <a:off x="13608050" y="51657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582" name="Text Box 15"/>
          <p:cNvSpPr txBox="1">
            <a:spLocks noChangeArrowheads="1"/>
          </p:cNvSpPr>
          <p:nvPr/>
        </p:nvSpPr>
        <p:spPr bwMode="auto">
          <a:xfrm>
            <a:off x="13792200" y="1524000"/>
            <a:ext cx="2571750" cy="147796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to toggle between superimposition </a:t>
            </a:r>
          </a:p>
          <a:p>
            <a:pPr eaLnBrk="1" hangingPunct="1">
              <a:spcBef>
                <a:spcPct val="50000"/>
              </a:spcBef>
            </a:pPr>
            <a:r>
              <a:rPr lang="en-US" sz="2000">
                <a:solidFill>
                  <a:schemeClr val="accent2"/>
                </a:solidFill>
              </a:rPr>
              <a:t>&amp; no superimposition</a:t>
            </a:r>
          </a:p>
        </p:txBody>
      </p:sp>
      <p:cxnSp>
        <p:nvCxnSpPr>
          <p:cNvPr id="24583" name="AutoShape 16"/>
          <p:cNvCxnSpPr>
            <a:cxnSpLocks noChangeShapeType="1"/>
            <a:stCxn id="24582" idx="2"/>
            <a:endCxn id="24584" idx="0"/>
          </p:cNvCxnSpPr>
          <p:nvPr/>
        </p:nvCxnSpPr>
        <p:spPr bwMode="auto">
          <a:xfrm>
            <a:off x="15078075" y="3001963"/>
            <a:ext cx="0" cy="2208212"/>
          </a:xfrm>
          <a:prstGeom prst="straightConnector1">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cxnSp>
      <p:sp>
        <p:nvSpPr>
          <p:cNvPr id="24584" name="Rectangle 17"/>
          <p:cNvSpPr>
            <a:spLocks noChangeArrowheads="1"/>
          </p:cNvSpPr>
          <p:nvPr/>
        </p:nvSpPr>
        <p:spPr bwMode="auto">
          <a:xfrm>
            <a:off x="14986000" y="52101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585" name="Text Box 18"/>
          <p:cNvSpPr txBox="1">
            <a:spLocks noChangeArrowheads="1"/>
          </p:cNvSpPr>
          <p:nvPr/>
        </p:nvSpPr>
        <p:spPr bwMode="auto">
          <a:xfrm>
            <a:off x="10839450" y="2133600"/>
            <a:ext cx="2876550" cy="7112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to set an ECode to “trigger” the figure.</a:t>
            </a:r>
          </a:p>
        </p:txBody>
      </p:sp>
      <p:cxnSp>
        <p:nvCxnSpPr>
          <p:cNvPr id="24586" name="AutoShape 19"/>
          <p:cNvCxnSpPr>
            <a:cxnSpLocks noChangeShapeType="1"/>
            <a:stCxn id="24585" idx="2"/>
            <a:endCxn id="24589" idx="0"/>
          </p:cNvCxnSpPr>
          <p:nvPr/>
        </p:nvCxnSpPr>
        <p:spPr bwMode="auto">
          <a:xfrm>
            <a:off x="12277725" y="2844800"/>
            <a:ext cx="0" cy="2320925"/>
          </a:xfrm>
          <a:prstGeom prst="straightConnector1">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cxnSp>
      <p:sp>
        <p:nvSpPr>
          <p:cNvPr id="24587" name="Text Box 20"/>
          <p:cNvSpPr txBox="1">
            <a:spLocks noChangeArrowheads="1"/>
          </p:cNvSpPr>
          <p:nvPr/>
        </p:nvSpPr>
        <p:spPr bwMode="auto">
          <a:xfrm>
            <a:off x="9093200" y="2908300"/>
            <a:ext cx="2413000" cy="7112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to change the scales of axes.</a:t>
            </a:r>
          </a:p>
        </p:txBody>
      </p:sp>
      <p:cxnSp>
        <p:nvCxnSpPr>
          <p:cNvPr id="24588" name="AutoShape 21"/>
          <p:cNvCxnSpPr>
            <a:cxnSpLocks noChangeShapeType="1"/>
            <a:stCxn id="24587" idx="2"/>
            <a:endCxn id="24656" idx="1"/>
          </p:cNvCxnSpPr>
          <p:nvPr/>
        </p:nvCxnSpPr>
        <p:spPr bwMode="auto">
          <a:xfrm rot="16200000" flipH="1">
            <a:off x="9526587" y="4392613"/>
            <a:ext cx="1755775" cy="209550"/>
          </a:xfrm>
          <a:prstGeom prst="bentConnector2">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cxnSp>
      <p:sp>
        <p:nvSpPr>
          <p:cNvPr id="24589" name="Rectangle 22"/>
          <p:cNvSpPr>
            <a:spLocks noChangeArrowheads="1"/>
          </p:cNvSpPr>
          <p:nvPr/>
        </p:nvSpPr>
        <p:spPr bwMode="auto">
          <a:xfrm>
            <a:off x="12185650" y="51657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590" name="Rectangle 23"/>
          <p:cNvSpPr>
            <a:spLocks noChangeArrowheads="1"/>
          </p:cNvSpPr>
          <p:nvPr/>
        </p:nvSpPr>
        <p:spPr bwMode="auto">
          <a:xfrm>
            <a:off x="9823450" y="53594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591" name="Text Box 27"/>
          <p:cNvSpPr txBox="1">
            <a:spLocks noChangeArrowheads="1"/>
          </p:cNvSpPr>
          <p:nvPr/>
        </p:nvSpPr>
        <p:spPr bwMode="auto">
          <a:xfrm>
            <a:off x="1752600" y="8131175"/>
            <a:ext cx="3124200" cy="83026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Eye position monitor, clickable.</a:t>
            </a:r>
          </a:p>
        </p:txBody>
      </p:sp>
      <p:cxnSp>
        <p:nvCxnSpPr>
          <p:cNvPr id="24592" name="AutoShape 28"/>
          <p:cNvCxnSpPr>
            <a:cxnSpLocks noChangeShapeType="1"/>
            <a:stCxn id="24591" idx="3"/>
            <a:endCxn id="24593" idx="2"/>
          </p:cNvCxnSpPr>
          <p:nvPr/>
        </p:nvCxnSpPr>
        <p:spPr bwMode="auto">
          <a:xfrm>
            <a:off x="4876800" y="8547100"/>
            <a:ext cx="1577975" cy="4763"/>
          </a:xfrm>
          <a:prstGeom prst="straightConnector1">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cxnSp>
      <p:sp>
        <p:nvSpPr>
          <p:cNvPr id="24593" name="Rectangle 29"/>
          <p:cNvSpPr>
            <a:spLocks noChangeArrowheads="1"/>
          </p:cNvSpPr>
          <p:nvPr/>
        </p:nvSpPr>
        <p:spPr bwMode="auto">
          <a:xfrm rot="5400000">
            <a:off x="6499225" y="841533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594" name="Rectangle 35"/>
          <p:cNvSpPr>
            <a:spLocks noChangeArrowheads="1"/>
          </p:cNvSpPr>
          <p:nvPr/>
        </p:nvSpPr>
        <p:spPr bwMode="auto">
          <a:xfrm>
            <a:off x="5613400" y="49593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595" name="Rectangle 38"/>
          <p:cNvSpPr>
            <a:spLocks noChangeArrowheads="1"/>
          </p:cNvSpPr>
          <p:nvPr/>
        </p:nvSpPr>
        <p:spPr bwMode="auto">
          <a:xfrm>
            <a:off x="5734050" y="4921250"/>
            <a:ext cx="304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
        <p:nvSpPr>
          <p:cNvPr id="24596" name="Rectangle 39"/>
          <p:cNvSpPr>
            <a:spLocks noChangeArrowheads="1"/>
          </p:cNvSpPr>
          <p:nvPr/>
        </p:nvSpPr>
        <p:spPr bwMode="auto">
          <a:xfrm>
            <a:off x="6003925" y="48926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597" name="Rectangle 42"/>
          <p:cNvSpPr>
            <a:spLocks noChangeArrowheads="1"/>
          </p:cNvSpPr>
          <p:nvPr/>
        </p:nvSpPr>
        <p:spPr bwMode="auto">
          <a:xfrm>
            <a:off x="6280150" y="48926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598" name="Text Box 43"/>
          <p:cNvSpPr txBox="1">
            <a:spLocks noChangeArrowheads="1"/>
          </p:cNvSpPr>
          <p:nvPr/>
        </p:nvSpPr>
        <p:spPr bwMode="auto">
          <a:xfrm>
            <a:off x="76200" y="5080000"/>
            <a:ext cx="4230688"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Clickable DIO switches</a:t>
            </a:r>
          </a:p>
        </p:txBody>
      </p:sp>
      <p:cxnSp>
        <p:nvCxnSpPr>
          <p:cNvPr id="22561" name="AutoShape 44"/>
          <p:cNvCxnSpPr>
            <a:cxnSpLocks noChangeShapeType="1"/>
            <a:stCxn id="24598" idx="3"/>
            <a:endCxn id="24647" idx="1"/>
          </p:cNvCxnSpPr>
          <p:nvPr/>
        </p:nvCxnSpPr>
        <p:spPr bwMode="auto">
          <a:xfrm>
            <a:off x="4306888" y="5283200"/>
            <a:ext cx="788987" cy="247650"/>
          </a:xfrm>
          <a:prstGeom prst="bentConnector3">
            <a:avLst>
              <a:gd name="adj1" fmla="val 50000"/>
            </a:avLst>
          </a:prstGeom>
          <a:noFill/>
          <a:ln w="38100">
            <a:solidFill>
              <a:schemeClr val="accent6"/>
            </a:solidFill>
            <a:miter lim="800000"/>
            <a:headEnd/>
            <a:tailEnd type="triangle" w="med" len="med"/>
          </a:ln>
          <a:extLst/>
        </p:spPr>
      </p:cxnSp>
      <p:sp>
        <p:nvSpPr>
          <p:cNvPr id="24600" name="AutoShape 49"/>
          <p:cNvSpPr>
            <a:spLocks/>
          </p:cNvSpPr>
          <p:nvPr/>
        </p:nvSpPr>
        <p:spPr bwMode="auto">
          <a:xfrm rot="-5400000">
            <a:off x="7388225" y="4484688"/>
            <a:ext cx="174625" cy="441325"/>
          </a:xfrm>
          <a:prstGeom prst="rightBrace">
            <a:avLst>
              <a:gd name="adj1" fmla="val 8331"/>
              <a:gd name="adj2" fmla="val 50000"/>
            </a:avLst>
          </a:prstGeom>
          <a:noFill/>
          <a:ln w="9525">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4601" name="Rectangle 50"/>
          <p:cNvSpPr>
            <a:spLocks noChangeArrowheads="1"/>
          </p:cNvSpPr>
          <p:nvPr/>
        </p:nvSpPr>
        <p:spPr bwMode="auto">
          <a:xfrm>
            <a:off x="7281863" y="4676775"/>
            <a:ext cx="3873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
        <p:nvSpPr>
          <p:cNvPr id="24602" name="Text Box 51"/>
          <p:cNvSpPr txBox="1">
            <a:spLocks noChangeArrowheads="1"/>
          </p:cNvSpPr>
          <p:nvPr/>
        </p:nvSpPr>
        <p:spPr bwMode="auto">
          <a:xfrm>
            <a:off x="0" y="1047750"/>
            <a:ext cx="4343400" cy="4000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Rescale the eye position monitor</a:t>
            </a:r>
          </a:p>
        </p:txBody>
      </p:sp>
      <p:cxnSp>
        <p:nvCxnSpPr>
          <p:cNvPr id="22567" name="AutoShape 52"/>
          <p:cNvCxnSpPr>
            <a:cxnSpLocks noChangeShapeType="1"/>
            <a:stCxn id="24602" idx="3"/>
          </p:cNvCxnSpPr>
          <p:nvPr/>
        </p:nvCxnSpPr>
        <p:spPr bwMode="auto">
          <a:xfrm>
            <a:off x="4343400" y="1247775"/>
            <a:ext cx="3132138" cy="3344863"/>
          </a:xfrm>
          <a:prstGeom prst="bentConnector2">
            <a:avLst/>
          </a:prstGeom>
          <a:noFill/>
          <a:ln w="38100">
            <a:solidFill>
              <a:schemeClr val="accent6"/>
            </a:solidFill>
            <a:miter lim="800000"/>
            <a:headEnd/>
            <a:tailEnd type="triangle" w="med" len="med"/>
          </a:ln>
          <a:extLst/>
        </p:spPr>
      </p:cxnSp>
      <p:sp>
        <p:nvSpPr>
          <p:cNvPr id="24604" name="Text Box 54"/>
          <p:cNvSpPr txBox="1">
            <a:spLocks noChangeArrowheads="1"/>
          </p:cNvSpPr>
          <p:nvPr/>
        </p:nvSpPr>
        <p:spPr bwMode="auto">
          <a:xfrm>
            <a:off x="0" y="16256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Launch Oscilloscope</a:t>
            </a:r>
          </a:p>
        </p:txBody>
      </p:sp>
      <p:sp>
        <p:nvSpPr>
          <p:cNvPr id="24605" name="Text Box 55"/>
          <p:cNvSpPr txBox="1">
            <a:spLocks noChangeArrowheads="1"/>
          </p:cNvSpPr>
          <p:nvPr/>
        </p:nvSpPr>
        <p:spPr bwMode="auto">
          <a:xfrm>
            <a:off x="0" y="20828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Launch ANTS</a:t>
            </a:r>
          </a:p>
        </p:txBody>
      </p:sp>
      <p:sp>
        <p:nvSpPr>
          <p:cNvPr id="24606" name="Text Box 56"/>
          <p:cNvSpPr txBox="1">
            <a:spLocks noChangeArrowheads="1"/>
          </p:cNvSpPr>
          <p:nvPr/>
        </p:nvSpPr>
        <p:spPr bwMode="auto">
          <a:xfrm>
            <a:off x="0" y="25400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Launch RAS</a:t>
            </a:r>
          </a:p>
        </p:txBody>
      </p:sp>
      <p:sp>
        <p:nvSpPr>
          <p:cNvPr id="24607" name="Text Box 57"/>
          <p:cNvSpPr txBox="1">
            <a:spLocks noChangeArrowheads="1"/>
          </p:cNvSpPr>
          <p:nvPr/>
        </p:nvSpPr>
        <p:spPr bwMode="auto">
          <a:xfrm>
            <a:off x="0" y="29972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Launch VIS</a:t>
            </a:r>
          </a:p>
        </p:txBody>
      </p:sp>
      <p:sp>
        <p:nvSpPr>
          <p:cNvPr id="24608" name="Text Box 58"/>
          <p:cNvSpPr txBox="1">
            <a:spLocks noChangeArrowheads="1"/>
          </p:cNvSpPr>
          <p:nvPr/>
        </p:nvSpPr>
        <p:spPr bwMode="auto">
          <a:xfrm>
            <a:off x="0" y="39878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dirty="0">
                <a:solidFill>
                  <a:schemeClr val="accent2"/>
                </a:solidFill>
              </a:rPr>
              <a:t>Launch DAS client</a:t>
            </a:r>
          </a:p>
        </p:txBody>
      </p:sp>
      <p:sp>
        <p:nvSpPr>
          <p:cNvPr id="24609" name="Rectangle 59"/>
          <p:cNvSpPr>
            <a:spLocks noChangeArrowheads="1"/>
          </p:cNvSpPr>
          <p:nvPr/>
        </p:nvSpPr>
        <p:spPr bwMode="auto">
          <a:xfrm>
            <a:off x="5537200" y="48450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10" name="Rectangle 60"/>
          <p:cNvSpPr>
            <a:spLocks noChangeArrowheads="1"/>
          </p:cNvSpPr>
          <p:nvPr/>
        </p:nvSpPr>
        <p:spPr bwMode="auto">
          <a:xfrm>
            <a:off x="6037263" y="4857750"/>
            <a:ext cx="252412"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
        <p:nvSpPr>
          <p:cNvPr id="24611" name="Rectangle 61"/>
          <p:cNvSpPr>
            <a:spLocks noChangeArrowheads="1"/>
          </p:cNvSpPr>
          <p:nvPr/>
        </p:nvSpPr>
        <p:spPr bwMode="auto">
          <a:xfrm>
            <a:off x="6342063" y="48164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12" name="Rectangle 62"/>
          <p:cNvSpPr>
            <a:spLocks noChangeArrowheads="1"/>
          </p:cNvSpPr>
          <p:nvPr/>
        </p:nvSpPr>
        <p:spPr bwMode="auto">
          <a:xfrm>
            <a:off x="6583363" y="47783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24613" name="AutoShape 63"/>
          <p:cNvCxnSpPr>
            <a:cxnSpLocks noChangeShapeType="1"/>
            <a:stCxn id="24608" idx="3"/>
          </p:cNvCxnSpPr>
          <p:nvPr/>
        </p:nvCxnSpPr>
        <p:spPr bwMode="auto">
          <a:xfrm>
            <a:off x="4343400" y="4191000"/>
            <a:ext cx="1285875" cy="65405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24614" name="AutoShape 64"/>
          <p:cNvCxnSpPr>
            <a:cxnSpLocks noChangeShapeType="1"/>
            <a:stCxn id="24607" idx="3"/>
            <a:endCxn id="24610" idx="0"/>
          </p:cNvCxnSpPr>
          <p:nvPr/>
        </p:nvCxnSpPr>
        <p:spPr bwMode="auto">
          <a:xfrm>
            <a:off x="4343400" y="3200400"/>
            <a:ext cx="1819275" cy="1657350"/>
          </a:xfrm>
          <a:prstGeom prst="bentConnector2">
            <a:avLst/>
          </a:prstGeom>
          <a:noFill/>
          <a:ln w="38100">
            <a:solidFill>
              <a:srgbClr val="CCCC00"/>
            </a:solidFill>
            <a:miter lim="800000"/>
            <a:headEnd/>
            <a:tailEnd type="triangle" w="med" len="med"/>
          </a:ln>
          <a:extLst>
            <a:ext uri="{909E8E84-426E-40DD-AFC4-6F175D3DCCD1}">
              <a14:hiddenFill xmlns:a14="http://schemas.microsoft.com/office/drawing/2010/main">
                <a:noFill/>
              </a14:hiddenFill>
            </a:ext>
          </a:extLst>
        </p:spPr>
      </p:cxnSp>
      <p:cxnSp>
        <p:nvCxnSpPr>
          <p:cNvPr id="24615" name="AutoShape 65"/>
          <p:cNvCxnSpPr>
            <a:cxnSpLocks noChangeShapeType="1"/>
            <a:stCxn id="24606" idx="3"/>
            <a:endCxn id="24611" idx="0"/>
          </p:cNvCxnSpPr>
          <p:nvPr/>
        </p:nvCxnSpPr>
        <p:spPr bwMode="auto">
          <a:xfrm>
            <a:off x="4343400" y="2743200"/>
            <a:ext cx="2090738" cy="2073275"/>
          </a:xfrm>
          <a:prstGeom prst="bentConnector2">
            <a:avLst/>
          </a:prstGeom>
          <a:noFill/>
          <a:ln w="38100">
            <a:solidFill>
              <a:srgbClr val="66FF33"/>
            </a:solidFill>
            <a:miter lim="800000"/>
            <a:headEnd/>
            <a:tailEnd type="triangle" w="med" len="med"/>
          </a:ln>
          <a:extLst>
            <a:ext uri="{909E8E84-426E-40DD-AFC4-6F175D3DCCD1}">
              <a14:hiddenFill xmlns:a14="http://schemas.microsoft.com/office/drawing/2010/main">
                <a:noFill/>
              </a14:hiddenFill>
            </a:ext>
          </a:extLst>
        </p:spPr>
      </p:cxnSp>
      <p:sp>
        <p:nvSpPr>
          <p:cNvPr id="24616" name="Rectangle 66"/>
          <p:cNvSpPr>
            <a:spLocks noChangeArrowheads="1"/>
          </p:cNvSpPr>
          <p:nvPr/>
        </p:nvSpPr>
        <p:spPr bwMode="auto">
          <a:xfrm>
            <a:off x="6650038" y="48355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24617" name="AutoShape 67"/>
          <p:cNvCxnSpPr>
            <a:cxnSpLocks noChangeShapeType="1"/>
            <a:stCxn id="24605" idx="3"/>
            <a:endCxn id="24616" idx="0"/>
          </p:cNvCxnSpPr>
          <p:nvPr/>
        </p:nvCxnSpPr>
        <p:spPr bwMode="auto">
          <a:xfrm>
            <a:off x="4343400" y="2286000"/>
            <a:ext cx="2398713" cy="2549525"/>
          </a:xfrm>
          <a:prstGeom prst="bentConnector2">
            <a:avLst/>
          </a:prstGeom>
          <a:noFill/>
          <a:ln w="38100">
            <a:solidFill>
              <a:schemeClr val="hlink"/>
            </a:solidFill>
            <a:miter lim="800000"/>
            <a:headEnd/>
            <a:tailEnd type="triangle" w="med" len="med"/>
          </a:ln>
          <a:extLst>
            <a:ext uri="{909E8E84-426E-40DD-AFC4-6F175D3DCCD1}">
              <a14:hiddenFill xmlns:a14="http://schemas.microsoft.com/office/drawing/2010/main">
                <a:noFill/>
              </a14:hiddenFill>
            </a:ext>
          </a:extLst>
        </p:spPr>
      </p:cxnSp>
      <p:cxnSp>
        <p:nvCxnSpPr>
          <p:cNvPr id="24618" name="AutoShape 68"/>
          <p:cNvCxnSpPr>
            <a:cxnSpLocks noChangeShapeType="1"/>
            <a:stCxn id="24604" idx="3"/>
            <a:endCxn id="24619" idx="0"/>
          </p:cNvCxnSpPr>
          <p:nvPr/>
        </p:nvCxnSpPr>
        <p:spPr bwMode="auto">
          <a:xfrm>
            <a:off x="4343400" y="1828800"/>
            <a:ext cx="2655888" cy="3016250"/>
          </a:xfrm>
          <a:prstGeom prst="bentConnector2">
            <a:avLst/>
          </a:prstGeom>
          <a:noFill/>
          <a:ln w="381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24619" name="Rectangle 69"/>
          <p:cNvSpPr>
            <a:spLocks noChangeArrowheads="1"/>
          </p:cNvSpPr>
          <p:nvPr/>
        </p:nvSpPr>
        <p:spPr bwMode="auto">
          <a:xfrm>
            <a:off x="6907213" y="48450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20" name="Text Box 70"/>
          <p:cNvSpPr txBox="1">
            <a:spLocks noChangeArrowheads="1"/>
          </p:cNvSpPr>
          <p:nvPr/>
        </p:nvSpPr>
        <p:spPr bwMode="auto">
          <a:xfrm>
            <a:off x="9372600" y="9544050"/>
            <a:ext cx="3124200" cy="8318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User picked variable to monitor</a:t>
            </a:r>
          </a:p>
        </p:txBody>
      </p:sp>
      <p:cxnSp>
        <p:nvCxnSpPr>
          <p:cNvPr id="24621" name="AutoShape 71"/>
          <p:cNvCxnSpPr>
            <a:cxnSpLocks noChangeShapeType="1"/>
            <a:stCxn id="24620" idx="0"/>
            <a:endCxn id="24622" idx="2"/>
          </p:cNvCxnSpPr>
          <p:nvPr/>
        </p:nvCxnSpPr>
        <p:spPr bwMode="auto">
          <a:xfrm rot="16200000" flipV="1">
            <a:off x="9840912" y="8450263"/>
            <a:ext cx="1177925" cy="1009650"/>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4622" name="Rectangle 73"/>
          <p:cNvSpPr>
            <a:spLocks noChangeArrowheads="1"/>
          </p:cNvSpPr>
          <p:nvPr/>
        </p:nvSpPr>
        <p:spPr bwMode="auto">
          <a:xfrm>
            <a:off x="9832975" y="80930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23" name="Rectangle 75"/>
          <p:cNvSpPr>
            <a:spLocks noChangeArrowheads="1"/>
          </p:cNvSpPr>
          <p:nvPr/>
        </p:nvSpPr>
        <p:spPr bwMode="auto">
          <a:xfrm>
            <a:off x="11433175" y="87185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24624" name="AutoShape 76"/>
          <p:cNvCxnSpPr>
            <a:cxnSpLocks noChangeShapeType="1"/>
            <a:stCxn id="24620" idx="0"/>
            <a:endCxn id="24623" idx="2"/>
          </p:cNvCxnSpPr>
          <p:nvPr/>
        </p:nvCxnSpPr>
        <p:spPr bwMode="auto">
          <a:xfrm rot="5400000" flipH="1" flipV="1">
            <a:off x="10953750" y="8972550"/>
            <a:ext cx="552450" cy="590550"/>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4625" name="Text Box 77"/>
          <p:cNvSpPr txBox="1">
            <a:spLocks noChangeArrowheads="1"/>
          </p:cNvSpPr>
          <p:nvPr/>
        </p:nvSpPr>
        <p:spPr bwMode="auto">
          <a:xfrm>
            <a:off x="10591800" y="10525125"/>
            <a:ext cx="3124200" cy="4667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Eye position trace</a:t>
            </a:r>
          </a:p>
        </p:txBody>
      </p:sp>
      <p:sp>
        <p:nvSpPr>
          <p:cNvPr id="24626" name="Rectangle 78"/>
          <p:cNvSpPr>
            <a:spLocks noChangeArrowheads="1"/>
          </p:cNvSpPr>
          <p:nvPr/>
        </p:nvSpPr>
        <p:spPr bwMode="auto">
          <a:xfrm>
            <a:off x="12061825" y="63404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24627" name="AutoShape 79"/>
          <p:cNvCxnSpPr>
            <a:cxnSpLocks noChangeShapeType="1"/>
            <a:stCxn id="24625" idx="0"/>
            <a:endCxn id="24626" idx="2"/>
          </p:cNvCxnSpPr>
          <p:nvPr/>
        </p:nvCxnSpPr>
        <p:spPr bwMode="auto">
          <a:xfrm flipV="1">
            <a:off x="12153900" y="6613525"/>
            <a:ext cx="0" cy="3911600"/>
          </a:xfrm>
          <a:prstGeom prst="straightConnector1">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cxnSp>
      <p:sp>
        <p:nvSpPr>
          <p:cNvPr id="24628" name="Text Box 81"/>
          <p:cNvSpPr txBox="1">
            <a:spLocks noChangeArrowheads="1"/>
          </p:cNvSpPr>
          <p:nvPr/>
        </p:nvSpPr>
        <p:spPr bwMode="auto">
          <a:xfrm>
            <a:off x="12801600" y="9763125"/>
            <a:ext cx="2476500" cy="4667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Running SDF</a:t>
            </a:r>
          </a:p>
        </p:txBody>
      </p:sp>
      <p:sp>
        <p:nvSpPr>
          <p:cNvPr id="24629" name="Rectangle 82"/>
          <p:cNvSpPr>
            <a:spLocks noChangeArrowheads="1"/>
          </p:cNvSpPr>
          <p:nvPr/>
        </p:nvSpPr>
        <p:spPr bwMode="auto">
          <a:xfrm>
            <a:off x="13947775" y="73882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24630" name="AutoShape 83"/>
          <p:cNvCxnSpPr>
            <a:cxnSpLocks noChangeShapeType="1"/>
            <a:stCxn id="24628" idx="0"/>
            <a:endCxn id="24629" idx="2"/>
          </p:cNvCxnSpPr>
          <p:nvPr/>
        </p:nvCxnSpPr>
        <p:spPr bwMode="auto">
          <a:xfrm flipV="1">
            <a:off x="14039850" y="7661275"/>
            <a:ext cx="0" cy="2101850"/>
          </a:xfrm>
          <a:prstGeom prst="straightConnector1">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cxnSp>
      <p:sp>
        <p:nvSpPr>
          <p:cNvPr id="24631" name="Text Box 84"/>
          <p:cNvSpPr txBox="1">
            <a:spLocks noChangeArrowheads="1"/>
          </p:cNvSpPr>
          <p:nvPr/>
        </p:nvSpPr>
        <p:spPr bwMode="auto">
          <a:xfrm>
            <a:off x="14325600" y="10515600"/>
            <a:ext cx="3124200" cy="8318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Adjustable horizontal separator</a:t>
            </a:r>
          </a:p>
        </p:txBody>
      </p:sp>
      <p:cxnSp>
        <p:nvCxnSpPr>
          <p:cNvPr id="24632" name="AutoShape 85"/>
          <p:cNvCxnSpPr>
            <a:cxnSpLocks noChangeShapeType="1"/>
            <a:stCxn id="24631" idx="0"/>
            <a:endCxn id="24633" idx="2"/>
          </p:cNvCxnSpPr>
          <p:nvPr/>
        </p:nvCxnSpPr>
        <p:spPr bwMode="auto">
          <a:xfrm flipV="1">
            <a:off x="15887700" y="8023225"/>
            <a:ext cx="0" cy="2492375"/>
          </a:xfrm>
          <a:prstGeom prst="straightConnector1">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cxnSp>
      <p:sp>
        <p:nvSpPr>
          <p:cNvPr id="24633" name="Rectangle 86"/>
          <p:cNvSpPr>
            <a:spLocks noChangeArrowheads="1"/>
          </p:cNvSpPr>
          <p:nvPr/>
        </p:nvSpPr>
        <p:spPr bwMode="auto">
          <a:xfrm>
            <a:off x="15795625" y="77501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34" name="Text Box 87"/>
          <p:cNvSpPr txBox="1">
            <a:spLocks noChangeArrowheads="1"/>
          </p:cNvSpPr>
          <p:nvPr/>
        </p:nvSpPr>
        <p:spPr bwMode="auto">
          <a:xfrm>
            <a:off x="7696200" y="11620500"/>
            <a:ext cx="3124200" cy="8318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400">
                <a:solidFill>
                  <a:schemeClr val="accent2"/>
                </a:solidFill>
              </a:rPr>
              <a:t>Adjustable vertical separator</a:t>
            </a:r>
          </a:p>
        </p:txBody>
      </p:sp>
      <p:cxnSp>
        <p:nvCxnSpPr>
          <p:cNvPr id="24635" name="AutoShape 88"/>
          <p:cNvCxnSpPr>
            <a:cxnSpLocks noChangeShapeType="1"/>
            <a:stCxn id="24634" idx="0"/>
            <a:endCxn id="24636" idx="2"/>
          </p:cNvCxnSpPr>
          <p:nvPr/>
        </p:nvCxnSpPr>
        <p:spPr bwMode="auto">
          <a:xfrm flipV="1">
            <a:off x="9258300" y="9372600"/>
            <a:ext cx="22225" cy="2247900"/>
          </a:xfrm>
          <a:prstGeom prst="straightConnector1">
            <a:avLst/>
          </a:prstGeom>
          <a:noFill/>
          <a:ln w="38100">
            <a:solidFill>
              <a:srgbClr val="CC0000"/>
            </a:solidFill>
            <a:round/>
            <a:headEnd/>
            <a:tailEnd type="triangle" w="med" len="med"/>
          </a:ln>
          <a:extLst>
            <a:ext uri="{909E8E84-426E-40DD-AFC4-6F175D3DCCD1}">
              <a14:hiddenFill xmlns:a14="http://schemas.microsoft.com/office/drawing/2010/main">
                <a:noFill/>
              </a14:hiddenFill>
            </a:ext>
          </a:extLst>
        </p:spPr>
      </p:cxnSp>
      <p:sp>
        <p:nvSpPr>
          <p:cNvPr id="24636" name="Rectangle 89"/>
          <p:cNvSpPr>
            <a:spLocks noChangeArrowheads="1"/>
          </p:cNvSpPr>
          <p:nvPr/>
        </p:nvSpPr>
        <p:spPr bwMode="auto">
          <a:xfrm>
            <a:off x="9188450" y="90995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37" name="Text Box 90"/>
          <p:cNvSpPr txBox="1">
            <a:spLocks noChangeArrowheads="1"/>
          </p:cNvSpPr>
          <p:nvPr/>
        </p:nvSpPr>
        <p:spPr bwMode="auto">
          <a:xfrm>
            <a:off x="10820400" y="3709988"/>
            <a:ext cx="13716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dirty="0" err="1">
                <a:solidFill>
                  <a:schemeClr val="accent2"/>
                </a:solidFill>
              </a:rPr>
              <a:t>ECodes</a:t>
            </a:r>
            <a:endParaRPr lang="en-US" sz="2000" dirty="0">
              <a:solidFill>
                <a:schemeClr val="accent2"/>
              </a:solidFill>
            </a:endParaRPr>
          </a:p>
        </p:txBody>
      </p:sp>
      <p:cxnSp>
        <p:nvCxnSpPr>
          <p:cNvPr id="24638" name="AutoShape 91"/>
          <p:cNvCxnSpPr>
            <a:cxnSpLocks noChangeShapeType="1"/>
            <a:stCxn id="24637" idx="2"/>
            <a:endCxn id="24639" idx="3"/>
          </p:cNvCxnSpPr>
          <p:nvPr/>
        </p:nvCxnSpPr>
        <p:spPr bwMode="auto">
          <a:xfrm rot="16200000" flipH="1">
            <a:off x="11077575" y="4545013"/>
            <a:ext cx="1176337" cy="319088"/>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4639" name="Rectangle 92"/>
          <p:cNvSpPr>
            <a:spLocks noChangeArrowheads="1"/>
          </p:cNvSpPr>
          <p:nvPr/>
        </p:nvSpPr>
        <p:spPr bwMode="auto">
          <a:xfrm rot="-5400000">
            <a:off x="11733213" y="5246687"/>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rot="10800000" wrap="none" anchor="ctr">
            <a:spAutoFit/>
          </a:bodyPr>
          <a:lstStyle/>
          <a:p>
            <a:endParaRPr lang="en-US"/>
          </a:p>
        </p:txBody>
      </p:sp>
      <p:sp>
        <p:nvSpPr>
          <p:cNvPr id="24640" name="Text Box 93"/>
          <p:cNvSpPr txBox="1">
            <a:spLocks noChangeArrowheads="1"/>
          </p:cNvSpPr>
          <p:nvPr/>
        </p:nvSpPr>
        <p:spPr bwMode="auto">
          <a:xfrm>
            <a:off x="0" y="6248400"/>
            <a:ext cx="4343400" cy="7080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to set the prefix &amp; suffix of the file to be saved</a:t>
            </a:r>
          </a:p>
        </p:txBody>
      </p:sp>
      <p:cxnSp>
        <p:nvCxnSpPr>
          <p:cNvPr id="24641" name="AutoShape 94"/>
          <p:cNvCxnSpPr>
            <a:cxnSpLocks noChangeShapeType="1"/>
            <a:stCxn id="24640" idx="3"/>
            <a:endCxn id="24642" idx="2"/>
          </p:cNvCxnSpPr>
          <p:nvPr/>
        </p:nvCxnSpPr>
        <p:spPr bwMode="auto">
          <a:xfrm flipV="1">
            <a:off x="4343400" y="6137275"/>
            <a:ext cx="2286000" cy="465138"/>
          </a:xfrm>
          <a:prstGeom prst="bentConnector2">
            <a:avLst/>
          </a:prstGeom>
          <a:noFill/>
          <a:ln w="38100">
            <a:solidFill>
              <a:srgbClr val="66FF33"/>
            </a:solidFill>
            <a:miter lim="800000"/>
            <a:headEnd/>
            <a:tailEnd type="triangle" w="med" len="med"/>
          </a:ln>
          <a:extLst>
            <a:ext uri="{909E8E84-426E-40DD-AFC4-6F175D3DCCD1}">
              <a14:hiddenFill xmlns:a14="http://schemas.microsoft.com/office/drawing/2010/main">
                <a:noFill/>
              </a14:hiddenFill>
            </a:ext>
          </a:extLst>
        </p:spPr>
      </p:cxnSp>
      <p:sp>
        <p:nvSpPr>
          <p:cNvPr id="24642" name="Rectangle 95"/>
          <p:cNvSpPr>
            <a:spLocks noChangeArrowheads="1"/>
          </p:cNvSpPr>
          <p:nvPr/>
        </p:nvSpPr>
        <p:spPr bwMode="auto">
          <a:xfrm>
            <a:off x="6537325" y="58642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43" name="Text Box 57"/>
          <p:cNvSpPr txBox="1">
            <a:spLocks noChangeArrowheads="1"/>
          </p:cNvSpPr>
          <p:nvPr/>
        </p:nvSpPr>
        <p:spPr bwMode="auto">
          <a:xfrm>
            <a:off x="0" y="344805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Launch CLAS</a:t>
            </a:r>
          </a:p>
        </p:txBody>
      </p:sp>
      <p:cxnSp>
        <p:nvCxnSpPr>
          <p:cNvPr id="24644" name="AutoShape 64"/>
          <p:cNvCxnSpPr>
            <a:cxnSpLocks noChangeShapeType="1"/>
            <a:endCxn id="24645" idx="0"/>
          </p:cNvCxnSpPr>
          <p:nvPr/>
        </p:nvCxnSpPr>
        <p:spPr bwMode="auto">
          <a:xfrm>
            <a:off x="4343400" y="3511550"/>
            <a:ext cx="1546225" cy="1346200"/>
          </a:xfrm>
          <a:prstGeom prst="bentConnector2">
            <a:avLst/>
          </a:prstGeom>
          <a:noFill/>
          <a:ln w="38100">
            <a:solidFill>
              <a:srgbClr val="FFC000"/>
            </a:solidFill>
            <a:miter lim="800000"/>
            <a:headEnd/>
            <a:tailEnd type="triangle" w="med" len="med"/>
          </a:ln>
          <a:extLst>
            <a:ext uri="{909E8E84-426E-40DD-AFC4-6F175D3DCCD1}">
              <a14:hiddenFill xmlns:a14="http://schemas.microsoft.com/office/drawing/2010/main">
                <a:noFill/>
              </a14:hiddenFill>
            </a:ext>
          </a:extLst>
        </p:spPr>
      </p:cxnSp>
      <p:sp>
        <p:nvSpPr>
          <p:cNvPr id="24645" name="Rectangle 60"/>
          <p:cNvSpPr>
            <a:spLocks noChangeArrowheads="1"/>
          </p:cNvSpPr>
          <p:nvPr/>
        </p:nvSpPr>
        <p:spPr bwMode="auto">
          <a:xfrm>
            <a:off x="5762625" y="4857750"/>
            <a:ext cx="252413" cy="13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
        <p:nvSpPr>
          <p:cNvPr id="24646" name="AutoShape 49"/>
          <p:cNvSpPr>
            <a:spLocks/>
          </p:cNvSpPr>
          <p:nvPr/>
        </p:nvSpPr>
        <p:spPr bwMode="auto">
          <a:xfrm rot="10800000">
            <a:off x="5116513" y="5118100"/>
            <a:ext cx="174625" cy="825500"/>
          </a:xfrm>
          <a:prstGeom prst="rightBrace">
            <a:avLst>
              <a:gd name="adj1" fmla="val 8338"/>
              <a:gd name="adj2" fmla="val 50000"/>
            </a:avLst>
          </a:prstGeom>
          <a:noFill/>
          <a:ln w="9525">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4647" name="Rectangle 66"/>
          <p:cNvSpPr>
            <a:spLocks noChangeArrowheads="1"/>
          </p:cNvSpPr>
          <p:nvPr/>
        </p:nvSpPr>
        <p:spPr bwMode="auto">
          <a:xfrm>
            <a:off x="5095875" y="539432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48" name="Text Box 93"/>
          <p:cNvSpPr txBox="1">
            <a:spLocks noChangeArrowheads="1"/>
          </p:cNvSpPr>
          <p:nvPr/>
        </p:nvSpPr>
        <p:spPr bwMode="auto">
          <a:xfrm>
            <a:off x="0" y="5549900"/>
            <a:ext cx="4343400" cy="64611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solidFill>
                  <a:schemeClr val="accent2"/>
                </a:solidFill>
              </a:rPr>
              <a:t>Click this to increase or decrease the ID of the neuron to be saved (e.g., 1).</a:t>
            </a:r>
          </a:p>
        </p:txBody>
      </p:sp>
      <p:cxnSp>
        <p:nvCxnSpPr>
          <p:cNvPr id="24649" name="AutoShape 94"/>
          <p:cNvCxnSpPr>
            <a:cxnSpLocks noChangeShapeType="1"/>
            <a:stCxn id="24648" idx="3"/>
            <a:endCxn id="24650" idx="1"/>
          </p:cNvCxnSpPr>
          <p:nvPr/>
        </p:nvCxnSpPr>
        <p:spPr bwMode="auto">
          <a:xfrm>
            <a:off x="4343400" y="5873750"/>
            <a:ext cx="1519238" cy="220663"/>
          </a:xfrm>
          <a:prstGeom prst="bentConnector3">
            <a:avLst>
              <a:gd name="adj1" fmla="val 50000"/>
            </a:avLst>
          </a:prstGeom>
          <a:noFill/>
          <a:ln w="381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24650" name="Rectangle 66"/>
          <p:cNvSpPr>
            <a:spLocks noChangeArrowheads="1"/>
          </p:cNvSpPr>
          <p:nvPr/>
        </p:nvSpPr>
        <p:spPr bwMode="auto">
          <a:xfrm>
            <a:off x="5862638" y="595788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51" name="Rectangle 66"/>
          <p:cNvSpPr>
            <a:spLocks noChangeArrowheads="1"/>
          </p:cNvSpPr>
          <p:nvPr/>
        </p:nvSpPr>
        <p:spPr bwMode="auto">
          <a:xfrm>
            <a:off x="6537325" y="58705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52" name="Rectangle 66"/>
          <p:cNvSpPr>
            <a:spLocks noChangeArrowheads="1"/>
          </p:cNvSpPr>
          <p:nvPr/>
        </p:nvSpPr>
        <p:spPr bwMode="auto">
          <a:xfrm>
            <a:off x="7507288" y="58959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53" name="Text Box 93"/>
          <p:cNvSpPr txBox="1">
            <a:spLocks noChangeArrowheads="1"/>
          </p:cNvSpPr>
          <p:nvPr/>
        </p:nvSpPr>
        <p:spPr bwMode="auto">
          <a:xfrm>
            <a:off x="0" y="7015163"/>
            <a:ext cx="4343400" cy="4000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to change the reward amount</a:t>
            </a:r>
          </a:p>
        </p:txBody>
      </p:sp>
      <p:cxnSp>
        <p:nvCxnSpPr>
          <p:cNvPr id="24654" name="AutoShape 94"/>
          <p:cNvCxnSpPr>
            <a:cxnSpLocks noChangeShapeType="1"/>
            <a:stCxn id="24653" idx="3"/>
            <a:endCxn id="24655" idx="2"/>
          </p:cNvCxnSpPr>
          <p:nvPr/>
        </p:nvCxnSpPr>
        <p:spPr bwMode="auto">
          <a:xfrm flipV="1">
            <a:off x="4343400" y="6164263"/>
            <a:ext cx="3228975" cy="10509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4655" name="Rectangle 66"/>
          <p:cNvSpPr>
            <a:spLocks noChangeArrowheads="1"/>
          </p:cNvSpPr>
          <p:nvPr/>
        </p:nvSpPr>
        <p:spPr bwMode="auto">
          <a:xfrm>
            <a:off x="7480300" y="5891213"/>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56" name="Rectangle 29"/>
          <p:cNvSpPr>
            <a:spLocks noChangeArrowheads="1"/>
          </p:cNvSpPr>
          <p:nvPr/>
        </p:nvSpPr>
        <p:spPr bwMode="auto">
          <a:xfrm>
            <a:off x="10509250" y="52387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57" name="Text Box 70"/>
          <p:cNvSpPr txBox="1">
            <a:spLocks noChangeArrowheads="1"/>
          </p:cNvSpPr>
          <p:nvPr/>
        </p:nvSpPr>
        <p:spPr bwMode="auto">
          <a:xfrm>
            <a:off x="15525750" y="3276600"/>
            <a:ext cx="2609850" cy="4000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User picked variable</a:t>
            </a:r>
          </a:p>
        </p:txBody>
      </p:sp>
      <p:cxnSp>
        <p:nvCxnSpPr>
          <p:cNvPr id="24658" name="AutoShape 76"/>
          <p:cNvCxnSpPr>
            <a:cxnSpLocks noChangeShapeType="1"/>
            <a:stCxn id="24657" idx="2"/>
          </p:cNvCxnSpPr>
          <p:nvPr/>
        </p:nvCxnSpPr>
        <p:spPr bwMode="auto">
          <a:xfrm rot="5400000">
            <a:off x="15870238" y="4341812"/>
            <a:ext cx="1625600" cy="295275"/>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4659" name="Rectangle 66"/>
          <p:cNvSpPr>
            <a:spLocks noChangeArrowheads="1"/>
          </p:cNvSpPr>
          <p:nvPr/>
        </p:nvSpPr>
        <p:spPr bwMode="auto">
          <a:xfrm rot="10800000">
            <a:off x="8061325" y="913288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60" name="Text Box 93"/>
          <p:cNvSpPr txBox="1">
            <a:spLocks noChangeArrowheads="1"/>
          </p:cNvSpPr>
          <p:nvPr/>
        </p:nvSpPr>
        <p:spPr bwMode="auto">
          <a:xfrm>
            <a:off x="6858000" y="10956925"/>
            <a:ext cx="2590800" cy="4000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Able/disable mash</a:t>
            </a:r>
          </a:p>
        </p:txBody>
      </p:sp>
      <p:cxnSp>
        <p:nvCxnSpPr>
          <p:cNvPr id="24661" name="AutoShape 94"/>
          <p:cNvCxnSpPr>
            <a:cxnSpLocks noChangeShapeType="1"/>
            <a:stCxn id="24660" idx="0"/>
            <a:endCxn id="24659" idx="0"/>
          </p:cNvCxnSpPr>
          <p:nvPr/>
        </p:nvCxnSpPr>
        <p:spPr bwMode="auto">
          <a:xfrm rot="5400000" flipH="1" flipV="1">
            <a:off x="7377906" y="10181432"/>
            <a:ext cx="1550987" cy="12700"/>
          </a:xfrm>
          <a:prstGeom prst="bentConnector3">
            <a:avLst>
              <a:gd name="adj1" fmla="val 50000"/>
            </a:avLst>
          </a:prstGeom>
          <a:noFill/>
          <a:ln w="38100">
            <a:solidFill>
              <a:srgbClr val="CCCC00"/>
            </a:solidFill>
            <a:miter lim="800000"/>
            <a:headEnd/>
            <a:tailEnd type="triangle" w="med" len="med"/>
          </a:ln>
          <a:extLst>
            <a:ext uri="{909E8E84-426E-40DD-AFC4-6F175D3DCCD1}">
              <a14:hiddenFill xmlns:a14="http://schemas.microsoft.com/office/drawing/2010/main">
                <a:noFill/>
              </a14:hiddenFill>
            </a:ext>
          </a:extLst>
        </p:spPr>
      </p:cxnSp>
      <p:sp>
        <p:nvSpPr>
          <p:cNvPr id="24662" name="Rectangle 131"/>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smtClean="0">
                <a:solidFill>
                  <a:srgbClr val="FF0000"/>
                </a:solidFill>
                <a:effectLst>
                  <a:outerShdw blurRad="38100" dist="38100" dir="2700000" algn="tl">
                    <a:srgbClr val="C0C0C0"/>
                  </a:outerShdw>
                </a:effectLst>
              </a:rPr>
              <a:t>MOXY</a:t>
            </a:r>
            <a:endParaRPr lang="en-US" sz="4400" b="1" dirty="0">
              <a:solidFill>
                <a:srgbClr val="FF0000"/>
              </a:solidFill>
              <a:effectLst>
                <a:outerShdw blurRad="38100" dist="38100" dir="2700000" algn="tl">
                  <a:srgbClr val="C0C0C0"/>
                </a:outerShdw>
              </a:effectLst>
            </a:endParaRPr>
          </a:p>
        </p:txBody>
      </p:sp>
      <p:sp>
        <p:nvSpPr>
          <p:cNvPr id="24663" name="Rectangle 29"/>
          <p:cNvSpPr>
            <a:spLocks noChangeArrowheads="1"/>
          </p:cNvSpPr>
          <p:nvPr/>
        </p:nvSpPr>
        <p:spPr bwMode="auto">
          <a:xfrm rot="5400000">
            <a:off x="6507163" y="917733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4664" name="Text Box 93"/>
          <p:cNvSpPr txBox="1">
            <a:spLocks noChangeArrowheads="1"/>
          </p:cNvSpPr>
          <p:nvPr/>
        </p:nvSpPr>
        <p:spPr bwMode="auto">
          <a:xfrm>
            <a:off x="228600" y="9959975"/>
            <a:ext cx="7483475" cy="7080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Behavioral object (e.g., 0, the first object: left eye) to monitor. The maximum number of this is determined by </a:t>
            </a:r>
            <a:r>
              <a:rPr lang="en-US"/>
              <a:t>NUM_BEHAVIOR_OBJS </a:t>
            </a:r>
            <a:endParaRPr lang="en-US">
              <a:solidFill>
                <a:schemeClr val="accent2"/>
              </a:solidFill>
            </a:endParaRPr>
          </a:p>
        </p:txBody>
      </p:sp>
      <p:cxnSp>
        <p:nvCxnSpPr>
          <p:cNvPr id="24665" name="AutoShape 94"/>
          <p:cNvCxnSpPr>
            <a:cxnSpLocks noChangeShapeType="1"/>
            <a:stCxn id="24664" idx="0"/>
            <a:endCxn id="24663" idx="3"/>
          </p:cNvCxnSpPr>
          <p:nvPr/>
        </p:nvCxnSpPr>
        <p:spPr bwMode="auto">
          <a:xfrm rot="5400000" flipH="1" flipV="1">
            <a:off x="5007769" y="8368507"/>
            <a:ext cx="554037" cy="2628900"/>
          </a:xfrm>
          <a:prstGeom prst="bentConnector3">
            <a:avLst>
              <a:gd name="adj1" fmla="val 50000"/>
            </a:avLst>
          </a:prstGeom>
          <a:noFill/>
          <a:ln w="38100">
            <a:solidFill>
              <a:srgbClr val="0099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31"/>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MOXY (Monitoring System)</a:t>
            </a:r>
          </a:p>
        </p:txBody>
      </p:sp>
      <p:sp>
        <p:nvSpPr>
          <p:cNvPr id="25603" name="Rectangle 4"/>
          <p:cNvSpPr>
            <a:spLocks noChangeArrowheads="1"/>
          </p:cNvSpPr>
          <p:nvPr/>
        </p:nvSpPr>
        <p:spPr bwMode="auto">
          <a:xfrm>
            <a:off x="304800" y="1371600"/>
            <a:ext cx="17754600" cy="12192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5700" bIns="45700"/>
          <a:lstStyle/>
          <a:p>
            <a:pPr marL="342900" indent="-342900" algn="l">
              <a:lnSpc>
                <a:spcPct val="150000"/>
              </a:lnSpc>
              <a:buFontTx/>
              <a:buChar char="•"/>
            </a:pPr>
            <a:r>
              <a:rPr lang="en-US" sz="2400" b="1" dirty="0">
                <a:solidFill>
                  <a:schemeClr val="accent2"/>
                </a:solidFill>
              </a:rPr>
              <a:t>MOXY Communicates with TAS to display the status of various parameters.</a:t>
            </a:r>
          </a:p>
          <a:p>
            <a:pPr marL="342900" indent="-342900" algn="l">
              <a:lnSpc>
                <a:spcPct val="150000"/>
              </a:lnSpc>
              <a:buFontTx/>
              <a:buChar char="•"/>
            </a:pPr>
            <a:r>
              <a:rPr lang="en-US" sz="2400" b="1" dirty="0">
                <a:solidFill>
                  <a:schemeClr val="accent2"/>
                </a:solidFill>
              </a:rPr>
              <a:t>Has icons of other utilities (VIS, RAS, DAS etc.) to launch.</a:t>
            </a:r>
          </a:p>
          <a:p>
            <a:pPr marL="342900" indent="-342900" algn="l">
              <a:lnSpc>
                <a:spcPct val="150000"/>
              </a:lnSpc>
              <a:buFontTx/>
              <a:buChar char="•"/>
            </a:pPr>
            <a:r>
              <a:rPr lang="en-US" sz="2400" b="1" dirty="0">
                <a:solidFill>
                  <a:schemeClr val="accent2"/>
                </a:solidFill>
              </a:rPr>
              <a:t>Provides integrated monitoring system, including, the eye position monitor, digital I/O status, continuous spike density function (SDF), spike raster, Ecodes, and all the user-picked variables.</a:t>
            </a:r>
          </a:p>
          <a:p>
            <a:pPr marL="342900" indent="-342900" algn="l">
              <a:lnSpc>
                <a:spcPct val="150000"/>
              </a:lnSpc>
              <a:buFontTx/>
              <a:buChar char="•"/>
            </a:pPr>
            <a:endParaRPr lang="en-US" sz="2400" b="1" dirty="0">
              <a:solidFill>
                <a:schemeClr val="accent2"/>
              </a:solidFill>
            </a:endParaRPr>
          </a:p>
          <a:p>
            <a:pPr marL="342900" indent="-342900" algn="l">
              <a:lnSpc>
                <a:spcPct val="150000"/>
              </a:lnSpc>
              <a:buFontTx/>
              <a:buChar char="•"/>
            </a:pPr>
            <a:r>
              <a:rPr lang="en-US" sz="2400" b="1" dirty="0">
                <a:solidFill>
                  <a:srgbClr val="FF0000"/>
                </a:solidFill>
              </a:rPr>
              <a:t>Useful user inputs</a:t>
            </a:r>
            <a:r>
              <a:rPr lang="en-US" sz="2400" b="1" dirty="0">
                <a:solidFill>
                  <a:schemeClr val="accent2"/>
                </a:solidFill>
              </a:rPr>
              <a:t>: </a:t>
            </a:r>
          </a:p>
          <a:p>
            <a:pPr marL="800100" lvl="2" indent="-342900" algn="l">
              <a:lnSpc>
                <a:spcPct val="150000"/>
              </a:lnSpc>
              <a:buFontTx/>
              <a:buChar char="•"/>
            </a:pPr>
            <a:r>
              <a:rPr lang="en-US" sz="2400" b="1" dirty="0">
                <a:solidFill>
                  <a:schemeClr val="accent2"/>
                </a:solidFill>
              </a:rPr>
              <a:t>Control + left mouse click on the </a:t>
            </a:r>
            <a:r>
              <a:rPr lang="en-US" sz="2400" b="1" dirty="0">
                <a:solidFill>
                  <a:schemeClr val="accent2"/>
                </a:solidFill>
                <a:sym typeface="Wingdings" pitchFamily="2" charset="2"/>
              </a:rPr>
              <a:t>black eye screen </a:t>
            </a:r>
            <a:r>
              <a:rPr lang="en-US" sz="2400" b="1" dirty="0">
                <a:solidFill>
                  <a:schemeClr val="accent2"/>
                </a:solidFill>
              </a:rPr>
              <a:t>sets a bias for the eye to be at that point; </a:t>
            </a:r>
            <a:r>
              <a:rPr lang="en-US" sz="2400" b="1" dirty="0">
                <a:solidFill>
                  <a:srgbClr val="FF0000"/>
                </a:solidFill>
              </a:rPr>
              <a:t>Control</a:t>
            </a:r>
            <a:r>
              <a:rPr lang="en-US" sz="2400" b="1" dirty="0">
                <a:solidFill>
                  <a:schemeClr val="accent2"/>
                </a:solidFill>
              </a:rPr>
              <a:t> </a:t>
            </a:r>
            <a:r>
              <a:rPr lang="en-US" sz="2400" b="1" dirty="0">
                <a:solidFill>
                  <a:srgbClr val="FF0000"/>
                </a:solidFill>
              </a:rPr>
              <a:t>+</a:t>
            </a:r>
            <a:r>
              <a:rPr lang="en-US" sz="2400" b="1" dirty="0">
                <a:solidFill>
                  <a:schemeClr val="accent2"/>
                </a:solidFill>
              </a:rPr>
              <a:t> Horizontal arrows decrease (</a:t>
            </a:r>
            <a:r>
              <a:rPr lang="en-US" sz="2400" b="1" dirty="0">
                <a:solidFill>
                  <a:srgbClr val="FF0000"/>
                </a:solidFill>
                <a:sym typeface="Wingdings" pitchFamily="2" charset="2"/>
              </a:rPr>
              <a:t></a:t>
            </a:r>
            <a:r>
              <a:rPr lang="en-US" sz="2400" b="1" dirty="0">
                <a:solidFill>
                  <a:schemeClr val="accent2"/>
                </a:solidFill>
                <a:sym typeface="Wingdings" pitchFamily="2" charset="2"/>
              </a:rPr>
              <a:t>) or increase (</a:t>
            </a:r>
            <a:r>
              <a:rPr lang="en-US" sz="2400" b="1" dirty="0">
                <a:solidFill>
                  <a:srgbClr val="FF0000"/>
                </a:solidFill>
                <a:sym typeface="Wingdings" pitchFamily="2" charset="2"/>
              </a:rPr>
              <a:t></a:t>
            </a:r>
            <a:r>
              <a:rPr lang="en-US" sz="2400" b="1" dirty="0">
                <a:solidFill>
                  <a:schemeClr val="accent2"/>
                </a:solidFill>
                <a:sym typeface="Wingdings" pitchFamily="2" charset="2"/>
              </a:rPr>
              <a:t>) eye gain; </a:t>
            </a:r>
            <a:r>
              <a:rPr lang="en-US" sz="2400" b="1" dirty="0">
                <a:solidFill>
                  <a:schemeClr val="accent2"/>
                </a:solidFill>
              </a:rPr>
              <a:t>Control + </a:t>
            </a:r>
            <a:r>
              <a:rPr lang="en-US" sz="2400" b="1" dirty="0">
                <a:solidFill>
                  <a:schemeClr val="accent2"/>
                </a:solidFill>
                <a:sym typeface="Wingdings" pitchFamily="2" charset="2"/>
              </a:rPr>
              <a:t>Vertical arrows </a:t>
            </a:r>
            <a:r>
              <a:rPr lang="en-US" sz="2400" b="1" dirty="0">
                <a:solidFill>
                  <a:schemeClr val="accent2"/>
                </a:solidFill>
              </a:rPr>
              <a:t>decrease (</a:t>
            </a:r>
            <a:r>
              <a:rPr lang="en-US" sz="2400" b="1" dirty="0">
                <a:solidFill>
                  <a:srgbClr val="FF0000"/>
                </a:solidFill>
              </a:rPr>
              <a:t>↓</a:t>
            </a:r>
            <a:r>
              <a:rPr lang="en-US" sz="2400" b="1" dirty="0">
                <a:solidFill>
                  <a:schemeClr val="accent2"/>
                </a:solidFill>
                <a:sym typeface="Wingdings" pitchFamily="2" charset="2"/>
              </a:rPr>
              <a:t>) or increase (</a:t>
            </a:r>
            <a:r>
              <a:rPr lang="en-US" sz="2400" b="1" dirty="0">
                <a:solidFill>
                  <a:srgbClr val="FF0000"/>
                </a:solidFill>
              </a:rPr>
              <a:t>↑</a:t>
            </a:r>
            <a:r>
              <a:rPr lang="en-US" sz="2400" b="1" dirty="0">
                <a:solidFill>
                  <a:schemeClr val="accent2"/>
                </a:solidFill>
                <a:sym typeface="Wingdings" pitchFamily="2" charset="2"/>
              </a:rPr>
              <a:t>) eye </a:t>
            </a:r>
            <a:r>
              <a:rPr lang="en-US" sz="2400" b="1" dirty="0">
                <a:solidFill>
                  <a:srgbClr val="FF0000"/>
                </a:solidFill>
                <a:sym typeface="Wingdings" pitchFamily="2" charset="2"/>
              </a:rPr>
              <a:t>gain</a:t>
            </a:r>
            <a:r>
              <a:rPr lang="en-US" sz="2400" b="1" dirty="0">
                <a:solidFill>
                  <a:schemeClr val="accent2"/>
                </a:solidFill>
                <a:sym typeface="Wingdings" pitchFamily="2" charset="2"/>
              </a:rPr>
              <a:t>. Similarly, </a:t>
            </a:r>
            <a:r>
              <a:rPr lang="en-US" sz="2400" b="1" dirty="0">
                <a:solidFill>
                  <a:srgbClr val="FF0000"/>
                </a:solidFill>
                <a:sym typeface="Wingdings" pitchFamily="2" charset="2"/>
              </a:rPr>
              <a:t>SHIFT + </a:t>
            </a:r>
            <a:r>
              <a:rPr lang="en-US" sz="2400" b="1" dirty="0">
                <a:solidFill>
                  <a:srgbClr val="FF0000"/>
                </a:solidFill>
              </a:rPr>
              <a:t>(</a:t>
            </a:r>
            <a:r>
              <a:rPr lang="en-US" sz="2400" b="1" dirty="0">
                <a:solidFill>
                  <a:srgbClr val="FF0000"/>
                </a:solidFill>
                <a:sym typeface="Wingdings" pitchFamily="2" charset="2"/>
              </a:rPr>
              <a:t> , ,  </a:t>
            </a:r>
            <a:r>
              <a:rPr lang="en-US" sz="2400" b="1" dirty="0">
                <a:solidFill>
                  <a:srgbClr val="FF0000"/>
                </a:solidFill>
              </a:rPr>
              <a:t>↓</a:t>
            </a:r>
            <a:r>
              <a:rPr lang="en-US" sz="2400" b="1" dirty="0">
                <a:solidFill>
                  <a:srgbClr val="FF0000"/>
                </a:solidFill>
                <a:sym typeface="Wingdings" pitchFamily="2" charset="2"/>
              </a:rPr>
              <a:t>, </a:t>
            </a:r>
            <a:r>
              <a:rPr lang="en-US" sz="2400" b="1" dirty="0">
                <a:solidFill>
                  <a:srgbClr val="FF0000"/>
                </a:solidFill>
              </a:rPr>
              <a:t>↑</a:t>
            </a:r>
            <a:r>
              <a:rPr lang="en-US" sz="2400" b="1" dirty="0">
                <a:solidFill>
                  <a:srgbClr val="FF0000"/>
                </a:solidFill>
                <a:sym typeface="Wingdings" pitchFamily="2" charset="2"/>
              </a:rPr>
              <a:t>) </a:t>
            </a:r>
            <a:r>
              <a:rPr lang="en-US" sz="2400" b="1" dirty="0">
                <a:solidFill>
                  <a:schemeClr val="accent2"/>
                </a:solidFill>
                <a:sym typeface="Wingdings" pitchFamily="2" charset="2"/>
              </a:rPr>
              <a:t>will increase/decrease horizontal/vertical components of </a:t>
            </a:r>
            <a:r>
              <a:rPr lang="en-US" sz="2400" b="1" dirty="0">
                <a:solidFill>
                  <a:srgbClr val="FF0000"/>
                </a:solidFill>
                <a:sym typeface="Wingdings" pitchFamily="2" charset="2"/>
              </a:rPr>
              <a:t>bias. </a:t>
            </a:r>
            <a:r>
              <a:rPr lang="en-US" sz="2400" b="1" dirty="0">
                <a:solidFill>
                  <a:schemeClr val="accent2"/>
                </a:solidFill>
                <a:sym typeface="Wingdings" pitchFamily="2" charset="2"/>
              </a:rPr>
              <a:t>The gain and bias will be automatically stored. *Remember, the MOXY’s window should be highlighted during this adjustments.</a:t>
            </a:r>
          </a:p>
          <a:p>
            <a:pPr marL="800100" lvl="2" indent="-342900" algn="l">
              <a:lnSpc>
                <a:spcPct val="150000"/>
              </a:lnSpc>
              <a:buFontTx/>
              <a:buChar char="•"/>
            </a:pPr>
            <a:r>
              <a:rPr lang="en-US" sz="2400" b="1" dirty="0">
                <a:solidFill>
                  <a:schemeClr val="accent2"/>
                </a:solidFill>
                <a:sym typeface="Wingdings" pitchFamily="2" charset="2"/>
              </a:rPr>
              <a:t>When you click any of the DIO panel, MOXY will generate an event which will be saved by TAS. For example, if you click “0” on the DIO panel, a user-defined variable “User-clicked DO: 0” will be registered and will be saved by the TAS at the end of the trial. </a:t>
            </a:r>
          </a:p>
          <a:p>
            <a:pPr marL="800100" lvl="2" indent="-342900" algn="l">
              <a:lnSpc>
                <a:spcPct val="150000"/>
              </a:lnSpc>
              <a:buFontTx/>
              <a:buChar char="•"/>
            </a:pPr>
            <a:r>
              <a:rPr lang="en-US" sz="2400" b="1" dirty="0">
                <a:solidFill>
                  <a:schemeClr val="accent2"/>
                </a:solidFill>
                <a:sym typeface="Wingdings" pitchFamily="2" charset="2"/>
              </a:rPr>
              <a:t>Right mouse click on the black eye screen presents a square stimulus. It will generate a user-defined variable “User-presented a dot: x , y” will be registered and will be saved by the TAS at the end of the trial. x, y are the coordinates in degrees of the dot on the monitor. If you want to show a photo instead of a square at the right click, go to VIEW menu  Click “</a:t>
            </a:r>
            <a:r>
              <a:rPr lang="en-US" sz="2400" b="1" dirty="0" err="1">
                <a:solidFill>
                  <a:schemeClr val="accent2"/>
                </a:solidFill>
                <a:sym typeface="Wingdings" pitchFamily="2" charset="2"/>
              </a:rPr>
              <a:t>Right_Click_Shows_Figure</a:t>
            </a:r>
            <a:r>
              <a:rPr lang="en-US" sz="2400" b="1" dirty="0">
                <a:solidFill>
                  <a:schemeClr val="accent2"/>
                </a:solidFill>
                <a:sym typeface="Wingdings" pitchFamily="2" charset="2"/>
              </a:rPr>
              <a:t>” &amp; register the file name of the figure in your TAS task.</a:t>
            </a:r>
          </a:p>
          <a:p>
            <a:pPr marL="800100" lvl="2" indent="-342900" algn="l">
              <a:lnSpc>
                <a:spcPct val="150000"/>
              </a:lnSpc>
              <a:buFontTx/>
              <a:buChar char="•"/>
            </a:pPr>
            <a:r>
              <a:rPr lang="en-US" sz="2400" b="1" dirty="0">
                <a:solidFill>
                  <a:schemeClr val="accent2"/>
                </a:solidFill>
              </a:rPr>
              <a:t>You can left-mouse-click the eye position monitor to simulate the position of the eye. It may be helpful during your task programming and debugging.</a:t>
            </a:r>
          </a:p>
          <a:p>
            <a:pPr marL="800100" lvl="2" indent="-342900" algn="l">
              <a:lnSpc>
                <a:spcPct val="150000"/>
              </a:lnSpc>
              <a:buFontTx/>
              <a:buChar char="•"/>
            </a:pPr>
            <a:r>
              <a:rPr lang="en-US" sz="2400" b="1" dirty="0">
                <a:solidFill>
                  <a:schemeClr val="accent2"/>
                </a:solidFill>
              </a:rPr>
              <a:t>“Tab” key activates DO 0 (e.g. gives juice), </a:t>
            </a:r>
            <a:r>
              <a:rPr lang="en-US" sz="2400" b="1" dirty="0">
                <a:solidFill>
                  <a:schemeClr val="accent2"/>
                </a:solidFill>
                <a:sym typeface="Wingdings" pitchFamily="2" charset="2"/>
              </a:rPr>
              <a:t>a user-defined variable will be generated.</a:t>
            </a:r>
          </a:p>
          <a:p>
            <a:pPr marL="457200" lvl="2" algn="l">
              <a:lnSpc>
                <a:spcPct val="150000"/>
              </a:lnSpc>
            </a:pPr>
            <a:r>
              <a:rPr lang="en-US" sz="2400" b="1" dirty="0">
                <a:solidFill>
                  <a:schemeClr val="accent2"/>
                </a:solidFill>
                <a:sym typeface="Wingdings" pitchFamily="2" charset="2"/>
              </a:rPr>
              <a:t>*User input generated user-defined variables may be useful when you try to do a “clinical test” on the subject: the signal detected by the DAS can be correlated with the stimuli that you have presented.</a:t>
            </a:r>
            <a:endParaRPr lang="en-US" sz="2400" b="1" dirty="0">
              <a:solidFill>
                <a:schemeClr val="accent2"/>
              </a:solidFill>
            </a:endParaRPr>
          </a:p>
          <a:p>
            <a:pPr marL="800100" lvl="2" indent="-342900" algn="l">
              <a:lnSpc>
                <a:spcPct val="150000"/>
              </a:lnSpc>
              <a:buFontTx/>
              <a:buChar char="•"/>
            </a:pPr>
            <a:endParaRPr lang="en-US" sz="2400" b="1" dirty="0">
              <a:solidFill>
                <a:schemeClr val="accent2"/>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4"/>
          <p:cNvSpPr>
            <a:spLocks noChangeArrowheads="1"/>
          </p:cNvSpPr>
          <p:nvPr/>
        </p:nvSpPr>
        <p:spPr bwMode="auto">
          <a:xfrm>
            <a:off x="0" y="2057400"/>
            <a:ext cx="8762998" cy="20574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5700" bIns="45700"/>
          <a:lstStyle/>
          <a:p>
            <a:pPr marL="342900" indent="-342900" algn="l">
              <a:lnSpc>
                <a:spcPct val="150000"/>
              </a:lnSpc>
              <a:buFontTx/>
              <a:buChar char="•"/>
            </a:pPr>
            <a:r>
              <a:rPr lang="en-US" sz="2400" b="1">
                <a:solidFill>
                  <a:srgbClr val="0033CC"/>
                </a:solidFill>
              </a:rPr>
              <a:t>The default of XY monitor (the black screen on the left) is the “view angle coordinate”, which is appropriate to monitor the eye movements and screen display. </a:t>
            </a:r>
          </a:p>
          <a:p>
            <a:pPr marL="342900" indent="-342900" algn="l">
              <a:lnSpc>
                <a:spcPct val="150000"/>
              </a:lnSpc>
              <a:buFontTx/>
              <a:buChar char="•"/>
            </a:pPr>
            <a:endParaRPr lang="en-US" sz="2400" b="1">
              <a:solidFill>
                <a:srgbClr val="0033CC"/>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9095" y="1334427"/>
            <a:ext cx="9332705" cy="4317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79094" y="7564684"/>
            <a:ext cx="9332705" cy="43225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4"/>
          <p:cNvSpPr>
            <a:spLocks noChangeArrowheads="1"/>
          </p:cNvSpPr>
          <p:nvPr/>
        </p:nvSpPr>
        <p:spPr bwMode="auto">
          <a:xfrm>
            <a:off x="1" y="7543800"/>
            <a:ext cx="8762998" cy="22860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tIns="45700" bIns="45700"/>
          <a:lstStyle/>
          <a:p>
            <a:pPr marL="342900" indent="-342900" algn="l">
              <a:lnSpc>
                <a:spcPct val="150000"/>
              </a:lnSpc>
              <a:buFontTx/>
              <a:buChar char="•"/>
            </a:pPr>
            <a:r>
              <a:rPr lang="en-US" sz="2400" b="1">
                <a:solidFill>
                  <a:srgbClr val="0033CC"/>
                </a:solidFill>
              </a:rPr>
              <a:t>You can change the XY display mode to a Cartesian Coordinate mode, which may be appropriate to monitor signal inputs without any distortion.</a:t>
            </a:r>
          </a:p>
        </p:txBody>
      </p:sp>
      <p:sp>
        <p:nvSpPr>
          <p:cNvPr id="7" name="Rectangle 6"/>
          <p:cNvSpPr txBox="1">
            <a:spLocks noChangeArrowheads="1"/>
          </p:cNvSpPr>
          <p:nvPr/>
        </p:nvSpPr>
        <p:spPr>
          <a:xfrm>
            <a:off x="0" y="0"/>
            <a:ext cx="18288000" cy="1030514"/>
          </a:xfrm>
          <a:prstGeom prst="rect">
            <a:avLst/>
          </a:prstGeom>
          <a:solidFill>
            <a:srgbClr val="EAEAEA"/>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828800"/>
            <a:r>
              <a:rPr lang="en-US" b="1">
                <a:solidFill>
                  <a:srgbClr val="FF0000"/>
                </a:solidFill>
                <a:effectLst>
                  <a:outerShdw blurRad="38100" dist="38100" dir="2700000" algn="tl">
                    <a:srgbClr val="C0C0C0"/>
                  </a:outerShdw>
                </a:effectLst>
                <a:latin typeface="Arial" charset="0"/>
                <a:ea typeface="+mn-ea"/>
                <a:cs typeface="+mn-cs"/>
              </a:rPr>
              <a:t>MOXY – XY display modes</a:t>
            </a:r>
          </a:p>
        </p:txBody>
      </p:sp>
    </p:spTree>
    <p:extLst>
      <p:ext uri="{BB962C8B-B14F-4D97-AF65-F5344CB8AC3E}">
        <p14:creationId xmlns:p14="http://schemas.microsoft.com/office/powerpoint/2010/main" val="363792888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3"/>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MOXY – Under the Hood</a:t>
            </a:r>
          </a:p>
        </p:txBody>
      </p:sp>
      <p:sp>
        <p:nvSpPr>
          <p:cNvPr id="64515" name="Freeform 8"/>
          <p:cNvSpPr>
            <a:spLocks/>
          </p:cNvSpPr>
          <p:nvPr/>
        </p:nvSpPr>
        <p:spPr bwMode="auto">
          <a:xfrm>
            <a:off x="1635125" y="4724400"/>
            <a:ext cx="1755775" cy="3013075"/>
          </a:xfrm>
          <a:custGeom>
            <a:avLst/>
            <a:gdLst>
              <a:gd name="T0" fmla="*/ 0 w 768"/>
              <a:gd name="T1" fmla="*/ 0 h 2064"/>
              <a:gd name="T2" fmla="*/ 0 w 768"/>
              <a:gd name="T3" fmla="*/ 2147483647 h 2064"/>
              <a:gd name="T4" fmla="*/ 2147483647 w 768"/>
              <a:gd name="T5" fmla="*/ 2147483647 h 2064"/>
              <a:gd name="T6" fmla="*/ 2147483647 w 768"/>
              <a:gd name="T7" fmla="*/ 2147483647 h 2064"/>
              <a:gd name="T8" fmla="*/ 0 w 768"/>
              <a:gd name="T9" fmla="*/ 0 h 2064"/>
              <a:gd name="T10" fmla="*/ 0 60000 65536"/>
              <a:gd name="T11" fmla="*/ 0 60000 65536"/>
              <a:gd name="T12" fmla="*/ 0 60000 65536"/>
              <a:gd name="T13" fmla="*/ 0 60000 65536"/>
              <a:gd name="T14" fmla="*/ 0 60000 65536"/>
              <a:gd name="T15" fmla="*/ 0 w 768"/>
              <a:gd name="T16" fmla="*/ 0 h 2064"/>
              <a:gd name="T17" fmla="*/ 768 w 768"/>
              <a:gd name="T18" fmla="*/ 2064 h 2064"/>
            </a:gdLst>
            <a:ahLst/>
            <a:cxnLst>
              <a:cxn ang="T10">
                <a:pos x="T0" y="T1"/>
              </a:cxn>
              <a:cxn ang="T11">
                <a:pos x="T2" y="T3"/>
              </a:cxn>
              <a:cxn ang="T12">
                <a:pos x="T4" y="T5"/>
              </a:cxn>
              <a:cxn ang="T13">
                <a:pos x="T6" y="T7"/>
              </a:cxn>
              <a:cxn ang="T14">
                <a:pos x="T8" y="T9"/>
              </a:cxn>
            </a:cxnLst>
            <a:rect l="T15" t="T16" r="T17" b="T18"/>
            <a:pathLst>
              <a:path w="768" h="2064">
                <a:moveTo>
                  <a:pt x="0" y="0"/>
                </a:moveTo>
                <a:lnTo>
                  <a:pt x="0" y="2064"/>
                </a:lnTo>
                <a:lnTo>
                  <a:pt x="768" y="1632"/>
                </a:lnTo>
                <a:lnTo>
                  <a:pt x="768" y="384"/>
                </a:lnTo>
                <a:lnTo>
                  <a:pt x="0" y="0"/>
                </a:lnTo>
                <a:close/>
              </a:path>
            </a:pathLst>
          </a:custGeom>
          <a:gradFill rotWithShape="1">
            <a:gsLst>
              <a:gs pos="0">
                <a:srgbClr val="737373"/>
              </a:gs>
              <a:gs pos="100000">
                <a:srgbClr val="F8F8F8"/>
              </a:gs>
            </a:gsLst>
            <a:lin ang="5400000" scaled="1"/>
          </a:gradFill>
          <a:ln w="9525">
            <a:solidFill>
              <a:schemeClr val="tx1"/>
            </a:solidFill>
            <a:round/>
            <a:headEnd/>
            <a:tailEnd/>
          </a:ln>
        </p:spPr>
        <p:txBody>
          <a:bodyPr/>
          <a:lstStyle/>
          <a:p>
            <a:endParaRPr lang="en-US"/>
          </a:p>
        </p:txBody>
      </p:sp>
      <p:sp>
        <p:nvSpPr>
          <p:cNvPr id="64516" name="Oval 9"/>
          <p:cNvSpPr>
            <a:spLocks noChangeArrowheads="1"/>
          </p:cNvSpPr>
          <p:nvPr/>
        </p:nvSpPr>
        <p:spPr bwMode="auto">
          <a:xfrm rot="10800000">
            <a:off x="2587625" y="5991225"/>
            <a:ext cx="266700" cy="409575"/>
          </a:xfrm>
          <a:prstGeom prst="ellipse">
            <a:avLst/>
          </a:prstGeom>
          <a:solidFill>
            <a:srgbClr val="0099FF"/>
          </a:solidFill>
          <a:ln w="9525">
            <a:solidFill>
              <a:srgbClr val="0099FF"/>
            </a:solidFill>
            <a:round/>
            <a:headEnd/>
            <a:tailEnd/>
          </a:ln>
        </p:spPr>
        <p:txBody>
          <a:bodyPr rot="10800000" wrap="none" anchor="ctr"/>
          <a:lstStyle/>
          <a:p>
            <a:endParaRPr lang="en-US"/>
          </a:p>
        </p:txBody>
      </p:sp>
      <p:sp>
        <p:nvSpPr>
          <p:cNvPr id="64517" name="Line 52"/>
          <p:cNvSpPr>
            <a:spLocks noChangeShapeType="1"/>
          </p:cNvSpPr>
          <p:nvPr/>
        </p:nvSpPr>
        <p:spPr bwMode="auto">
          <a:xfrm rot="10800000">
            <a:off x="1600200" y="4730750"/>
            <a:ext cx="0" cy="2997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18" name="Oval 53"/>
          <p:cNvSpPr>
            <a:spLocks noChangeArrowheads="1"/>
          </p:cNvSpPr>
          <p:nvPr/>
        </p:nvSpPr>
        <p:spPr bwMode="auto">
          <a:xfrm rot="10800000">
            <a:off x="2359025" y="6642100"/>
            <a:ext cx="69850" cy="63500"/>
          </a:xfrm>
          <a:prstGeom prst="ellipse">
            <a:avLst/>
          </a:prstGeom>
          <a:solidFill>
            <a:srgbClr val="00A2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4519" name="Oval 54"/>
          <p:cNvSpPr>
            <a:spLocks noChangeArrowheads="1"/>
          </p:cNvSpPr>
          <p:nvPr/>
        </p:nvSpPr>
        <p:spPr bwMode="auto">
          <a:xfrm rot="10800000">
            <a:off x="2362200" y="5721350"/>
            <a:ext cx="66675" cy="63500"/>
          </a:xfrm>
          <a:prstGeom prst="ellipse">
            <a:avLst/>
          </a:prstGeom>
          <a:solidFill>
            <a:srgbClr val="E9DA17"/>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4520" name="Oval 55"/>
          <p:cNvSpPr>
            <a:spLocks noChangeArrowheads="1"/>
          </p:cNvSpPr>
          <p:nvPr/>
        </p:nvSpPr>
        <p:spPr bwMode="auto">
          <a:xfrm rot="10800000">
            <a:off x="2981325" y="6559550"/>
            <a:ext cx="60325" cy="63500"/>
          </a:xfrm>
          <a:prstGeom prst="ellipse">
            <a:avLst/>
          </a:prstGeom>
          <a:solidFill>
            <a:srgbClr val="4E90FC"/>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4521" name="Oval 56"/>
          <p:cNvSpPr>
            <a:spLocks noChangeArrowheads="1"/>
          </p:cNvSpPr>
          <p:nvPr/>
        </p:nvSpPr>
        <p:spPr bwMode="auto">
          <a:xfrm rot="10800000">
            <a:off x="2359025" y="6642100"/>
            <a:ext cx="69850" cy="635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4522" name="Oval 57"/>
          <p:cNvSpPr>
            <a:spLocks noChangeArrowheads="1"/>
          </p:cNvSpPr>
          <p:nvPr/>
        </p:nvSpPr>
        <p:spPr bwMode="auto">
          <a:xfrm rot="10800000">
            <a:off x="2359025" y="5715000"/>
            <a:ext cx="69850" cy="6985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4523" name="Oval 58"/>
          <p:cNvSpPr>
            <a:spLocks noChangeArrowheads="1"/>
          </p:cNvSpPr>
          <p:nvPr/>
        </p:nvSpPr>
        <p:spPr bwMode="auto">
          <a:xfrm rot="10800000">
            <a:off x="2981325" y="6559550"/>
            <a:ext cx="60325" cy="635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4524" name="Oval 61"/>
          <p:cNvSpPr>
            <a:spLocks noChangeArrowheads="1"/>
          </p:cNvSpPr>
          <p:nvPr/>
        </p:nvSpPr>
        <p:spPr bwMode="auto">
          <a:xfrm rot="10800000">
            <a:off x="2965450" y="5781675"/>
            <a:ext cx="69850" cy="63500"/>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4525" name="Freeform 8"/>
          <p:cNvSpPr>
            <a:spLocks/>
          </p:cNvSpPr>
          <p:nvPr/>
        </p:nvSpPr>
        <p:spPr bwMode="auto">
          <a:xfrm>
            <a:off x="7807325" y="4724400"/>
            <a:ext cx="1755775" cy="3013075"/>
          </a:xfrm>
          <a:custGeom>
            <a:avLst/>
            <a:gdLst>
              <a:gd name="T0" fmla="*/ 0 w 768"/>
              <a:gd name="T1" fmla="*/ 0 h 2064"/>
              <a:gd name="T2" fmla="*/ 0 w 768"/>
              <a:gd name="T3" fmla="*/ 2147483647 h 2064"/>
              <a:gd name="T4" fmla="*/ 2147483647 w 768"/>
              <a:gd name="T5" fmla="*/ 2147483647 h 2064"/>
              <a:gd name="T6" fmla="*/ 2147483647 w 768"/>
              <a:gd name="T7" fmla="*/ 2147483647 h 2064"/>
              <a:gd name="T8" fmla="*/ 0 w 768"/>
              <a:gd name="T9" fmla="*/ 0 h 2064"/>
              <a:gd name="T10" fmla="*/ 0 60000 65536"/>
              <a:gd name="T11" fmla="*/ 0 60000 65536"/>
              <a:gd name="T12" fmla="*/ 0 60000 65536"/>
              <a:gd name="T13" fmla="*/ 0 60000 65536"/>
              <a:gd name="T14" fmla="*/ 0 60000 65536"/>
              <a:gd name="T15" fmla="*/ 0 w 768"/>
              <a:gd name="T16" fmla="*/ 0 h 2064"/>
              <a:gd name="T17" fmla="*/ 768 w 768"/>
              <a:gd name="T18" fmla="*/ 2064 h 2064"/>
            </a:gdLst>
            <a:ahLst/>
            <a:cxnLst>
              <a:cxn ang="T10">
                <a:pos x="T0" y="T1"/>
              </a:cxn>
              <a:cxn ang="T11">
                <a:pos x="T2" y="T3"/>
              </a:cxn>
              <a:cxn ang="T12">
                <a:pos x="T4" y="T5"/>
              </a:cxn>
              <a:cxn ang="T13">
                <a:pos x="T6" y="T7"/>
              </a:cxn>
              <a:cxn ang="T14">
                <a:pos x="T8" y="T9"/>
              </a:cxn>
            </a:cxnLst>
            <a:rect l="T15" t="T16" r="T17" b="T18"/>
            <a:pathLst>
              <a:path w="768" h="2064">
                <a:moveTo>
                  <a:pt x="0" y="0"/>
                </a:moveTo>
                <a:lnTo>
                  <a:pt x="0" y="2064"/>
                </a:lnTo>
                <a:lnTo>
                  <a:pt x="768" y="1632"/>
                </a:lnTo>
                <a:lnTo>
                  <a:pt x="768" y="384"/>
                </a:lnTo>
                <a:lnTo>
                  <a:pt x="0" y="0"/>
                </a:lnTo>
                <a:close/>
              </a:path>
            </a:pathLst>
          </a:custGeom>
          <a:gradFill rotWithShape="1">
            <a:gsLst>
              <a:gs pos="0">
                <a:srgbClr val="737373"/>
              </a:gs>
              <a:gs pos="100000">
                <a:srgbClr val="F8F8F8"/>
              </a:gs>
            </a:gsLst>
            <a:lin ang="5400000" scaled="1"/>
          </a:gradFill>
          <a:ln w="9525">
            <a:solidFill>
              <a:schemeClr val="tx1"/>
            </a:solidFill>
            <a:round/>
            <a:headEnd/>
            <a:tailEnd/>
          </a:ln>
        </p:spPr>
        <p:txBody>
          <a:bodyPr/>
          <a:lstStyle/>
          <a:p>
            <a:endParaRPr lang="en-US"/>
          </a:p>
        </p:txBody>
      </p:sp>
      <p:sp>
        <p:nvSpPr>
          <p:cNvPr id="64526" name="Oval 9"/>
          <p:cNvSpPr>
            <a:spLocks noChangeArrowheads="1"/>
          </p:cNvSpPr>
          <p:nvPr/>
        </p:nvSpPr>
        <p:spPr bwMode="auto">
          <a:xfrm rot="10800000">
            <a:off x="8759825" y="5991225"/>
            <a:ext cx="266700" cy="409575"/>
          </a:xfrm>
          <a:prstGeom prst="ellipse">
            <a:avLst/>
          </a:prstGeom>
          <a:solidFill>
            <a:srgbClr val="0099FF"/>
          </a:solidFill>
          <a:ln w="9525">
            <a:solidFill>
              <a:srgbClr val="0099FF"/>
            </a:solidFill>
            <a:round/>
            <a:headEnd/>
            <a:tailEnd/>
          </a:ln>
        </p:spPr>
        <p:txBody>
          <a:bodyPr rot="10800000" wrap="none" anchor="ctr"/>
          <a:lstStyle/>
          <a:p>
            <a:endParaRPr lang="en-US"/>
          </a:p>
        </p:txBody>
      </p:sp>
      <p:sp>
        <p:nvSpPr>
          <p:cNvPr id="64527" name="Line 52"/>
          <p:cNvSpPr>
            <a:spLocks noChangeShapeType="1"/>
          </p:cNvSpPr>
          <p:nvPr/>
        </p:nvSpPr>
        <p:spPr bwMode="auto">
          <a:xfrm rot="10800000">
            <a:off x="7772400" y="4730750"/>
            <a:ext cx="0" cy="2997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28" name="Rectangle 41"/>
          <p:cNvSpPr>
            <a:spLocks noChangeArrowheads="1"/>
          </p:cNvSpPr>
          <p:nvPr/>
        </p:nvSpPr>
        <p:spPr bwMode="auto">
          <a:xfrm>
            <a:off x="457200" y="8001000"/>
            <a:ext cx="3429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r>
              <a:rPr lang="en-US" sz="2000">
                <a:solidFill>
                  <a:srgbClr val="CC0000"/>
                </a:solidFill>
              </a:rPr>
              <a:t>Memory</a:t>
            </a:r>
            <a:r>
              <a:rPr lang="en-US" sz="2000">
                <a:solidFill>
                  <a:srgbClr val="0066FF"/>
                </a:solidFill>
              </a:rPr>
              <a:t> </a:t>
            </a:r>
            <a:r>
              <a:rPr lang="en-US" sz="2000">
                <a:solidFill>
                  <a:srgbClr val="3333CC"/>
                </a:solidFill>
              </a:rPr>
              <a:t>Bitmap via m_DC[0]</a:t>
            </a:r>
          </a:p>
        </p:txBody>
      </p:sp>
      <p:sp>
        <p:nvSpPr>
          <p:cNvPr id="64529" name="Rectangle 41"/>
          <p:cNvSpPr>
            <a:spLocks noChangeArrowheads="1"/>
          </p:cNvSpPr>
          <p:nvPr/>
        </p:nvSpPr>
        <p:spPr bwMode="auto">
          <a:xfrm>
            <a:off x="6477000" y="8001000"/>
            <a:ext cx="4648200"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r>
              <a:rPr lang="en-US" sz="2000">
                <a:solidFill>
                  <a:srgbClr val="CC0000"/>
                </a:solidFill>
              </a:rPr>
              <a:t>Simulated output layer (via m_DC0Mrr)</a:t>
            </a:r>
          </a:p>
          <a:p>
            <a:pPr marL="342900" indent="-342900" algn="l"/>
            <a:r>
              <a:rPr lang="en-US" sz="2000">
                <a:solidFill>
                  <a:srgbClr val="3333CC"/>
                </a:solidFill>
              </a:rPr>
              <a:t>This layer keeps original output, WITHOUT the eye-position marker.</a:t>
            </a:r>
          </a:p>
        </p:txBody>
      </p:sp>
      <p:sp>
        <p:nvSpPr>
          <p:cNvPr id="64530" name="Rectangle 41"/>
          <p:cNvSpPr>
            <a:spLocks noChangeArrowheads="1"/>
          </p:cNvSpPr>
          <p:nvPr/>
        </p:nvSpPr>
        <p:spPr bwMode="auto">
          <a:xfrm>
            <a:off x="12344400" y="8001000"/>
            <a:ext cx="5486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r>
              <a:rPr lang="en-US" sz="2000">
                <a:solidFill>
                  <a:srgbClr val="CC0000"/>
                </a:solidFill>
              </a:rPr>
              <a:t>Output layer</a:t>
            </a:r>
            <a:r>
              <a:rPr lang="en-US" sz="2000">
                <a:solidFill>
                  <a:srgbClr val="3333CC"/>
                </a:solidFill>
              </a:rPr>
              <a:t> of eye-monitor with simulated subject’s screen</a:t>
            </a:r>
          </a:p>
        </p:txBody>
      </p:sp>
      <p:sp>
        <p:nvSpPr>
          <p:cNvPr id="64531" name="Freeform 8"/>
          <p:cNvSpPr>
            <a:spLocks/>
          </p:cNvSpPr>
          <p:nvPr/>
        </p:nvSpPr>
        <p:spPr bwMode="auto">
          <a:xfrm>
            <a:off x="13868400" y="4724400"/>
            <a:ext cx="1755775" cy="3013075"/>
          </a:xfrm>
          <a:custGeom>
            <a:avLst/>
            <a:gdLst>
              <a:gd name="T0" fmla="*/ 0 w 768"/>
              <a:gd name="T1" fmla="*/ 0 h 2064"/>
              <a:gd name="T2" fmla="*/ 0 w 768"/>
              <a:gd name="T3" fmla="*/ 2147483647 h 2064"/>
              <a:gd name="T4" fmla="*/ 2147483647 w 768"/>
              <a:gd name="T5" fmla="*/ 2147483647 h 2064"/>
              <a:gd name="T6" fmla="*/ 2147483647 w 768"/>
              <a:gd name="T7" fmla="*/ 2147483647 h 2064"/>
              <a:gd name="T8" fmla="*/ 0 w 768"/>
              <a:gd name="T9" fmla="*/ 0 h 2064"/>
              <a:gd name="T10" fmla="*/ 0 60000 65536"/>
              <a:gd name="T11" fmla="*/ 0 60000 65536"/>
              <a:gd name="T12" fmla="*/ 0 60000 65536"/>
              <a:gd name="T13" fmla="*/ 0 60000 65536"/>
              <a:gd name="T14" fmla="*/ 0 60000 65536"/>
              <a:gd name="T15" fmla="*/ 0 w 768"/>
              <a:gd name="T16" fmla="*/ 0 h 2064"/>
              <a:gd name="T17" fmla="*/ 768 w 768"/>
              <a:gd name="T18" fmla="*/ 2064 h 2064"/>
            </a:gdLst>
            <a:ahLst/>
            <a:cxnLst>
              <a:cxn ang="T10">
                <a:pos x="T0" y="T1"/>
              </a:cxn>
              <a:cxn ang="T11">
                <a:pos x="T2" y="T3"/>
              </a:cxn>
              <a:cxn ang="T12">
                <a:pos x="T4" y="T5"/>
              </a:cxn>
              <a:cxn ang="T13">
                <a:pos x="T6" y="T7"/>
              </a:cxn>
              <a:cxn ang="T14">
                <a:pos x="T8" y="T9"/>
              </a:cxn>
            </a:cxnLst>
            <a:rect l="T15" t="T16" r="T17" b="T18"/>
            <a:pathLst>
              <a:path w="768" h="2064">
                <a:moveTo>
                  <a:pt x="0" y="0"/>
                </a:moveTo>
                <a:lnTo>
                  <a:pt x="0" y="2064"/>
                </a:lnTo>
                <a:lnTo>
                  <a:pt x="768" y="1632"/>
                </a:lnTo>
                <a:lnTo>
                  <a:pt x="768" y="384"/>
                </a:lnTo>
                <a:lnTo>
                  <a:pt x="0" y="0"/>
                </a:lnTo>
                <a:close/>
              </a:path>
            </a:pathLst>
          </a:custGeom>
          <a:gradFill rotWithShape="1">
            <a:gsLst>
              <a:gs pos="0">
                <a:srgbClr val="737373"/>
              </a:gs>
              <a:gs pos="100000">
                <a:srgbClr val="F8F8F8"/>
              </a:gs>
            </a:gsLst>
            <a:lin ang="5400000" scaled="1"/>
          </a:gradFill>
          <a:ln w="9525">
            <a:solidFill>
              <a:schemeClr val="tx1"/>
            </a:solidFill>
            <a:round/>
            <a:headEnd/>
            <a:tailEnd/>
          </a:ln>
        </p:spPr>
        <p:txBody>
          <a:bodyPr/>
          <a:lstStyle/>
          <a:p>
            <a:endParaRPr lang="en-US"/>
          </a:p>
        </p:txBody>
      </p:sp>
      <p:sp>
        <p:nvSpPr>
          <p:cNvPr id="64532" name="Oval 9"/>
          <p:cNvSpPr>
            <a:spLocks noChangeArrowheads="1"/>
          </p:cNvSpPr>
          <p:nvPr/>
        </p:nvSpPr>
        <p:spPr bwMode="auto">
          <a:xfrm rot="10800000">
            <a:off x="14820900" y="5991225"/>
            <a:ext cx="266700" cy="409575"/>
          </a:xfrm>
          <a:prstGeom prst="ellipse">
            <a:avLst/>
          </a:prstGeom>
          <a:solidFill>
            <a:srgbClr val="0099FF"/>
          </a:solidFill>
          <a:ln w="9525">
            <a:solidFill>
              <a:srgbClr val="0099FF"/>
            </a:solidFill>
            <a:round/>
            <a:headEnd/>
            <a:tailEnd/>
          </a:ln>
        </p:spPr>
        <p:txBody>
          <a:bodyPr rot="10800000" wrap="none" anchor="ctr"/>
          <a:lstStyle/>
          <a:p>
            <a:endParaRPr lang="en-US"/>
          </a:p>
        </p:txBody>
      </p:sp>
      <p:sp>
        <p:nvSpPr>
          <p:cNvPr id="64533" name="Line 52"/>
          <p:cNvSpPr>
            <a:spLocks noChangeShapeType="1"/>
          </p:cNvSpPr>
          <p:nvPr/>
        </p:nvSpPr>
        <p:spPr bwMode="auto">
          <a:xfrm rot="10800000">
            <a:off x="13833475" y="4730750"/>
            <a:ext cx="0" cy="29972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4534" name="Rectangle 41"/>
          <p:cNvSpPr>
            <a:spLocks noChangeArrowheads="1"/>
          </p:cNvSpPr>
          <p:nvPr/>
        </p:nvSpPr>
        <p:spPr bwMode="auto">
          <a:xfrm>
            <a:off x="6324600" y="9220200"/>
            <a:ext cx="49530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r>
              <a:rPr lang="en-US" sz="2000">
                <a:solidFill>
                  <a:srgbClr val="3333CC"/>
                </a:solidFill>
              </a:rPr>
              <a:t>This one will be identical with the “subject’s monitor” except that it tends to be smaller in dimension.</a:t>
            </a:r>
          </a:p>
          <a:p>
            <a:pPr marL="342900" indent="-342900" algn="l"/>
            <a:r>
              <a:rPr lang="en-US" sz="2000">
                <a:solidFill>
                  <a:srgbClr val="CC0000"/>
                </a:solidFill>
              </a:rPr>
              <a:t>*This layer is to keep the original configuration of the subject’s screen. When the eye-position marker moves across the screen, the traces of the eye markers will be recovered to its original figure using the patches from this layer.</a:t>
            </a:r>
          </a:p>
        </p:txBody>
      </p:sp>
      <p:sp>
        <p:nvSpPr>
          <p:cNvPr id="64535" name="AutoShape 96"/>
          <p:cNvSpPr>
            <a:spLocks/>
          </p:cNvSpPr>
          <p:nvPr/>
        </p:nvSpPr>
        <p:spPr bwMode="auto">
          <a:xfrm rot="-5400000">
            <a:off x="11330781" y="-327818"/>
            <a:ext cx="1036637" cy="8610600"/>
          </a:xfrm>
          <a:prstGeom prst="rightBrace">
            <a:avLst>
              <a:gd name="adj1" fmla="val 102290"/>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vert="eaVert" anchor="ctr">
            <a:spAutoFit/>
          </a:bodyPr>
          <a:lstStyle/>
          <a:p>
            <a:endParaRPr lang="en-US"/>
          </a:p>
        </p:txBody>
      </p:sp>
      <p:sp>
        <p:nvSpPr>
          <p:cNvPr id="64536" name="Rectangle 41"/>
          <p:cNvSpPr>
            <a:spLocks noChangeArrowheads="1"/>
          </p:cNvSpPr>
          <p:nvPr/>
        </p:nvSpPr>
        <p:spPr bwMode="auto">
          <a:xfrm>
            <a:off x="15544800" y="6477000"/>
            <a:ext cx="2209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r>
              <a:rPr lang="en-US" sz="2000">
                <a:solidFill>
                  <a:schemeClr val="accent2"/>
                </a:solidFill>
              </a:rPr>
              <a:t>Changing Eye positions</a:t>
            </a:r>
          </a:p>
        </p:txBody>
      </p:sp>
      <p:sp>
        <p:nvSpPr>
          <p:cNvPr id="64537" name="Rectangle 41"/>
          <p:cNvSpPr>
            <a:spLocks noChangeArrowheads="1"/>
          </p:cNvSpPr>
          <p:nvPr/>
        </p:nvSpPr>
        <p:spPr bwMode="auto">
          <a:xfrm>
            <a:off x="7772400" y="2819400"/>
            <a:ext cx="8001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r>
              <a:rPr lang="en-US" sz="2000">
                <a:solidFill>
                  <a:schemeClr val="accent2"/>
                </a:solidFill>
              </a:rPr>
              <a:t>ReplicateVIS.cpp writes TWICE: </a:t>
            </a:r>
          </a:p>
          <a:p>
            <a:pPr marL="342900" indent="-342900" algn="l"/>
            <a:r>
              <a:rPr lang="en-US" sz="2000">
                <a:solidFill>
                  <a:schemeClr val="accent2"/>
                </a:solidFill>
              </a:rPr>
              <a:t>once on the simulated output layer, another on the output layer</a:t>
            </a:r>
          </a:p>
        </p:txBody>
      </p:sp>
      <p:sp>
        <p:nvSpPr>
          <p:cNvPr id="64538" name="Oval 9"/>
          <p:cNvSpPr>
            <a:spLocks noChangeArrowheads="1"/>
          </p:cNvSpPr>
          <p:nvPr/>
        </p:nvSpPr>
        <p:spPr bwMode="auto">
          <a:xfrm rot="10800000">
            <a:off x="14716125" y="6038850"/>
            <a:ext cx="215900" cy="3460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4539" name="Freeform 100"/>
          <p:cNvSpPr>
            <a:spLocks/>
          </p:cNvSpPr>
          <p:nvPr/>
        </p:nvSpPr>
        <p:spPr bwMode="auto">
          <a:xfrm>
            <a:off x="14814550" y="6051550"/>
            <a:ext cx="123825" cy="311150"/>
          </a:xfrm>
          <a:custGeom>
            <a:avLst/>
            <a:gdLst>
              <a:gd name="T0" fmla="*/ 2147483647 w 78"/>
              <a:gd name="T1" fmla="*/ 0 h 196"/>
              <a:gd name="T2" fmla="*/ 2147483647 w 78"/>
              <a:gd name="T3" fmla="*/ 2147483647 h 196"/>
              <a:gd name="T4" fmla="*/ 2147483647 w 78"/>
              <a:gd name="T5" fmla="*/ 2147483647 h 196"/>
              <a:gd name="T6" fmla="*/ 2147483647 w 78"/>
              <a:gd name="T7" fmla="*/ 2147483647 h 196"/>
              <a:gd name="T8" fmla="*/ 2147483647 w 78"/>
              <a:gd name="T9" fmla="*/ 0 h 196"/>
              <a:gd name="T10" fmla="*/ 0 60000 65536"/>
              <a:gd name="T11" fmla="*/ 0 60000 65536"/>
              <a:gd name="T12" fmla="*/ 0 60000 65536"/>
              <a:gd name="T13" fmla="*/ 0 60000 65536"/>
              <a:gd name="T14" fmla="*/ 0 60000 65536"/>
              <a:gd name="T15" fmla="*/ 0 w 78"/>
              <a:gd name="T16" fmla="*/ 0 h 196"/>
              <a:gd name="T17" fmla="*/ 78 w 78"/>
              <a:gd name="T18" fmla="*/ 196 h 196"/>
            </a:gdLst>
            <a:ahLst/>
            <a:cxnLst>
              <a:cxn ang="T10">
                <a:pos x="T0" y="T1"/>
              </a:cxn>
              <a:cxn ang="T11">
                <a:pos x="T2" y="T3"/>
              </a:cxn>
              <a:cxn ang="T12">
                <a:pos x="T4" y="T5"/>
              </a:cxn>
              <a:cxn ang="T13">
                <a:pos x="T6" y="T7"/>
              </a:cxn>
              <a:cxn ang="T14">
                <a:pos x="T8" y="T9"/>
              </a:cxn>
            </a:cxnLst>
            <a:rect l="T15" t="T16" r="T17" b="T18"/>
            <a:pathLst>
              <a:path w="78" h="196">
                <a:moveTo>
                  <a:pt x="29" y="0"/>
                </a:moveTo>
                <a:cubicBezTo>
                  <a:pt x="8" y="25"/>
                  <a:pt x="0" y="71"/>
                  <a:pt x="2" y="104"/>
                </a:cubicBezTo>
                <a:cubicBezTo>
                  <a:pt x="5" y="151"/>
                  <a:pt x="17" y="178"/>
                  <a:pt x="38" y="196"/>
                </a:cubicBezTo>
                <a:cubicBezTo>
                  <a:pt x="56" y="179"/>
                  <a:pt x="74" y="158"/>
                  <a:pt x="76" y="98"/>
                </a:cubicBezTo>
                <a:cubicBezTo>
                  <a:pt x="78" y="38"/>
                  <a:pt x="47" y="11"/>
                  <a:pt x="29" y="0"/>
                </a:cubicBezTo>
                <a:close/>
              </a:path>
            </a:pathLst>
          </a:custGeom>
          <a:solidFill>
            <a:srgbClr val="FF0000"/>
          </a:solidFill>
          <a:ln>
            <a:noFill/>
          </a:ln>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Lst>
        </p:spPr>
        <p:txBody>
          <a:bodyPr wrap="none" anchor="ctr">
            <a:spAutoFit/>
          </a:bodyPr>
          <a:lstStyle/>
          <a:p>
            <a:endParaRPr lang="en-US"/>
          </a:p>
        </p:txBody>
      </p:sp>
      <p:sp>
        <p:nvSpPr>
          <p:cNvPr id="64540" name="Oval 9"/>
          <p:cNvSpPr>
            <a:spLocks noChangeArrowheads="1"/>
          </p:cNvSpPr>
          <p:nvPr/>
        </p:nvSpPr>
        <p:spPr bwMode="auto">
          <a:xfrm rot="10800000">
            <a:off x="8655050" y="6042025"/>
            <a:ext cx="215900" cy="346075"/>
          </a:xfrm>
          <a:prstGeom prst="ellipse">
            <a:avLst/>
          </a:prstGeom>
          <a:noFill/>
          <a:ln w="9525">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rot="10800000" wrap="none" anchor="ctr"/>
          <a:lstStyle/>
          <a:p>
            <a:endParaRPr lang="en-US"/>
          </a:p>
        </p:txBody>
      </p:sp>
      <p:sp>
        <p:nvSpPr>
          <p:cNvPr id="64541" name="Line 104"/>
          <p:cNvSpPr>
            <a:spLocks noChangeShapeType="1"/>
          </p:cNvSpPr>
          <p:nvPr/>
        </p:nvSpPr>
        <p:spPr bwMode="auto">
          <a:xfrm>
            <a:off x="8763000" y="6038850"/>
            <a:ext cx="6019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64542" name="Line 105"/>
          <p:cNvSpPr>
            <a:spLocks noChangeShapeType="1"/>
          </p:cNvSpPr>
          <p:nvPr/>
        </p:nvSpPr>
        <p:spPr bwMode="auto">
          <a:xfrm>
            <a:off x="8763000" y="6388100"/>
            <a:ext cx="6019800"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nchor="ctr">
            <a:spAutoFit/>
          </a:bodyPr>
          <a:lstStyle/>
          <a:p>
            <a:endParaRPr lang="en-US"/>
          </a:p>
        </p:txBody>
      </p:sp>
      <p:sp>
        <p:nvSpPr>
          <p:cNvPr id="64543" name="Rectangle 41"/>
          <p:cNvSpPr>
            <a:spLocks noChangeArrowheads="1"/>
          </p:cNvSpPr>
          <p:nvPr/>
        </p:nvSpPr>
        <p:spPr bwMode="auto">
          <a:xfrm>
            <a:off x="10668000" y="6000750"/>
            <a:ext cx="2209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r>
              <a:rPr lang="en-US" sz="2000">
                <a:solidFill>
                  <a:schemeClr val="accent2"/>
                </a:solidFill>
              </a:rPr>
              <a:t>Copy </a:t>
            </a:r>
            <a:r>
              <a:rPr lang="en-US" sz="2000">
                <a:solidFill>
                  <a:schemeClr val="accent2"/>
                </a:solidFill>
                <a:sym typeface="Wingdings" pitchFamily="2" charset="2"/>
              </a:rPr>
              <a:t></a:t>
            </a:r>
            <a:endParaRPr lang="en-US" sz="2000">
              <a:solidFill>
                <a:schemeClr val="accent2"/>
              </a:solidFill>
            </a:endParaRPr>
          </a:p>
        </p:txBody>
      </p:sp>
      <p:sp>
        <p:nvSpPr>
          <p:cNvPr id="64544" name="Oval 9"/>
          <p:cNvSpPr>
            <a:spLocks noChangeArrowheads="1"/>
          </p:cNvSpPr>
          <p:nvPr/>
        </p:nvSpPr>
        <p:spPr bwMode="auto">
          <a:xfrm rot="10800000">
            <a:off x="14554200" y="6477000"/>
            <a:ext cx="215900" cy="346075"/>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4545" name="Line 110"/>
          <p:cNvSpPr>
            <a:spLocks noChangeShapeType="1"/>
          </p:cNvSpPr>
          <p:nvPr/>
        </p:nvSpPr>
        <p:spPr bwMode="auto">
          <a:xfrm flipH="1" flipV="1">
            <a:off x="14887575" y="6286500"/>
            <a:ext cx="657225" cy="4191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4546" name="Line 111"/>
          <p:cNvSpPr>
            <a:spLocks noChangeShapeType="1"/>
          </p:cNvSpPr>
          <p:nvPr/>
        </p:nvSpPr>
        <p:spPr bwMode="auto">
          <a:xfrm flipH="1" flipV="1">
            <a:off x="14792325" y="6686550"/>
            <a:ext cx="752475" cy="190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4547" name="Line 112"/>
          <p:cNvSpPr>
            <a:spLocks noChangeShapeType="1"/>
          </p:cNvSpPr>
          <p:nvPr/>
        </p:nvSpPr>
        <p:spPr bwMode="auto">
          <a:xfrm flipH="1">
            <a:off x="14706600" y="6343650"/>
            <a:ext cx="85725" cy="20955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4548" name="Rectangle 41"/>
          <p:cNvSpPr>
            <a:spLocks noChangeArrowheads="1"/>
          </p:cNvSpPr>
          <p:nvPr/>
        </p:nvSpPr>
        <p:spPr bwMode="auto">
          <a:xfrm>
            <a:off x="990600" y="13319125"/>
            <a:ext cx="15240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r>
              <a:rPr lang="en-US" sz="2000">
                <a:solidFill>
                  <a:srgbClr val="CC0000"/>
                </a:solidFill>
              </a:rPr>
              <a:t>*Because the figures on the screen tend to change at anytime, just doing XOR may not recover the original figures.</a:t>
            </a:r>
          </a:p>
        </p:txBody>
      </p:sp>
      <p:sp>
        <p:nvSpPr>
          <p:cNvPr id="2" name="Rectangle 1"/>
          <p:cNvSpPr/>
          <p:nvPr/>
        </p:nvSpPr>
        <p:spPr>
          <a:xfrm>
            <a:off x="2677231" y="1231612"/>
            <a:ext cx="11726287" cy="584775"/>
          </a:xfrm>
          <a:prstGeom prst="rect">
            <a:avLst/>
          </a:prstGeom>
          <a:ln>
            <a:solidFill>
              <a:schemeClr val="tx1"/>
            </a:solidFill>
          </a:ln>
        </p:spPr>
        <p:txBody>
          <a:bodyPr wrap="none">
            <a:spAutoFit/>
          </a:bodyPr>
          <a:lstStyle/>
          <a:p>
            <a:pPr defTabSz="1828800"/>
            <a:r>
              <a:rPr lang="en-US" sz="3200" b="1" dirty="0">
                <a:solidFill>
                  <a:srgbClr val="A50021"/>
                </a:solidFill>
              </a:rPr>
              <a:t>Overlapping the eye position marker over changing images</a:t>
            </a:r>
          </a:p>
        </p:txBody>
      </p:sp>
    </p:spTree>
    <p:extLst>
      <p:ext uri="{BB962C8B-B14F-4D97-AF65-F5344CB8AC3E}">
        <p14:creationId xmlns:p14="http://schemas.microsoft.com/office/powerpoint/2010/main" val="130018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Updating and Maintenance</a:t>
            </a:r>
          </a:p>
        </p:txBody>
      </p:sp>
      <p:sp>
        <p:nvSpPr>
          <p:cNvPr id="5123" name="TextBox 109"/>
          <p:cNvSpPr txBox="1">
            <a:spLocks noChangeArrowheads="1"/>
          </p:cNvSpPr>
          <p:nvPr/>
        </p:nvSpPr>
        <p:spPr bwMode="auto">
          <a:xfrm>
            <a:off x="1219200" y="1143000"/>
            <a:ext cx="16002000" cy="1234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457200" indent="-457200" eaLnBrk="0" hangingPunct="0">
              <a:defRPr sz="1200">
                <a:solidFill>
                  <a:schemeClr val="tx1"/>
                </a:solidFill>
                <a:latin typeface="Arial" charset="0"/>
              </a:defRPr>
            </a:lvl1pPr>
            <a:lvl2pPr marL="914400" indent="-457200" eaLnBrk="0" hangingPunct="0">
              <a:defRPr sz="1200">
                <a:solidFill>
                  <a:schemeClr val="tx1"/>
                </a:solidFill>
                <a:latin typeface="Arial" charset="0"/>
              </a:defRPr>
            </a:lvl2pPr>
            <a:lvl3pPr marL="1371600" indent="-4572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lvl="1" eaLnBrk="1" hangingPunct="1">
              <a:lnSpc>
                <a:spcPct val="150000"/>
              </a:lnSpc>
            </a:pPr>
            <a:endParaRPr lang="en-US" sz="2800" dirty="0"/>
          </a:p>
          <a:p>
            <a:pPr marL="457200" lvl="1" algn="l" eaLnBrk="1" hangingPunct="1">
              <a:lnSpc>
                <a:spcPct val="150000"/>
              </a:lnSpc>
              <a:buFont typeface="Arial" charset="0"/>
              <a:buAutoNum type="arabicPeriod"/>
            </a:pPr>
            <a:r>
              <a:rPr lang="en-US" sz="2000" dirty="0"/>
              <a:t>It is advised to keep your own codes separate from the codes provided. In most cases, TAS is the only one that you need to work with. Use the </a:t>
            </a:r>
            <a:r>
              <a:rPr lang="en-US" sz="2000" dirty="0" err="1"/>
              <a:t>TASView</a:t>
            </a:r>
            <a:r>
              <a:rPr lang="en-US" sz="2000" dirty="0"/>
              <a:t> as your main class to expand. Most of the utility part of TAS is in “</a:t>
            </a:r>
            <a:r>
              <a:rPr lang="en-US" sz="2000" dirty="0" err="1"/>
              <a:t>Update_Me_TAS_Doc</a:t>
            </a:r>
            <a:r>
              <a:rPr lang="en-US" sz="2000" dirty="0"/>
              <a:t>” .</a:t>
            </a:r>
            <a:r>
              <a:rPr lang="en-US" sz="2000" dirty="0" err="1"/>
              <a:t>cpp</a:t>
            </a:r>
            <a:r>
              <a:rPr lang="en-US" sz="2000" dirty="0"/>
              <a:t> &amp; .h files. So try not to mess with these files. </a:t>
            </a:r>
          </a:p>
          <a:p>
            <a:pPr marL="457200" lvl="1" algn="l" eaLnBrk="1" hangingPunct="1">
              <a:lnSpc>
                <a:spcPct val="150000"/>
              </a:lnSpc>
              <a:buFont typeface="Arial" charset="0"/>
              <a:buAutoNum type="arabicPeriod"/>
            </a:pPr>
            <a:r>
              <a:rPr lang="en-US" sz="2000" dirty="0"/>
              <a:t>When a new version of Blip is released, it comes with “Update_existing_Blip.exe” file. If you already have your Blip, just run this to update your Blip. Running this program will replace the following ones with new ones </a:t>
            </a:r>
          </a:p>
          <a:p>
            <a:pPr marL="1143000" lvl="3" algn="l" eaLnBrk="1" hangingPunct="1">
              <a:lnSpc>
                <a:spcPct val="150000"/>
              </a:lnSpc>
              <a:buFont typeface="Arial" charset="0"/>
              <a:buAutoNum type="arabicPeriod"/>
            </a:pPr>
            <a:r>
              <a:rPr lang="en-US" sz="2000" dirty="0"/>
              <a:t>(1) TAS\Update_Me_Doc.cpp, TAS\</a:t>
            </a:r>
            <a:r>
              <a:rPr lang="en-US" sz="2000" dirty="0" err="1"/>
              <a:t>Update_Me_Doc.h</a:t>
            </a:r>
            <a:r>
              <a:rPr lang="en-US" sz="2000" dirty="0"/>
              <a:t> and the whole TAS\</a:t>
            </a:r>
            <a:r>
              <a:rPr lang="en-US" sz="2000" dirty="0" err="1"/>
              <a:t>Update_Me</a:t>
            </a:r>
            <a:r>
              <a:rPr lang="en-US" sz="2000" dirty="0"/>
              <a:t> folder, </a:t>
            </a:r>
          </a:p>
          <a:p>
            <a:pPr marL="1143000" lvl="3" algn="l" eaLnBrk="1" hangingPunct="1">
              <a:lnSpc>
                <a:spcPct val="150000"/>
              </a:lnSpc>
              <a:buFont typeface="Arial" charset="0"/>
              <a:buAutoNum type="arabicPeriod"/>
            </a:pPr>
            <a:r>
              <a:rPr lang="en-US" sz="2000" dirty="0"/>
              <a:t>(2) ANTS, CLAS, </a:t>
            </a:r>
            <a:r>
              <a:rPr lang="en-US" sz="2000" dirty="0" err="1"/>
              <a:t>DAS_cl</a:t>
            </a:r>
            <a:r>
              <a:rPr lang="en-US" sz="2000" dirty="0"/>
              <a:t>, DAS_sv, MOXY, Oscilloscope, RAS, TAS, VIS, XCOR, _Include (except “</a:t>
            </a:r>
            <a:r>
              <a:rPr lang="en-US" sz="2000" dirty="0" err="1"/>
              <a:t>End_Users_Definitions.h</a:t>
            </a:r>
            <a:r>
              <a:rPr lang="en-US" sz="2000" dirty="0"/>
              <a:t>”), _Utilities folders </a:t>
            </a:r>
          </a:p>
          <a:p>
            <a:pPr marL="1143000" lvl="3" algn="l" eaLnBrk="1" hangingPunct="1">
              <a:lnSpc>
                <a:spcPct val="150000"/>
              </a:lnSpc>
              <a:buFont typeface="Arial" charset="0"/>
              <a:buAutoNum type="arabicPeriod"/>
            </a:pPr>
            <a:r>
              <a:rPr lang="en-US" sz="2000" dirty="0"/>
              <a:t>Blip_Guide.pptx</a:t>
            </a:r>
          </a:p>
          <a:p>
            <a:pPr marL="1143000" lvl="3" algn="l" eaLnBrk="1" hangingPunct="1">
              <a:lnSpc>
                <a:spcPct val="150000"/>
              </a:lnSpc>
              <a:buFont typeface="Arial" charset="0"/>
              <a:buAutoNum type="arabicPeriod"/>
            </a:pPr>
            <a:r>
              <a:rPr lang="en-US" sz="2000" dirty="0" err="1"/>
              <a:t>SharedConstants.h</a:t>
            </a:r>
            <a:r>
              <a:rPr lang="en-US" sz="2000" dirty="0"/>
              <a:t> (the previous “</a:t>
            </a:r>
            <a:r>
              <a:rPr lang="en-US" sz="2000" dirty="0" err="1"/>
              <a:t>SharedConstants.h</a:t>
            </a:r>
            <a:r>
              <a:rPr lang="en-US" sz="2000" dirty="0"/>
              <a:t>” will be renamed as “</a:t>
            </a:r>
            <a:r>
              <a:rPr lang="en-US" sz="2000" dirty="0" err="1"/>
              <a:t>Previous_SharedConstants.h</a:t>
            </a:r>
            <a:r>
              <a:rPr lang="en-US" sz="2000" dirty="0"/>
              <a:t>”)</a:t>
            </a:r>
          </a:p>
          <a:p>
            <a:pPr marL="457200" lvl="1" algn="l" eaLnBrk="1" hangingPunct="1">
              <a:lnSpc>
                <a:spcPct val="150000"/>
              </a:lnSpc>
              <a:buFont typeface="Arial" charset="0"/>
              <a:buAutoNum type="arabicPeriod"/>
            </a:pPr>
            <a:r>
              <a:rPr lang="en-US" sz="2000" dirty="0"/>
              <a:t>“Update_existing_Blip.exe” will not touch other files and folders. </a:t>
            </a:r>
            <a:endParaRPr lang="en-US" sz="2000" dirty="0">
              <a:solidFill>
                <a:srgbClr val="3333CC"/>
              </a:solidFill>
            </a:endParaRPr>
          </a:p>
          <a:p>
            <a:pPr marL="457200" lvl="1" algn="l" eaLnBrk="1" hangingPunct="1">
              <a:lnSpc>
                <a:spcPct val="150000"/>
              </a:lnSpc>
              <a:buFont typeface="Arial" charset="0"/>
              <a:buAutoNum type="arabicPeriod"/>
            </a:pPr>
            <a:endParaRPr lang="en-US" sz="2000" dirty="0"/>
          </a:p>
        </p:txBody>
      </p:sp>
    </p:spTree>
    <p:extLst>
      <p:ext uri="{BB962C8B-B14F-4D97-AF65-F5344CB8AC3E}">
        <p14:creationId xmlns:p14="http://schemas.microsoft.com/office/powerpoint/2010/main" val="26699226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4648200"/>
            <a:ext cx="18294350" cy="42672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pPr>
            <a:r>
              <a:rPr lang="en-US" sz="23900" b="1" dirty="0" smtClean="0">
                <a:solidFill>
                  <a:srgbClr val="FF0000"/>
                </a:solidFill>
                <a:effectLst>
                  <a:outerShdw blurRad="38100" dist="38100" dir="2700000" algn="tl">
                    <a:srgbClr val="C0C0C0"/>
                  </a:outerShdw>
                </a:effectLst>
              </a:rPr>
              <a:t>VIS</a:t>
            </a:r>
          </a:p>
          <a:p>
            <a:pPr eaLnBrk="1" hangingPunct="1">
              <a:spcBef>
                <a:spcPct val="20000"/>
              </a:spcBef>
            </a:pPr>
            <a:r>
              <a:rPr lang="en-US" sz="2800" b="1" dirty="0">
                <a:solidFill>
                  <a:srgbClr val="FF0000"/>
                </a:solidFill>
                <a:effectLst>
                  <a:outerShdw blurRad="38100" dist="38100" dir="2700000" algn="tl">
                    <a:srgbClr val="C0C0C0"/>
                  </a:outerShdw>
                </a:effectLst>
              </a:rPr>
              <a:t>(</a:t>
            </a:r>
            <a:r>
              <a:rPr lang="en-US" sz="2800" b="1" dirty="0" smtClean="0">
                <a:solidFill>
                  <a:srgbClr val="FF0000"/>
                </a:solidFill>
                <a:effectLst>
                  <a:outerShdw blurRad="38100" dist="38100" dir="2700000" algn="tl">
                    <a:srgbClr val="C0C0C0"/>
                  </a:outerShdw>
                </a:effectLst>
              </a:rPr>
              <a:t>Visual </a:t>
            </a:r>
            <a:r>
              <a:rPr lang="en-US" sz="2800" b="1" dirty="0">
                <a:solidFill>
                  <a:srgbClr val="FF0000"/>
                </a:solidFill>
                <a:effectLst>
                  <a:outerShdw blurRad="38100" dist="38100" dir="2700000" algn="tl">
                    <a:srgbClr val="C0C0C0"/>
                  </a:outerShdw>
                </a:effectLst>
              </a:rPr>
              <a:t>Stimulus displayer</a:t>
            </a:r>
            <a:r>
              <a:rPr lang="en-US" sz="2800" b="1" dirty="0" smtClean="0">
                <a:solidFill>
                  <a:srgbClr val="FF0000"/>
                </a:solidFill>
                <a:effectLst>
                  <a:outerShdw blurRad="38100" dist="38100" dir="2700000" algn="tl">
                    <a:srgbClr val="C0C0C0"/>
                  </a:outerShdw>
                </a:effectLst>
              </a:rPr>
              <a:t>)</a:t>
            </a:r>
            <a:endParaRPr lang="en-US" sz="28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268937681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6575" y="5899150"/>
            <a:ext cx="548640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26627"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smtClean="0">
                <a:solidFill>
                  <a:srgbClr val="FF0000"/>
                </a:solidFill>
                <a:effectLst>
                  <a:outerShdw blurRad="38100" dist="38100" dir="2700000" algn="tl">
                    <a:srgbClr val="C0C0C0"/>
                  </a:outerShdw>
                </a:effectLst>
              </a:rPr>
              <a:t>VIS</a:t>
            </a:r>
            <a:endParaRPr lang="en-US" sz="4400" b="1" dirty="0">
              <a:solidFill>
                <a:srgbClr val="FF0000"/>
              </a:solidFill>
              <a:effectLst>
                <a:outerShdw blurRad="38100" dist="38100" dir="2700000" algn="tl">
                  <a:srgbClr val="C0C0C0"/>
                </a:outerShdw>
              </a:effectLst>
            </a:endParaRPr>
          </a:p>
        </p:txBody>
      </p:sp>
      <p:sp>
        <p:nvSpPr>
          <p:cNvPr id="26628" name="Text Box 7"/>
          <p:cNvSpPr txBox="1">
            <a:spLocks noChangeArrowheads="1"/>
          </p:cNvSpPr>
          <p:nvPr/>
        </p:nvSpPr>
        <p:spPr bwMode="auto">
          <a:xfrm>
            <a:off x="2266950" y="7812088"/>
            <a:ext cx="3581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Open a configuration file</a:t>
            </a:r>
          </a:p>
        </p:txBody>
      </p:sp>
      <p:cxnSp>
        <p:nvCxnSpPr>
          <p:cNvPr id="26629" name="AutoShape 8"/>
          <p:cNvCxnSpPr>
            <a:cxnSpLocks noChangeShapeType="1"/>
            <a:stCxn id="26628" idx="3"/>
            <a:endCxn id="26630" idx="2"/>
          </p:cNvCxnSpPr>
          <p:nvPr/>
        </p:nvCxnSpPr>
        <p:spPr bwMode="auto">
          <a:xfrm flipV="1">
            <a:off x="5848350" y="6738938"/>
            <a:ext cx="1320800" cy="1276350"/>
          </a:xfrm>
          <a:prstGeom prst="bentConnector2">
            <a:avLst/>
          </a:prstGeom>
          <a:noFill/>
          <a:ln w="381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26630" name="Rectangle 9"/>
          <p:cNvSpPr>
            <a:spLocks noChangeArrowheads="1"/>
          </p:cNvSpPr>
          <p:nvPr/>
        </p:nvSpPr>
        <p:spPr bwMode="auto">
          <a:xfrm>
            <a:off x="7016750" y="6465888"/>
            <a:ext cx="304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
        <p:nvSpPr>
          <p:cNvPr id="26631" name="Text Box 18"/>
          <p:cNvSpPr txBox="1">
            <a:spLocks noChangeArrowheads="1"/>
          </p:cNvSpPr>
          <p:nvPr/>
        </p:nvSpPr>
        <p:spPr bwMode="auto">
          <a:xfrm>
            <a:off x="1095375" y="5395913"/>
            <a:ext cx="5181600" cy="8636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Save the current configuration.</a:t>
            </a:r>
          </a:p>
          <a:p>
            <a:pPr eaLnBrk="1" hangingPunct="1">
              <a:spcBef>
                <a:spcPct val="50000"/>
              </a:spcBef>
            </a:pPr>
            <a:r>
              <a:rPr lang="en-US" sz="2000">
                <a:solidFill>
                  <a:schemeClr val="accent2"/>
                </a:solidFill>
              </a:rPr>
              <a:t>Especially, after calibration of the screen.</a:t>
            </a:r>
          </a:p>
        </p:txBody>
      </p:sp>
      <p:cxnSp>
        <p:nvCxnSpPr>
          <p:cNvPr id="26632" name="AutoShape 19"/>
          <p:cNvCxnSpPr>
            <a:cxnSpLocks noChangeShapeType="1"/>
            <a:stCxn id="26631" idx="3"/>
            <a:endCxn id="26633" idx="2"/>
          </p:cNvCxnSpPr>
          <p:nvPr/>
        </p:nvCxnSpPr>
        <p:spPr bwMode="auto">
          <a:xfrm>
            <a:off x="6276975" y="5827713"/>
            <a:ext cx="1200150" cy="685800"/>
          </a:xfrm>
          <a:prstGeom prst="bentConnector2">
            <a:avLst/>
          </a:prstGeom>
          <a:noFill/>
          <a:ln w="381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26633" name="Rectangle 20"/>
          <p:cNvSpPr>
            <a:spLocks noChangeArrowheads="1"/>
          </p:cNvSpPr>
          <p:nvPr/>
        </p:nvSpPr>
        <p:spPr bwMode="auto">
          <a:xfrm rot="10800000">
            <a:off x="7324725" y="6513513"/>
            <a:ext cx="304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rot="10800000" anchor="ctr">
            <a:spAutoFit/>
          </a:bodyPr>
          <a:lstStyle/>
          <a:p>
            <a:endParaRPr lang="en-US"/>
          </a:p>
        </p:txBody>
      </p:sp>
      <p:sp>
        <p:nvSpPr>
          <p:cNvPr id="26634" name="Text Box 25"/>
          <p:cNvSpPr txBox="1">
            <a:spLocks noChangeArrowheads="1"/>
          </p:cNvSpPr>
          <p:nvPr/>
        </p:nvSpPr>
        <p:spPr bwMode="auto">
          <a:xfrm>
            <a:off x="3181350" y="3148013"/>
            <a:ext cx="44958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Smaller Scale (Zoomed-in)</a:t>
            </a:r>
          </a:p>
        </p:txBody>
      </p:sp>
      <p:cxnSp>
        <p:nvCxnSpPr>
          <p:cNvPr id="26635" name="AutoShape 26"/>
          <p:cNvCxnSpPr>
            <a:cxnSpLocks noChangeShapeType="1"/>
            <a:stCxn id="26634" idx="3"/>
            <a:endCxn id="26636" idx="0"/>
          </p:cNvCxnSpPr>
          <p:nvPr/>
        </p:nvCxnSpPr>
        <p:spPr bwMode="auto">
          <a:xfrm>
            <a:off x="7677150" y="3351213"/>
            <a:ext cx="482600" cy="31845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6636" name="Rectangle 27"/>
          <p:cNvSpPr>
            <a:spLocks noChangeArrowheads="1"/>
          </p:cNvSpPr>
          <p:nvPr/>
        </p:nvSpPr>
        <p:spPr bwMode="auto">
          <a:xfrm>
            <a:off x="8067675" y="653573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6637" name="Text Box 28"/>
          <p:cNvSpPr txBox="1">
            <a:spLocks noChangeArrowheads="1"/>
          </p:cNvSpPr>
          <p:nvPr/>
        </p:nvSpPr>
        <p:spPr bwMode="auto">
          <a:xfrm>
            <a:off x="3181350" y="4214813"/>
            <a:ext cx="44958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Display the calibration</a:t>
            </a:r>
          </a:p>
        </p:txBody>
      </p:sp>
      <p:cxnSp>
        <p:nvCxnSpPr>
          <p:cNvPr id="26638" name="AutoShape 29"/>
          <p:cNvCxnSpPr>
            <a:cxnSpLocks noChangeShapeType="1"/>
            <a:stCxn id="26637" idx="3"/>
            <a:endCxn id="26639" idx="0"/>
          </p:cNvCxnSpPr>
          <p:nvPr/>
        </p:nvCxnSpPr>
        <p:spPr bwMode="auto">
          <a:xfrm>
            <a:off x="7677150" y="4418013"/>
            <a:ext cx="171450" cy="209550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6639" name="Rectangle 30"/>
          <p:cNvSpPr>
            <a:spLocks noChangeArrowheads="1"/>
          </p:cNvSpPr>
          <p:nvPr/>
        </p:nvSpPr>
        <p:spPr bwMode="auto">
          <a:xfrm>
            <a:off x="7756525" y="6513513"/>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6640" name="Text Box 31"/>
          <p:cNvSpPr txBox="1">
            <a:spLocks noChangeArrowheads="1"/>
          </p:cNvSpPr>
          <p:nvPr/>
        </p:nvSpPr>
        <p:spPr bwMode="auto">
          <a:xfrm>
            <a:off x="3181350" y="2595563"/>
            <a:ext cx="44958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Bigger Scale (Zoomed-out)</a:t>
            </a:r>
          </a:p>
        </p:txBody>
      </p:sp>
      <p:cxnSp>
        <p:nvCxnSpPr>
          <p:cNvPr id="26641" name="AutoShape 32"/>
          <p:cNvCxnSpPr>
            <a:cxnSpLocks noChangeShapeType="1"/>
            <a:stCxn id="26640" idx="3"/>
            <a:endCxn id="26642" idx="0"/>
          </p:cNvCxnSpPr>
          <p:nvPr/>
        </p:nvCxnSpPr>
        <p:spPr bwMode="auto">
          <a:xfrm>
            <a:off x="7677150" y="2798763"/>
            <a:ext cx="765175" cy="372427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6642" name="Rectangle 33"/>
          <p:cNvSpPr>
            <a:spLocks noChangeArrowheads="1"/>
          </p:cNvSpPr>
          <p:nvPr/>
        </p:nvSpPr>
        <p:spPr bwMode="auto">
          <a:xfrm>
            <a:off x="8350250" y="652303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6643" name="Text Box 34"/>
          <p:cNvSpPr txBox="1">
            <a:spLocks noChangeArrowheads="1"/>
          </p:cNvSpPr>
          <p:nvPr/>
        </p:nvSpPr>
        <p:spPr bwMode="auto">
          <a:xfrm flipH="1">
            <a:off x="9096375" y="5053013"/>
            <a:ext cx="5076825"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Clear screen</a:t>
            </a:r>
          </a:p>
        </p:txBody>
      </p:sp>
      <p:cxnSp>
        <p:nvCxnSpPr>
          <p:cNvPr id="26644" name="AutoShape 35"/>
          <p:cNvCxnSpPr>
            <a:cxnSpLocks noChangeShapeType="1"/>
            <a:stCxn id="26643" idx="3"/>
            <a:endCxn id="26645" idx="0"/>
          </p:cNvCxnSpPr>
          <p:nvPr/>
        </p:nvCxnSpPr>
        <p:spPr bwMode="auto">
          <a:xfrm rot="10800000" flipV="1">
            <a:off x="8813800" y="5256213"/>
            <a:ext cx="282575" cy="126682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6645" name="Rectangle 36"/>
          <p:cNvSpPr>
            <a:spLocks noChangeArrowheads="1"/>
          </p:cNvSpPr>
          <p:nvPr/>
        </p:nvSpPr>
        <p:spPr bwMode="auto">
          <a:xfrm>
            <a:off x="8721725" y="652303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Calibrate the screen with VIS</a:t>
            </a:r>
          </a:p>
        </p:txBody>
      </p:sp>
      <p:sp>
        <p:nvSpPr>
          <p:cNvPr id="27651" name="Text Box 34"/>
          <p:cNvSpPr txBox="1">
            <a:spLocks noChangeArrowheads="1"/>
          </p:cNvSpPr>
          <p:nvPr/>
        </p:nvSpPr>
        <p:spPr bwMode="auto">
          <a:xfrm flipH="1">
            <a:off x="762000" y="3429000"/>
            <a:ext cx="9067800" cy="47085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a:solidFill>
                  <a:srgbClr val="FF0000"/>
                </a:solidFill>
              </a:rPr>
              <a:t>Before you use VIS, you need to calibrate the screen:</a:t>
            </a:r>
          </a:p>
          <a:p>
            <a:pPr algn="l" eaLnBrk="1" hangingPunct="1">
              <a:spcBef>
                <a:spcPct val="50000"/>
              </a:spcBef>
              <a:buFontTx/>
              <a:buAutoNum type="arabicParenR"/>
            </a:pPr>
            <a:r>
              <a:rPr lang="en-US" sz="2400">
                <a:solidFill>
                  <a:schemeClr val="accent2"/>
                </a:solidFill>
              </a:rPr>
              <a:t>Open VIS and maximize it to fit the screen.</a:t>
            </a:r>
          </a:p>
          <a:p>
            <a:pPr algn="l" eaLnBrk="1" hangingPunct="1">
              <a:spcBef>
                <a:spcPct val="50000"/>
              </a:spcBef>
              <a:buFontTx/>
              <a:buAutoNum type="arabicParenR"/>
            </a:pPr>
            <a:r>
              <a:rPr lang="en-US" sz="2400">
                <a:solidFill>
                  <a:schemeClr val="accent2"/>
                </a:solidFill>
              </a:rPr>
              <a:t>Press the “calibration” icon. This will show lines crisscrossing the window and corresponding numbers in degrees. </a:t>
            </a:r>
          </a:p>
          <a:p>
            <a:pPr algn="l" eaLnBrk="1" hangingPunct="1">
              <a:spcBef>
                <a:spcPct val="50000"/>
              </a:spcBef>
              <a:buFontTx/>
              <a:buAutoNum type="arabicParenR"/>
            </a:pPr>
            <a:r>
              <a:rPr lang="en-US" sz="2400">
                <a:solidFill>
                  <a:schemeClr val="accent2"/>
                </a:solidFill>
              </a:rPr>
              <a:t>Use the “Bigger Scale” and “Smaller Scale” icons to adjust the angle. (You need to triangulate using the distance between the screen and the eye)</a:t>
            </a:r>
          </a:p>
          <a:p>
            <a:pPr algn="l" eaLnBrk="1" hangingPunct="1">
              <a:spcBef>
                <a:spcPct val="50000"/>
              </a:spcBef>
              <a:buFontTx/>
              <a:buAutoNum type="arabicParenR"/>
            </a:pPr>
            <a:r>
              <a:rPr lang="en-US" sz="2400">
                <a:solidFill>
                  <a:schemeClr val="accent2"/>
                </a:solidFill>
              </a:rPr>
              <a:t>Save the setting to a configuration file by clicking the save icon and choosing “Blip\_</a:t>
            </a:r>
            <a:r>
              <a:rPr lang="en-US" sz="2400" err="1">
                <a:solidFill>
                  <a:schemeClr val="accent2"/>
                </a:solidFill>
              </a:rPr>
              <a:t>Config_Files</a:t>
            </a:r>
            <a:r>
              <a:rPr lang="en-US" sz="2400">
                <a:solidFill>
                  <a:schemeClr val="accent2"/>
                </a:solidFill>
              </a:rPr>
              <a:t>\Config_VIS.txt”.</a:t>
            </a:r>
          </a:p>
          <a:p>
            <a:pPr algn="l" eaLnBrk="1" hangingPunct="1">
              <a:spcBef>
                <a:spcPct val="50000"/>
              </a:spcBef>
            </a:pPr>
            <a:r>
              <a:rPr lang="en-US" sz="2400">
                <a:solidFill>
                  <a:schemeClr val="accent2"/>
                </a:solidFill>
              </a:rPr>
              <a:t>*After this, VIS will use the saved setting when it starts. </a:t>
            </a:r>
          </a:p>
        </p:txBody>
      </p:sp>
      <p:pic>
        <p:nvPicPr>
          <p:cNvPr id="27652" name="Picture 2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48875" y="2590800"/>
            <a:ext cx="7962900" cy="7424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4267200"/>
            <a:ext cx="18294350" cy="4572000"/>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pPr>
            <a:r>
              <a:rPr lang="en-US" sz="23900" b="1" dirty="0" smtClean="0">
                <a:solidFill>
                  <a:srgbClr val="FF0000"/>
                </a:solidFill>
                <a:effectLst>
                  <a:outerShdw blurRad="38100" dist="38100" dir="2700000" algn="tl">
                    <a:srgbClr val="C0C0C0"/>
                  </a:outerShdw>
                </a:effectLst>
              </a:rPr>
              <a:t>RAS</a:t>
            </a:r>
          </a:p>
          <a:p>
            <a:pPr eaLnBrk="1" hangingPunct="1">
              <a:spcBef>
                <a:spcPct val="20000"/>
              </a:spcBef>
            </a:pPr>
            <a:r>
              <a:rPr lang="en-US" sz="4000" b="1" dirty="0">
                <a:solidFill>
                  <a:srgbClr val="FF0000"/>
                </a:solidFill>
                <a:effectLst>
                  <a:outerShdw blurRad="38100" dist="38100" dir="2700000" algn="tl">
                    <a:srgbClr val="C0C0C0"/>
                  </a:outerShdw>
                </a:effectLst>
              </a:rPr>
              <a:t>(</a:t>
            </a:r>
            <a:r>
              <a:rPr lang="en-US" sz="4000" b="1" dirty="0" smtClean="0">
                <a:solidFill>
                  <a:srgbClr val="FF0000"/>
                </a:solidFill>
                <a:effectLst>
                  <a:outerShdw blurRad="38100" dist="38100" dir="2700000" algn="tl">
                    <a:srgbClr val="C0C0C0"/>
                  </a:outerShdw>
                </a:effectLst>
              </a:rPr>
              <a:t>Raster </a:t>
            </a:r>
            <a:r>
              <a:rPr lang="en-US" sz="4000" b="1" dirty="0">
                <a:solidFill>
                  <a:srgbClr val="FF0000"/>
                </a:solidFill>
                <a:effectLst>
                  <a:outerShdw blurRad="38100" dist="38100" dir="2700000" algn="tl">
                    <a:srgbClr val="C0C0C0"/>
                  </a:outerShdw>
                </a:effectLst>
              </a:rPr>
              <a:t>plotter)</a:t>
            </a:r>
          </a:p>
          <a:p>
            <a:pPr algn="ctr" eaLnBrk="1" hangingPunct="1">
              <a:spcBef>
                <a:spcPct val="20000"/>
              </a:spcBef>
            </a:pPr>
            <a:endParaRPr lang="en-US" sz="23900" b="1" dirty="0">
              <a:solidFill>
                <a:srgbClr val="FF0000"/>
              </a:solidFill>
              <a:effectLst>
                <a:outerShdw blurRad="38100" dist="38100" dir="2700000" algn="tl">
                  <a:srgbClr val="C0C0C0"/>
                </a:outerShdw>
              </a:effectLst>
            </a:endParaRPr>
          </a:p>
        </p:txBody>
      </p:sp>
    </p:spTree>
    <p:extLst>
      <p:ext uri="{BB962C8B-B14F-4D97-AF65-F5344CB8AC3E}">
        <p14:creationId xmlns:p14="http://schemas.microsoft.com/office/powerpoint/2010/main" val="122418906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1500" y="3541713"/>
            <a:ext cx="10058400" cy="826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5"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smtClean="0">
                <a:solidFill>
                  <a:srgbClr val="FF0000"/>
                </a:solidFill>
                <a:effectLst>
                  <a:outerShdw blurRad="38100" dist="38100" dir="2700000" algn="tl">
                    <a:srgbClr val="C0C0C0"/>
                  </a:outerShdw>
                </a:effectLst>
              </a:rPr>
              <a:t>RAS</a:t>
            </a:r>
            <a:endParaRPr lang="en-US" sz="4400" b="1" dirty="0">
              <a:solidFill>
                <a:srgbClr val="FF0000"/>
              </a:solidFill>
              <a:effectLst>
                <a:outerShdw blurRad="38100" dist="38100" dir="2700000" algn="tl">
                  <a:srgbClr val="C0C0C0"/>
                </a:outerShdw>
              </a:effectLst>
            </a:endParaRPr>
          </a:p>
        </p:txBody>
      </p:sp>
      <p:sp>
        <p:nvSpPr>
          <p:cNvPr id="28676" name="Text Box 22"/>
          <p:cNvSpPr txBox="1">
            <a:spLocks noChangeArrowheads="1"/>
          </p:cNvSpPr>
          <p:nvPr/>
        </p:nvSpPr>
        <p:spPr bwMode="auto">
          <a:xfrm>
            <a:off x="238125" y="44704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The configuration file loaded.</a:t>
            </a:r>
          </a:p>
        </p:txBody>
      </p:sp>
      <p:cxnSp>
        <p:nvCxnSpPr>
          <p:cNvPr id="28677" name="AutoShape 23"/>
          <p:cNvCxnSpPr>
            <a:cxnSpLocks noChangeShapeType="1"/>
            <a:stCxn id="28676" idx="3"/>
            <a:endCxn id="28678" idx="1"/>
          </p:cNvCxnSpPr>
          <p:nvPr/>
        </p:nvCxnSpPr>
        <p:spPr bwMode="auto">
          <a:xfrm>
            <a:off x="4581525" y="4673600"/>
            <a:ext cx="1209675" cy="0"/>
          </a:xfrm>
          <a:prstGeom prst="straightConnector1">
            <a:avLst/>
          </a:prstGeom>
          <a:noFill/>
          <a:ln w="38100">
            <a:solidFill>
              <a:srgbClr val="9933FF"/>
            </a:solidFill>
            <a:round/>
            <a:headEnd/>
            <a:tailEnd type="triangle" w="med" len="med"/>
          </a:ln>
          <a:extLst>
            <a:ext uri="{909E8E84-426E-40DD-AFC4-6F175D3DCCD1}">
              <a14:hiddenFill xmlns:a14="http://schemas.microsoft.com/office/drawing/2010/main">
                <a:noFill/>
              </a14:hiddenFill>
            </a:ext>
          </a:extLst>
        </p:spPr>
      </p:cxnSp>
      <p:sp>
        <p:nvSpPr>
          <p:cNvPr id="28678" name="Rectangle 24"/>
          <p:cNvSpPr>
            <a:spLocks noChangeArrowheads="1"/>
          </p:cNvSpPr>
          <p:nvPr/>
        </p:nvSpPr>
        <p:spPr bwMode="auto">
          <a:xfrm>
            <a:off x="5791200" y="45370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679" name="Text Box 25"/>
          <p:cNvSpPr txBox="1">
            <a:spLocks noChangeArrowheads="1"/>
          </p:cNvSpPr>
          <p:nvPr/>
        </p:nvSpPr>
        <p:spPr bwMode="auto">
          <a:xfrm>
            <a:off x="228600" y="36322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Open a configuration file</a:t>
            </a:r>
          </a:p>
        </p:txBody>
      </p:sp>
      <p:cxnSp>
        <p:nvCxnSpPr>
          <p:cNvPr id="28680" name="AutoShape 26"/>
          <p:cNvCxnSpPr>
            <a:cxnSpLocks noChangeShapeType="1"/>
            <a:stCxn id="28679" idx="3"/>
            <a:endCxn id="28681" idx="2"/>
          </p:cNvCxnSpPr>
          <p:nvPr/>
        </p:nvCxnSpPr>
        <p:spPr bwMode="auto">
          <a:xfrm>
            <a:off x="4572000" y="3835400"/>
            <a:ext cx="1397000" cy="387350"/>
          </a:xfrm>
          <a:prstGeom prst="bentConnector2">
            <a:avLst/>
          </a:prstGeom>
          <a:noFill/>
          <a:ln w="381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28681" name="Rectangle 27"/>
          <p:cNvSpPr>
            <a:spLocks noChangeArrowheads="1"/>
          </p:cNvSpPr>
          <p:nvPr/>
        </p:nvSpPr>
        <p:spPr bwMode="auto">
          <a:xfrm rot="10800000">
            <a:off x="5816600" y="4222750"/>
            <a:ext cx="304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rot="10800000" anchor="ctr">
            <a:spAutoFit/>
          </a:bodyPr>
          <a:lstStyle/>
          <a:p>
            <a:endParaRPr lang="en-US"/>
          </a:p>
        </p:txBody>
      </p:sp>
      <p:sp>
        <p:nvSpPr>
          <p:cNvPr id="28682" name="Text Box 84"/>
          <p:cNvSpPr txBox="1">
            <a:spLocks noChangeArrowheads="1"/>
          </p:cNvSpPr>
          <p:nvPr/>
        </p:nvSpPr>
        <p:spPr bwMode="auto">
          <a:xfrm>
            <a:off x="10382250" y="12725400"/>
            <a:ext cx="4324350" cy="7080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one of the labels to change the scales of axes.</a:t>
            </a:r>
          </a:p>
        </p:txBody>
      </p:sp>
      <p:cxnSp>
        <p:nvCxnSpPr>
          <p:cNvPr id="28683" name="AutoShape 85"/>
          <p:cNvCxnSpPr>
            <a:cxnSpLocks noChangeShapeType="1"/>
            <a:stCxn id="28682" idx="0"/>
            <a:endCxn id="28698" idx="6"/>
          </p:cNvCxnSpPr>
          <p:nvPr/>
        </p:nvCxnSpPr>
        <p:spPr bwMode="auto">
          <a:xfrm rot="16200000" flipV="1">
            <a:off x="9838531" y="10019507"/>
            <a:ext cx="4065587" cy="134620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8684" name="Text Box 87"/>
          <p:cNvSpPr txBox="1">
            <a:spLocks noChangeArrowheads="1"/>
          </p:cNvSpPr>
          <p:nvPr/>
        </p:nvSpPr>
        <p:spPr bwMode="auto">
          <a:xfrm>
            <a:off x="12877800" y="2286000"/>
            <a:ext cx="3124200" cy="7112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one of these to set the alignment ECode.</a:t>
            </a:r>
          </a:p>
        </p:txBody>
      </p:sp>
      <p:cxnSp>
        <p:nvCxnSpPr>
          <p:cNvPr id="28685" name="AutoShape 88"/>
          <p:cNvCxnSpPr>
            <a:cxnSpLocks noChangeShapeType="1"/>
            <a:stCxn id="28684" idx="2"/>
            <a:endCxn id="28686" idx="0"/>
          </p:cNvCxnSpPr>
          <p:nvPr/>
        </p:nvCxnSpPr>
        <p:spPr bwMode="auto">
          <a:xfrm rot="5400000">
            <a:off x="12621419" y="3607594"/>
            <a:ext cx="2428875" cy="1208087"/>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8686" name="Rectangle 89"/>
          <p:cNvSpPr>
            <a:spLocks noChangeArrowheads="1"/>
          </p:cNvSpPr>
          <p:nvPr/>
        </p:nvSpPr>
        <p:spPr bwMode="auto">
          <a:xfrm rot="5400000">
            <a:off x="13001626" y="5287962"/>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687" name="Text Box 90"/>
          <p:cNvSpPr txBox="1">
            <a:spLocks noChangeArrowheads="1"/>
          </p:cNvSpPr>
          <p:nvPr/>
        </p:nvSpPr>
        <p:spPr bwMode="auto">
          <a:xfrm>
            <a:off x="533400" y="6248400"/>
            <a:ext cx="4394200" cy="10160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the label to 1) change the name of the figure, 2) set the trial type (e.g., 3010; 12)</a:t>
            </a:r>
          </a:p>
        </p:txBody>
      </p:sp>
      <p:cxnSp>
        <p:nvCxnSpPr>
          <p:cNvPr id="28688" name="AutoShape 91"/>
          <p:cNvCxnSpPr>
            <a:cxnSpLocks noChangeShapeType="1"/>
            <a:stCxn id="28687" idx="3"/>
            <a:endCxn id="28689" idx="2"/>
          </p:cNvCxnSpPr>
          <p:nvPr/>
        </p:nvCxnSpPr>
        <p:spPr bwMode="auto">
          <a:xfrm flipV="1">
            <a:off x="4927600" y="5226050"/>
            <a:ext cx="3165475" cy="153035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8689" name="Rectangle 92"/>
          <p:cNvSpPr>
            <a:spLocks noChangeArrowheads="1"/>
          </p:cNvSpPr>
          <p:nvPr/>
        </p:nvSpPr>
        <p:spPr bwMode="auto">
          <a:xfrm>
            <a:off x="8001000" y="49530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690" name="Text Box 93"/>
          <p:cNvSpPr txBox="1">
            <a:spLocks noChangeArrowheads="1"/>
          </p:cNvSpPr>
          <p:nvPr/>
        </p:nvSpPr>
        <p:spPr bwMode="auto">
          <a:xfrm>
            <a:off x="1058863" y="7748588"/>
            <a:ext cx="3063875" cy="10160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here to change the channel ID and neuron ID to record from</a:t>
            </a:r>
          </a:p>
        </p:txBody>
      </p:sp>
      <p:cxnSp>
        <p:nvCxnSpPr>
          <p:cNvPr id="28691" name="AutoShape 94"/>
          <p:cNvCxnSpPr>
            <a:cxnSpLocks noChangeShapeType="1"/>
            <a:stCxn id="28690" idx="3"/>
            <a:endCxn id="28692" idx="2"/>
          </p:cNvCxnSpPr>
          <p:nvPr/>
        </p:nvCxnSpPr>
        <p:spPr bwMode="auto">
          <a:xfrm>
            <a:off x="4122738" y="8256588"/>
            <a:ext cx="2049462" cy="293687"/>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8692" name="Rectangle 97"/>
          <p:cNvSpPr>
            <a:spLocks noChangeArrowheads="1"/>
          </p:cNvSpPr>
          <p:nvPr/>
        </p:nvSpPr>
        <p:spPr bwMode="auto">
          <a:xfrm rot="5400000">
            <a:off x="6156325" y="8413750"/>
            <a:ext cx="304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spAutoFit/>
          </a:bodyPr>
          <a:lstStyle/>
          <a:p>
            <a:endParaRPr lang="en-US"/>
          </a:p>
        </p:txBody>
      </p:sp>
      <p:sp>
        <p:nvSpPr>
          <p:cNvPr id="28693" name="Text Box 99"/>
          <p:cNvSpPr txBox="1">
            <a:spLocks noChangeArrowheads="1"/>
          </p:cNvSpPr>
          <p:nvPr/>
        </p:nvSpPr>
        <p:spPr bwMode="auto">
          <a:xfrm>
            <a:off x="238125" y="16764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Show/hide the event mark</a:t>
            </a:r>
          </a:p>
        </p:txBody>
      </p:sp>
      <p:cxnSp>
        <p:nvCxnSpPr>
          <p:cNvPr id="28694" name="AutoShape 104"/>
          <p:cNvCxnSpPr>
            <a:cxnSpLocks noChangeShapeType="1"/>
            <a:stCxn id="28684" idx="2"/>
            <a:endCxn id="28695" idx="3"/>
          </p:cNvCxnSpPr>
          <p:nvPr/>
        </p:nvCxnSpPr>
        <p:spPr bwMode="auto">
          <a:xfrm rot="16200000" flipH="1">
            <a:off x="13466763" y="3970337"/>
            <a:ext cx="2076450" cy="130175"/>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8695" name="Rectangle 105"/>
          <p:cNvSpPr>
            <a:spLocks noChangeArrowheads="1"/>
          </p:cNvSpPr>
          <p:nvPr/>
        </p:nvSpPr>
        <p:spPr bwMode="auto">
          <a:xfrm rot="-5400000">
            <a:off x="14478000" y="50292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696" name="Oval 106"/>
          <p:cNvSpPr>
            <a:spLocks noChangeArrowheads="1"/>
          </p:cNvSpPr>
          <p:nvPr/>
        </p:nvSpPr>
        <p:spPr bwMode="auto">
          <a:xfrm>
            <a:off x="10934700" y="11320463"/>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8697" name="Oval 107"/>
          <p:cNvSpPr>
            <a:spLocks noChangeArrowheads="1"/>
          </p:cNvSpPr>
          <p:nvPr/>
        </p:nvSpPr>
        <p:spPr bwMode="auto">
          <a:xfrm>
            <a:off x="10566400" y="11231563"/>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8698" name="Oval 108"/>
          <p:cNvSpPr>
            <a:spLocks noChangeArrowheads="1"/>
          </p:cNvSpPr>
          <p:nvPr/>
        </p:nvSpPr>
        <p:spPr bwMode="auto">
          <a:xfrm>
            <a:off x="10744200" y="8480425"/>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8699" name="Oval 109"/>
          <p:cNvSpPr>
            <a:spLocks noChangeArrowheads="1"/>
          </p:cNvSpPr>
          <p:nvPr/>
        </p:nvSpPr>
        <p:spPr bwMode="auto">
          <a:xfrm>
            <a:off x="15122525" y="11329988"/>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28700" name="AutoShape 110"/>
          <p:cNvCxnSpPr>
            <a:cxnSpLocks noChangeShapeType="1"/>
            <a:stCxn id="28682" idx="0"/>
            <a:endCxn id="28697" idx="4"/>
          </p:cNvCxnSpPr>
          <p:nvPr/>
        </p:nvCxnSpPr>
        <p:spPr bwMode="auto">
          <a:xfrm rot="16200000" flipV="1">
            <a:off x="11101388" y="11282363"/>
            <a:ext cx="1135062" cy="1751012"/>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28701" name="AutoShape 111"/>
          <p:cNvCxnSpPr>
            <a:cxnSpLocks noChangeShapeType="1"/>
            <a:stCxn id="28682" idx="0"/>
            <a:endCxn id="28696" idx="4"/>
          </p:cNvCxnSpPr>
          <p:nvPr/>
        </p:nvCxnSpPr>
        <p:spPr bwMode="auto">
          <a:xfrm rot="16200000" flipV="1">
            <a:off x="11329988" y="11510963"/>
            <a:ext cx="1046162" cy="1382712"/>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28702" name="AutoShape 112"/>
          <p:cNvCxnSpPr>
            <a:cxnSpLocks noChangeShapeType="1"/>
            <a:stCxn id="28682" idx="0"/>
            <a:endCxn id="28699" idx="4"/>
          </p:cNvCxnSpPr>
          <p:nvPr/>
        </p:nvCxnSpPr>
        <p:spPr bwMode="auto">
          <a:xfrm rot="5400000" flipH="1" flipV="1">
            <a:off x="13428663" y="10804525"/>
            <a:ext cx="1036637" cy="2805113"/>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8703" name="Text Box 113"/>
          <p:cNvSpPr txBox="1">
            <a:spLocks noChangeArrowheads="1"/>
          </p:cNvSpPr>
          <p:nvPr/>
        </p:nvSpPr>
        <p:spPr bwMode="auto">
          <a:xfrm>
            <a:off x="2438400" y="2159000"/>
            <a:ext cx="21590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Stop/Pause</a:t>
            </a:r>
          </a:p>
        </p:txBody>
      </p:sp>
      <p:cxnSp>
        <p:nvCxnSpPr>
          <p:cNvPr id="28704" name="AutoShape 114"/>
          <p:cNvCxnSpPr>
            <a:cxnSpLocks noChangeShapeType="1"/>
            <a:stCxn id="28703" idx="3"/>
            <a:endCxn id="28705" idx="0"/>
          </p:cNvCxnSpPr>
          <p:nvPr/>
        </p:nvCxnSpPr>
        <p:spPr bwMode="auto">
          <a:xfrm>
            <a:off x="4597400" y="2362200"/>
            <a:ext cx="2547938" cy="1879600"/>
          </a:xfrm>
          <a:prstGeom prst="bentConnector2">
            <a:avLst/>
          </a:prstGeom>
          <a:noFill/>
          <a:ln w="38100">
            <a:solidFill>
              <a:srgbClr val="FFC000"/>
            </a:solidFill>
            <a:miter lim="800000"/>
            <a:headEnd/>
            <a:tailEnd type="triangle" w="med" len="med"/>
          </a:ln>
          <a:extLst>
            <a:ext uri="{909E8E84-426E-40DD-AFC4-6F175D3DCCD1}">
              <a14:hiddenFill xmlns:a14="http://schemas.microsoft.com/office/drawing/2010/main">
                <a:noFill/>
              </a14:hiddenFill>
            </a:ext>
          </a:extLst>
        </p:spPr>
      </p:cxnSp>
      <p:sp>
        <p:nvSpPr>
          <p:cNvPr id="28705" name="Rectangle 115"/>
          <p:cNvSpPr>
            <a:spLocks noChangeArrowheads="1"/>
          </p:cNvSpPr>
          <p:nvPr/>
        </p:nvSpPr>
        <p:spPr bwMode="auto">
          <a:xfrm>
            <a:off x="7053263" y="42418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706" name="Text Box 116"/>
          <p:cNvSpPr txBox="1">
            <a:spLocks noChangeArrowheads="1"/>
          </p:cNvSpPr>
          <p:nvPr/>
        </p:nvSpPr>
        <p:spPr bwMode="auto">
          <a:xfrm>
            <a:off x="2438400" y="2679700"/>
            <a:ext cx="21590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Start</a:t>
            </a:r>
          </a:p>
        </p:txBody>
      </p:sp>
      <p:cxnSp>
        <p:nvCxnSpPr>
          <p:cNvPr id="28707" name="AutoShape 117"/>
          <p:cNvCxnSpPr>
            <a:cxnSpLocks noChangeShapeType="1"/>
            <a:stCxn id="28706" idx="3"/>
            <a:endCxn id="28708" idx="0"/>
          </p:cNvCxnSpPr>
          <p:nvPr/>
        </p:nvCxnSpPr>
        <p:spPr bwMode="auto">
          <a:xfrm>
            <a:off x="4597400" y="2882900"/>
            <a:ext cx="2190750" cy="1333500"/>
          </a:xfrm>
          <a:prstGeom prst="bentConnector2">
            <a:avLst/>
          </a:prstGeom>
          <a:noFill/>
          <a:ln w="38100">
            <a:solidFill>
              <a:srgbClr val="00B050"/>
            </a:solidFill>
            <a:miter lim="800000"/>
            <a:headEnd/>
            <a:tailEnd type="triangle" w="med" len="med"/>
          </a:ln>
          <a:extLst>
            <a:ext uri="{909E8E84-426E-40DD-AFC4-6F175D3DCCD1}">
              <a14:hiddenFill xmlns:a14="http://schemas.microsoft.com/office/drawing/2010/main">
                <a:noFill/>
              </a14:hiddenFill>
            </a:ext>
          </a:extLst>
        </p:spPr>
      </p:cxnSp>
      <p:sp>
        <p:nvSpPr>
          <p:cNvPr id="28708" name="Rectangle 118"/>
          <p:cNvSpPr>
            <a:spLocks noChangeArrowheads="1"/>
          </p:cNvSpPr>
          <p:nvPr/>
        </p:nvSpPr>
        <p:spPr bwMode="auto">
          <a:xfrm>
            <a:off x="6696075" y="42164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709" name="Text Box 119"/>
          <p:cNvSpPr txBox="1">
            <a:spLocks noChangeArrowheads="1"/>
          </p:cNvSpPr>
          <p:nvPr/>
        </p:nvSpPr>
        <p:spPr bwMode="auto">
          <a:xfrm>
            <a:off x="2438400" y="3175000"/>
            <a:ext cx="21590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Start afresh</a:t>
            </a:r>
          </a:p>
        </p:txBody>
      </p:sp>
      <p:cxnSp>
        <p:nvCxnSpPr>
          <p:cNvPr id="24617" name="AutoShape 120"/>
          <p:cNvCxnSpPr>
            <a:cxnSpLocks noChangeShapeType="1"/>
            <a:stCxn id="28709" idx="3"/>
            <a:endCxn id="28711" idx="0"/>
          </p:cNvCxnSpPr>
          <p:nvPr/>
        </p:nvCxnSpPr>
        <p:spPr bwMode="auto">
          <a:xfrm>
            <a:off x="4597400" y="3378200"/>
            <a:ext cx="1865313" cy="855663"/>
          </a:xfrm>
          <a:prstGeom prst="bentConnector2">
            <a:avLst/>
          </a:prstGeom>
          <a:noFill/>
          <a:ln w="38100">
            <a:solidFill>
              <a:schemeClr val="accent1">
                <a:lumMod val="75000"/>
              </a:schemeClr>
            </a:solidFill>
            <a:miter lim="800000"/>
            <a:headEnd/>
            <a:tailEnd type="triangle" w="med" len="med"/>
          </a:ln>
          <a:extLst/>
        </p:spPr>
      </p:cxnSp>
      <p:sp>
        <p:nvSpPr>
          <p:cNvPr id="28711" name="Rectangle 121"/>
          <p:cNvSpPr>
            <a:spLocks noChangeArrowheads="1"/>
          </p:cNvSpPr>
          <p:nvPr/>
        </p:nvSpPr>
        <p:spPr bwMode="auto">
          <a:xfrm>
            <a:off x="6370638" y="4233863"/>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28712" name="AutoShape 114"/>
          <p:cNvCxnSpPr>
            <a:cxnSpLocks noChangeShapeType="1"/>
            <a:stCxn id="28693" idx="3"/>
            <a:endCxn id="28713" idx="0"/>
          </p:cNvCxnSpPr>
          <p:nvPr/>
        </p:nvCxnSpPr>
        <p:spPr bwMode="auto">
          <a:xfrm>
            <a:off x="4581525" y="1879600"/>
            <a:ext cx="2941638" cy="2343150"/>
          </a:xfrm>
          <a:prstGeom prst="bentConnector2">
            <a:avLst/>
          </a:prstGeom>
          <a:noFill/>
          <a:ln w="38100">
            <a:solidFill>
              <a:srgbClr val="FF6600"/>
            </a:solidFill>
            <a:miter lim="800000"/>
            <a:headEnd/>
            <a:tailEnd type="triangle" w="med" len="med"/>
          </a:ln>
          <a:extLst>
            <a:ext uri="{909E8E84-426E-40DD-AFC4-6F175D3DCCD1}">
              <a14:hiddenFill xmlns:a14="http://schemas.microsoft.com/office/drawing/2010/main">
                <a:noFill/>
              </a14:hiddenFill>
            </a:ext>
          </a:extLst>
        </p:spPr>
      </p:cxnSp>
      <p:sp>
        <p:nvSpPr>
          <p:cNvPr id="28713" name="Rectangle 24"/>
          <p:cNvSpPr>
            <a:spLocks noChangeArrowheads="1"/>
          </p:cNvSpPr>
          <p:nvPr/>
        </p:nvSpPr>
        <p:spPr bwMode="auto">
          <a:xfrm>
            <a:off x="7431088" y="42227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714" name="Text Box 22"/>
          <p:cNvSpPr txBox="1">
            <a:spLocks noChangeArrowheads="1"/>
          </p:cNvSpPr>
          <p:nvPr/>
        </p:nvSpPr>
        <p:spPr bwMode="auto">
          <a:xfrm>
            <a:off x="228600" y="52324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to set the Ecode to mark</a:t>
            </a:r>
          </a:p>
        </p:txBody>
      </p:sp>
      <p:cxnSp>
        <p:nvCxnSpPr>
          <p:cNvPr id="28715" name="AutoShape 23"/>
          <p:cNvCxnSpPr>
            <a:cxnSpLocks noChangeShapeType="1"/>
            <a:stCxn id="28714" idx="3"/>
            <a:endCxn id="28716" idx="1"/>
          </p:cNvCxnSpPr>
          <p:nvPr/>
        </p:nvCxnSpPr>
        <p:spPr bwMode="auto">
          <a:xfrm flipV="1">
            <a:off x="4572000" y="5219700"/>
            <a:ext cx="2906713" cy="215900"/>
          </a:xfrm>
          <a:prstGeom prst="bentConnector2">
            <a:avLst/>
          </a:prstGeom>
          <a:noFill/>
          <a:ln w="38100">
            <a:solidFill>
              <a:srgbClr val="9933FF"/>
            </a:solidFill>
            <a:round/>
            <a:headEnd/>
            <a:tailEnd type="triangle" w="med" len="med"/>
          </a:ln>
          <a:extLst>
            <a:ext uri="{909E8E84-426E-40DD-AFC4-6F175D3DCCD1}">
              <a14:hiddenFill xmlns:a14="http://schemas.microsoft.com/office/drawing/2010/main">
                <a:noFill/>
              </a14:hiddenFill>
            </a:ext>
          </a:extLst>
        </p:spPr>
      </p:cxnSp>
      <p:sp>
        <p:nvSpPr>
          <p:cNvPr id="28716" name="Rectangle 24"/>
          <p:cNvSpPr>
            <a:spLocks noChangeArrowheads="1"/>
          </p:cNvSpPr>
          <p:nvPr/>
        </p:nvSpPr>
        <p:spPr bwMode="auto">
          <a:xfrm rot="-5400000">
            <a:off x="7386638" y="49911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717" name="Text Box 90"/>
          <p:cNvSpPr txBox="1">
            <a:spLocks noChangeArrowheads="1"/>
          </p:cNvSpPr>
          <p:nvPr/>
        </p:nvSpPr>
        <p:spPr bwMode="auto">
          <a:xfrm>
            <a:off x="8229600" y="1447800"/>
            <a:ext cx="4394200" cy="7080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the label to 1) change the name of the whole figures.</a:t>
            </a:r>
          </a:p>
        </p:txBody>
      </p:sp>
      <p:cxnSp>
        <p:nvCxnSpPr>
          <p:cNvPr id="28718" name="AutoShape 91"/>
          <p:cNvCxnSpPr>
            <a:cxnSpLocks noChangeShapeType="1"/>
            <a:stCxn id="28717" idx="2"/>
            <a:endCxn id="28719" idx="0"/>
          </p:cNvCxnSpPr>
          <p:nvPr/>
        </p:nvCxnSpPr>
        <p:spPr bwMode="auto">
          <a:xfrm rot="16200000" flipH="1">
            <a:off x="9390856" y="3191669"/>
            <a:ext cx="2405063" cy="333375"/>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8719" name="Rectangle 92"/>
          <p:cNvSpPr>
            <a:spLocks noChangeArrowheads="1"/>
          </p:cNvSpPr>
          <p:nvPr/>
        </p:nvSpPr>
        <p:spPr bwMode="auto">
          <a:xfrm>
            <a:off x="10668000" y="456088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720" name="Rectangle 24"/>
          <p:cNvSpPr>
            <a:spLocks noChangeArrowheads="1"/>
          </p:cNvSpPr>
          <p:nvPr/>
        </p:nvSpPr>
        <p:spPr bwMode="auto">
          <a:xfrm>
            <a:off x="7816850" y="4270375"/>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8721" name="Text Box 99"/>
          <p:cNvSpPr txBox="1">
            <a:spLocks noChangeArrowheads="1"/>
          </p:cNvSpPr>
          <p:nvPr/>
        </p:nvSpPr>
        <p:spPr bwMode="auto">
          <a:xfrm>
            <a:off x="266700" y="1079500"/>
            <a:ext cx="43434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Display previously stored “.</a:t>
            </a:r>
            <a:r>
              <a:rPr lang="en-US" sz="2000" err="1">
                <a:solidFill>
                  <a:schemeClr val="accent2"/>
                </a:solidFill>
              </a:rPr>
              <a:t>rst</a:t>
            </a:r>
            <a:r>
              <a:rPr lang="en-US" sz="2000">
                <a:solidFill>
                  <a:schemeClr val="accent2"/>
                </a:solidFill>
              </a:rPr>
              <a:t>” file</a:t>
            </a:r>
          </a:p>
        </p:txBody>
      </p:sp>
      <p:cxnSp>
        <p:nvCxnSpPr>
          <p:cNvPr id="28722" name="AutoShape 114"/>
          <p:cNvCxnSpPr>
            <a:cxnSpLocks noChangeShapeType="1"/>
            <a:stCxn id="28721" idx="3"/>
            <a:endCxn id="28720" idx="0"/>
          </p:cNvCxnSpPr>
          <p:nvPr/>
        </p:nvCxnSpPr>
        <p:spPr bwMode="auto">
          <a:xfrm>
            <a:off x="4610100" y="1282700"/>
            <a:ext cx="3298825" cy="298767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RAS – under the hood</a:t>
            </a:r>
          </a:p>
        </p:txBody>
      </p:sp>
      <p:grpSp>
        <p:nvGrpSpPr>
          <p:cNvPr id="66563" name="Group 39"/>
          <p:cNvGrpSpPr>
            <a:grpSpLocks/>
          </p:cNvGrpSpPr>
          <p:nvPr/>
        </p:nvGrpSpPr>
        <p:grpSpPr bwMode="auto">
          <a:xfrm>
            <a:off x="6627813" y="4419600"/>
            <a:ext cx="6419850" cy="4572000"/>
            <a:chOff x="304800" y="8305800"/>
            <a:chExt cx="6419850" cy="4572000"/>
          </a:xfrm>
        </p:grpSpPr>
        <p:sp>
          <p:nvSpPr>
            <p:cNvPr id="63522" name="Rectangle 3"/>
            <p:cNvSpPr>
              <a:spLocks noChangeArrowheads="1"/>
            </p:cNvSpPr>
            <p:nvPr/>
          </p:nvSpPr>
          <p:spPr bwMode="auto">
            <a:xfrm>
              <a:off x="304800" y="8305800"/>
              <a:ext cx="6419850" cy="4572000"/>
            </a:xfrm>
            <a:prstGeom prst="rect">
              <a:avLst/>
            </a:prstGeom>
            <a:solidFill>
              <a:schemeClr val="bg1">
                <a:lumMod val="95000"/>
              </a:schemeClr>
            </a:solidFill>
            <a:ln w="9525" algn="ctr">
              <a:solidFill>
                <a:schemeClr val="tx1"/>
              </a:solidFill>
              <a:round/>
              <a:headEnd/>
              <a:tailEnd type="triangle" w="med" len="med"/>
            </a:ln>
          </p:spPr>
          <p:txBody>
            <a:bodyPr anchor="ctr"/>
            <a:lstStyle/>
            <a:p>
              <a:pPr>
                <a:defRPr/>
              </a:pPr>
              <a:endParaRPr lang="en-US"/>
            </a:p>
          </p:txBody>
        </p:sp>
        <p:sp>
          <p:nvSpPr>
            <p:cNvPr id="66580" name="Rectangle 3"/>
            <p:cNvSpPr>
              <a:spLocks noChangeArrowheads="1"/>
            </p:cNvSpPr>
            <p:nvPr/>
          </p:nvSpPr>
          <p:spPr bwMode="auto">
            <a:xfrm>
              <a:off x="1828800" y="93726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581" name="Rectangle 4"/>
            <p:cNvSpPr>
              <a:spLocks noChangeArrowheads="1"/>
            </p:cNvSpPr>
            <p:nvPr/>
          </p:nvSpPr>
          <p:spPr bwMode="auto">
            <a:xfrm>
              <a:off x="2603500" y="9372600"/>
              <a:ext cx="768350" cy="304800"/>
            </a:xfrm>
            <a:prstGeom prst="rect">
              <a:avLst/>
            </a:prstGeom>
            <a:solidFill>
              <a:srgbClr val="FFFFFF"/>
            </a:solidFill>
            <a:ln w="9525">
              <a:solidFill>
                <a:srgbClr val="000000"/>
              </a:solidFill>
              <a:miter lim="800000"/>
              <a:headEnd/>
              <a:tailEnd/>
            </a:ln>
          </p:spPr>
          <p:txBody>
            <a:bodyPr/>
            <a:lstStyle/>
            <a:p>
              <a:endParaRPr lang="en-US"/>
            </a:p>
          </p:txBody>
        </p:sp>
        <p:sp>
          <p:nvSpPr>
            <p:cNvPr id="66582" name="Rectangle 5"/>
            <p:cNvSpPr>
              <a:spLocks noChangeArrowheads="1"/>
            </p:cNvSpPr>
            <p:nvPr/>
          </p:nvSpPr>
          <p:spPr bwMode="auto">
            <a:xfrm>
              <a:off x="3371850" y="9372600"/>
              <a:ext cx="773113" cy="304800"/>
            </a:xfrm>
            <a:prstGeom prst="rect">
              <a:avLst/>
            </a:prstGeom>
            <a:solidFill>
              <a:srgbClr val="FFFFFF"/>
            </a:solidFill>
            <a:ln w="9525">
              <a:solidFill>
                <a:srgbClr val="000000"/>
              </a:solidFill>
              <a:miter lim="800000"/>
              <a:headEnd/>
              <a:tailEnd/>
            </a:ln>
          </p:spPr>
          <p:txBody>
            <a:bodyPr/>
            <a:lstStyle/>
            <a:p>
              <a:endParaRPr lang="en-US"/>
            </a:p>
          </p:txBody>
        </p:sp>
        <p:sp>
          <p:nvSpPr>
            <p:cNvPr id="66583" name="Rectangle 6"/>
            <p:cNvSpPr>
              <a:spLocks noChangeArrowheads="1"/>
            </p:cNvSpPr>
            <p:nvPr/>
          </p:nvSpPr>
          <p:spPr bwMode="auto">
            <a:xfrm>
              <a:off x="4144963" y="93726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584" name="Rectangle 7"/>
            <p:cNvSpPr>
              <a:spLocks noChangeArrowheads="1"/>
            </p:cNvSpPr>
            <p:nvPr/>
          </p:nvSpPr>
          <p:spPr bwMode="auto">
            <a:xfrm>
              <a:off x="4916488" y="9372600"/>
              <a:ext cx="773112" cy="304800"/>
            </a:xfrm>
            <a:prstGeom prst="rect">
              <a:avLst/>
            </a:prstGeom>
            <a:solidFill>
              <a:srgbClr val="FFFFFF"/>
            </a:solidFill>
            <a:ln w="9525">
              <a:solidFill>
                <a:srgbClr val="000000"/>
              </a:solidFill>
              <a:miter lim="800000"/>
              <a:headEnd/>
              <a:tailEnd/>
            </a:ln>
          </p:spPr>
          <p:txBody>
            <a:bodyPr/>
            <a:lstStyle/>
            <a:p>
              <a:endParaRPr lang="en-US"/>
            </a:p>
          </p:txBody>
        </p:sp>
        <p:sp>
          <p:nvSpPr>
            <p:cNvPr id="66585" name="Rectangle 101"/>
            <p:cNvSpPr>
              <a:spLocks noChangeArrowheads="1"/>
            </p:cNvSpPr>
            <p:nvPr/>
          </p:nvSpPr>
          <p:spPr bwMode="auto">
            <a:xfrm>
              <a:off x="1828800" y="100584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586" name="Rectangle 102"/>
            <p:cNvSpPr>
              <a:spLocks noChangeArrowheads="1"/>
            </p:cNvSpPr>
            <p:nvPr/>
          </p:nvSpPr>
          <p:spPr bwMode="auto">
            <a:xfrm>
              <a:off x="2603500" y="10058400"/>
              <a:ext cx="768350" cy="304800"/>
            </a:xfrm>
            <a:prstGeom prst="rect">
              <a:avLst/>
            </a:prstGeom>
            <a:solidFill>
              <a:srgbClr val="FFFFFF"/>
            </a:solidFill>
            <a:ln w="9525">
              <a:solidFill>
                <a:srgbClr val="000000"/>
              </a:solidFill>
              <a:miter lim="800000"/>
              <a:headEnd/>
              <a:tailEnd/>
            </a:ln>
          </p:spPr>
          <p:txBody>
            <a:bodyPr/>
            <a:lstStyle/>
            <a:p>
              <a:endParaRPr lang="en-US"/>
            </a:p>
          </p:txBody>
        </p:sp>
        <p:sp>
          <p:nvSpPr>
            <p:cNvPr id="66587" name="Rectangle 103"/>
            <p:cNvSpPr>
              <a:spLocks noChangeArrowheads="1"/>
            </p:cNvSpPr>
            <p:nvPr/>
          </p:nvSpPr>
          <p:spPr bwMode="auto">
            <a:xfrm>
              <a:off x="3371850" y="10058400"/>
              <a:ext cx="773113" cy="304800"/>
            </a:xfrm>
            <a:prstGeom prst="rect">
              <a:avLst/>
            </a:prstGeom>
            <a:solidFill>
              <a:srgbClr val="FFFFFF"/>
            </a:solidFill>
            <a:ln w="9525">
              <a:solidFill>
                <a:srgbClr val="000000"/>
              </a:solidFill>
              <a:miter lim="800000"/>
              <a:headEnd/>
              <a:tailEnd/>
            </a:ln>
          </p:spPr>
          <p:txBody>
            <a:bodyPr/>
            <a:lstStyle/>
            <a:p>
              <a:endParaRPr lang="en-US"/>
            </a:p>
          </p:txBody>
        </p:sp>
        <p:sp>
          <p:nvSpPr>
            <p:cNvPr id="66588" name="Rectangle 104"/>
            <p:cNvSpPr>
              <a:spLocks noChangeArrowheads="1"/>
            </p:cNvSpPr>
            <p:nvPr/>
          </p:nvSpPr>
          <p:spPr bwMode="auto">
            <a:xfrm>
              <a:off x="4144963" y="100584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589" name="Rectangle 105"/>
            <p:cNvSpPr>
              <a:spLocks noChangeArrowheads="1"/>
            </p:cNvSpPr>
            <p:nvPr/>
          </p:nvSpPr>
          <p:spPr bwMode="auto">
            <a:xfrm>
              <a:off x="4916488" y="10058400"/>
              <a:ext cx="773112" cy="304800"/>
            </a:xfrm>
            <a:prstGeom prst="rect">
              <a:avLst/>
            </a:prstGeom>
            <a:solidFill>
              <a:srgbClr val="FFFFFF"/>
            </a:solidFill>
            <a:ln w="9525">
              <a:solidFill>
                <a:srgbClr val="000000"/>
              </a:solidFill>
              <a:miter lim="800000"/>
              <a:headEnd/>
              <a:tailEnd/>
            </a:ln>
          </p:spPr>
          <p:txBody>
            <a:bodyPr/>
            <a:lstStyle/>
            <a:p>
              <a:endParaRPr lang="en-US"/>
            </a:p>
          </p:txBody>
        </p:sp>
        <p:sp>
          <p:nvSpPr>
            <p:cNvPr id="66590" name="Rectangle 114"/>
            <p:cNvSpPr>
              <a:spLocks noChangeArrowheads="1"/>
            </p:cNvSpPr>
            <p:nvPr/>
          </p:nvSpPr>
          <p:spPr bwMode="auto">
            <a:xfrm>
              <a:off x="1828800" y="107442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591" name="Rectangle 115"/>
            <p:cNvSpPr>
              <a:spLocks noChangeArrowheads="1"/>
            </p:cNvSpPr>
            <p:nvPr/>
          </p:nvSpPr>
          <p:spPr bwMode="auto">
            <a:xfrm>
              <a:off x="2603500" y="10744200"/>
              <a:ext cx="768350" cy="304800"/>
            </a:xfrm>
            <a:prstGeom prst="rect">
              <a:avLst/>
            </a:prstGeom>
            <a:solidFill>
              <a:srgbClr val="FFFFFF"/>
            </a:solidFill>
            <a:ln w="9525">
              <a:solidFill>
                <a:srgbClr val="000000"/>
              </a:solidFill>
              <a:miter lim="800000"/>
              <a:headEnd/>
              <a:tailEnd/>
            </a:ln>
          </p:spPr>
          <p:txBody>
            <a:bodyPr/>
            <a:lstStyle/>
            <a:p>
              <a:endParaRPr lang="en-US"/>
            </a:p>
          </p:txBody>
        </p:sp>
        <p:sp>
          <p:nvSpPr>
            <p:cNvPr id="66592" name="Rectangle 116"/>
            <p:cNvSpPr>
              <a:spLocks noChangeArrowheads="1"/>
            </p:cNvSpPr>
            <p:nvPr/>
          </p:nvSpPr>
          <p:spPr bwMode="auto">
            <a:xfrm>
              <a:off x="3371850" y="10744200"/>
              <a:ext cx="773113" cy="304800"/>
            </a:xfrm>
            <a:prstGeom prst="rect">
              <a:avLst/>
            </a:prstGeom>
            <a:solidFill>
              <a:srgbClr val="FFFFFF"/>
            </a:solidFill>
            <a:ln w="9525">
              <a:solidFill>
                <a:srgbClr val="000000"/>
              </a:solidFill>
              <a:miter lim="800000"/>
              <a:headEnd/>
              <a:tailEnd/>
            </a:ln>
          </p:spPr>
          <p:txBody>
            <a:bodyPr/>
            <a:lstStyle/>
            <a:p>
              <a:endParaRPr lang="en-US"/>
            </a:p>
          </p:txBody>
        </p:sp>
        <p:sp>
          <p:nvSpPr>
            <p:cNvPr id="66593" name="Rectangle 117"/>
            <p:cNvSpPr>
              <a:spLocks noChangeArrowheads="1"/>
            </p:cNvSpPr>
            <p:nvPr/>
          </p:nvSpPr>
          <p:spPr bwMode="auto">
            <a:xfrm>
              <a:off x="4144963" y="107442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594" name="Rectangle 118"/>
            <p:cNvSpPr>
              <a:spLocks noChangeArrowheads="1"/>
            </p:cNvSpPr>
            <p:nvPr/>
          </p:nvSpPr>
          <p:spPr bwMode="auto">
            <a:xfrm>
              <a:off x="4916488" y="10744200"/>
              <a:ext cx="773112" cy="304800"/>
            </a:xfrm>
            <a:prstGeom prst="rect">
              <a:avLst/>
            </a:prstGeom>
            <a:solidFill>
              <a:srgbClr val="FFFFFF"/>
            </a:solidFill>
            <a:ln w="9525">
              <a:solidFill>
                <a:srgbClr val="000000"/>
              </a:solidFill>
              <a:miter lim="800000"/>
              <a:headEnd/>
              <a:tailEnd/>
            </a:ln>
          </p:spPr>
          <p:txBody>
            <a:bodyPr/>
            <a:lstStyle/>
            <a:p>
              <a:endParaRPr lang="en-US"/>
            </a:p>
          </p:txBody>
        </p:sp>
        <p:sp>
          <p:nvSpPr>
            <p:cNvPr id="66595" name="Rectangle 125"/>
            <p:cNvSpPr>
              <a:spLocks noChangeArrowheads="1"/>
            </p:cNvSpPr>
            <p:nvPr/>
          </p:nvSpPr>
          <p:spPr bwMode="auto">
            <a:xfrm>
              <a:off x="1828800" y="115062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596" name="Rectangle 126"/>
            <p:cNvSpPr>
              <a:spLocks noChangeArrowheads="1"/>
            </p:cNvSpPr>
            <p:nvPr/>
          </p:nvSpPr>
          <p:spPr bwMode="auto">
            <a:xfrm>
              <a:off x="2603500" y="11506200"/>
              <a:ext cx="768350" cy="304800"/>
            </a:xfrm>
            <a:prstGeom prst="rect">
              <a:avLst/>
            </a:prstGeom>
            <a:solidFill>
              <a:srgbClr val="FFFFFF"/>
            </a:solidFill>
            <a:ln w="9525">
              <a:solidFill>
                <a:srgbClr val="000000"/>
              </a:solidFill>
              <a:miter lim="800000"/>
              <a:headEnd/>
              <a:tailEnd/>
            </a:ln>
          </p:spPr>
          <p:txBody>
            <a:bodyPr/>
            <a:lstStyle/>
            <a:p>
              <a:endParaRPr lang="en-US"/>
            </a:p>
          </p:txBody>
        </p:sp>
        <p:sp>
          <p:nvSpPr>
            <p:cNvPr id="66597" name="Rectangle 127"/>
            <p:cNvSpPr>
              <a:spLocks noChangeArrowheads="1"/>
            </p:cNvSpPr>
            <p:nvPr/>
          </p:nvSpPr>
          <p:spPr bwMode="auto">
            <a:xfrm>
              <a:off x="3371850" y="11506200"/>
              <a:ext cx="773113" cy="304800"/>
            </a:xfrm>
            <a:prstGeom prst="rect">
              <a:avLst/>
            </a:prstGeom>
            <a:solidFill>
              <a:srgbClr val="FFFFFF"/>
            </a:solidFill>
            <a:ln w="9525">
              <a:solidFill>
                <a:srgbClr val="000000"/>
              </a:solidFill>
              <a:miter lim="800000"/>
              <a:headEnd/>
              <a:tailEnd/>
            </a:ln>
          </p:spPr>
          <p:txBody>
            <a:bodyPr/>
            <a:lstStyle/>
            <a:p>
              <a:endParaRPr lang="en-US"/>
            </a:p>
          </p:txBody>
        </p:sp>
        <p:sp>
          <p:nvSpPr>
            <p:cNvPr id="66598" name="Rectangle 128"/>
            <p:cNvSpPr>
              <a:spLocks noChangeArrowheads="1"/>
            </p:cNvSpPr>
            <p:nvPr/>
          </p:nvSpPr>
          <p:spPr bwMode="auto">
            <a:xfrm>
              <a:off x="4144963" y="115062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599" name="Rectangle 129"/>
            <p:cNvSpPr>
              <a:spLocks noChangeArrowheads="1"/>
            </p:cNvSpPr>
            <p:nvPr/>
          </p:nvSpPr>
          <p:spPr bwMode="auto">
            <a:xfrm>
              <a:off x="4916488" y="11506200"/>
              <a:ext cx="773112" cy="304800"/>
            </a:xfrm>
            <a:prstGeom prst="rect">
              <a:avLst/>
            </a:prstGeom>
            <a:solidFill>
              <a:srgbClr val="FFFFFF"/>
            </a:solidFill>
            <a:ln w="9525">
              <a:solidFill>
                <a:srgbClr val="000000"/>
              </a:solidFill>
              <a:miter lim="800000"/>
              <a:headEnd/>
              <a:tailEnd/>
            </a:ln>
          </p:spPr>
          <p:txBody>
            <a:bodyPr/>
            <a:lstStyle/>
            <a:p>
              <a:endParaRPr lang="en-US"/>
            </a:p>
          </p:txBody>
        </p:sp>
        <p:sp>
          <p:nvSpPr>
            <p:cNvPr id="66600" name="Rectangle 136"/>
            <p:cNvSpPr>
              <a:spLocks noChangeArrowheads="1"/>
            </p:cNvSpPr>
            <p:nvPr/>
          </p:nvSpPr>
          <p:spPr bwMode="auto">
            <a:xfrm>
              <a:off x="1828800" y="121920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601" name="Rectangle 137"/>
            <p:cNvSpPr>
              <a:spLocks noChangeArrowheads="1"/>
            </p:cNvSpPr>
            <p:nvPr/>
          </p:nvSpPr>
          <p:spPr bwMode="auto">
            <a:xfrm>
              <a:off x="2603500" y="12192000"/>
              <a:ext cx="768350" cy="304800"/>
            </a:xfrm>
            <a:prstGeom prst="rect">
              <a:avLst/>
            </a:prstGeom>
            <a:solidFill>
              <a:srgbClr val="FFFFFF"/>
            </a:solidFill>
            <a:ln w="9525">
              <a:solidFill>
                <a:srgbClr val="000000"/>
              </a:solidFill>
              <a:miter lim="800000"/>
              <a:headEnd/>
              <a:tailEnd/>
            </a:ln>
          </p:spPr>
          <p:txBody>
            <a:bodyPr/>
            <a:lstStyle/>
            <a:p>
              <a:endParaRPr lang="en-US"/>
            </a:p>
          </p:txBody>
        </p:sp>
        <p:sp>
          <p:nvSpPr>
            <p:cNvPr id="66602" name="Rectangle 138"/>
            <p:cNvSpPr>
              <a:spLocks noChangeArrowheads="1"/>
            </p:cNvSpPr>
            <p:nvPr/>
          </p:nvSpPr>
          <p:spPr bwMode="auto">
            <a:xfrm>
              <a:off x="3371850" y="12192000"/>
              <a:ext cx="773113" cy="304800"/>
            </a:xfrm>
            <a:prstGeom prst="rect">
              <a:avLst/>
            </a:prstGeom>
            <a:solidFill>
              <a:srgbClr val="FFFFFF"/>
            </a:solidFill>
            <a:ln w="9525">
              <a:solidFill>
                <a:srgbClr val="000000"/>
              </a:solidFill>
              <a:miter lim="800000"/>
              <a:headEnd/>
              <a:tailEnd/>
            </a:ln>
          </p:spPr>
          <p:txBody>
            <a:bodyPr/>
            <a:lstStyle/>
            <a:p>
              <a:endParaRPr lang="en-US"/>
            </a:p>
          </p:txBody>
        </p:sp>
        <p:sp>
          <p:nvSpPr>
            <p:cNvPr id="66603" name="Rectangle 139"/>
            <p:cNvSpPr>
              <a:spLocks noChangeArrowheads="1"/>
            </p:cNvSpPr>
            <p:nvPr/>
          </p:nvSpPr>
          <p:spPr bwMode="auto">
            <a:xfrm>
              <a:off x="4144963" y="12192000"/>
              <a:ext cx="774700" cy="304800"/>
            </a:xfrm>
            <a:prstGeom prst="rect">
              <a:avLst/>
            </a:prstGeom>
            <a:solidFill>
              <a:srgbClr val="FFFFFF"/>
            </a:solidFill>
            <a:ln w="9525">
              <a:solidFill>
                <a:srgbClr val="000000"/>
              </a:solidFill>
              <a:miter lim="800000"/>
              <a:headEnd/>
              <a:tailEnd/>
            </a:ln>
          </p:spPr>
          <p:txBody>
            <a:bodyPr/>
            <a:lstStyle/>
            <a:p>
              <a:endParaRPr lang="en-US"/>
            </a:p>
          </p:txBody>
        </p:sp>
        <p:sp>
          <p:nvSpPr>
            <p:cNvPr id="66604" name="Rectangle 140"/>
            <p:cNvSpPr>
              <a:spLocks noChangeArrowheads="1"/>
            </p:cNvSpPr>
            <p:nvPr/>
          </p:nvSpPr>
          <p:spPr bwMode="auto">
            <a:xfrm>
              <a:off x="4916488" y="12192000"/>
              <a:ext cx="773112" cy="304800"/>
            </a:xfrm>
            <a:prstGeom prst="rect">
              <a:avLst/>
            </a:prstGeom>
            <a:solidFill>
              <a:srgbClr val="FFFFFF"/>
            </a:solidFill>
            <a:ln w="9525">
              <a:solidFill>
                <a:srgbClr val="000000"/>
              </a:solidFill>
              <a:miter lim="800000"/>
              <a:headEnd/>
              <a:tailEnd/>
            </a:ln>
          </p:spPr>
          <p:txBody>
            <a:bodyPr/>
            <a:lstStyle/>
            <a:p>
              <a:endParaRPr lang="en-US"/>
            </a:p>
          </p:txBody>
        </p:sp>
        <p:sp>
          <p:nvSpPr>
            <p:cNvPr id="4" name="Rectangle 145"/>
            <p:cNvSpPr>
              <a:spLocks noChangeArrowheads="1"/>
            </p:cNvSpPr>
            <p:nvPr/>
          </p:nvSpPr>
          <p:spPr bwMode="auto">
            <a:xfrm rot="16200000">
              <a:off x="-1119981" y="10591006"/>
              <a:ext cx="3994150" cy="338137"/>
            </a:xfrm>
            <a:prstGeom prst="rect">
              <a:avLst/>
            </a:prstGeom>
            <a:noFill/>
            <a:ln w="9525" algn="ctr">
              <a:noFill/>
              <a:miter lim="800000"/>
              <a:headEnd/>
              <a:tailEnd/>
            </a:ln>
          </p:spPr>
          <p:txBody>
            <a:bodyPr wrap="none">
              <a:spAutoFit/>
            </a:bodyPr>
            <a:lstStyle/>
            <a:p>
              <a:pPr>
                <a:defRPr/>
              </a:pPr>
              <a:r>
                <a:rPr lang="en-US" sz="1050" err="1"/>
                <a:t>CFigure</a:t>
              </a:r>
              <a:r>
                <a:rPr lang="en-US" sz="1600"/>
                <a:t>::</a:t>
              </a:r>
              <a:r>
                <a:rPr lang="en-US" sz="1600" err="1"/>
                <a:t>m_SpkTimes</a:t>
              </a:r>
              <a:r>
                <a:rPr lang="en-US" sz="1600"/>
                <a:t>[</a:t>
              </a:r>
              <a:r>
                <a:rPr lang="en-US" err="1">
                  <a:solidFill>
                    <a:srgbClr val="0000CC"/>
                  </a:solidFill>
                </a:rPr>
                <a:t>m_CurrIdxOfSpkTimes</a:t>
              </a:r>
              <a:r>
                <a:rPr lang="en-US" sz="1600"/>
                <a:t>][</a:t>
              </a:r>
              <a:r>
                <a:rPr lang="en-US" sz="1600" b="1"/>
                <a:t> </a:t>
              </a:r>
              <a:r>
                <a:rPr lang="en-US" sz="1600" b="1" err="1">
                  <a:solidFill>
                    <a:srgbClr val="0099FF"/>
                  </a:solidFill>
                </a:rPr>
                <a:t>i</a:t>
              </a:r>
              <a:r>
                <a:rPr lang="en-US" sz="1600" b="1">
                  <a:solidFill>
                    <a:srgbClr val="009900"/>
                  </a:solidFill>
                </a:rPr>
                <a:t> </a:t>
              </a:r>
              <a:r>
                <a:rPr lang="en-US" sz="1600"/>
                <a:t>]</a:t>
              </a:r>
            </a:p>
          </p:txBody>
        </p:sp>
        <p:grpSp>
          <p:nvGrpSpPr>
            <p:cNvPr id="66606" name="Group 1"/>
            <p:cNvGrpSpPr>
              <a:grpSpLocks/>
            </p:cNvGrpSpPr>
            <p:nvPr/>
          </p:nvGrpSpPr>
          <p:grpSpPr bwMode="auto">
            <a:xfrm>
              <a:off x="5829297" y="9525000"/>
              <a:ext cx="621712" cy="2303448"/>
              <a:chOff x="11468123" y="4304285"/>
              <a:chExt cx="621530" cy="2309902"/>
            </a:xfrm>
          </p:grpSpPr>
          <p:sp>
            <p:nvSpPr>
              <p:cNvPr id="66612" name="Rectangle 199"/>
              <p:cNvSpPr>
                <a:spLocks noChangeArrowheads="1"/>
              </p:cNvSpPr>
              <p:nvPr/>
            </p:nvSpPr>
            <p:spPr bwMode="auto">
              <a:xfrm rot="-5400000">
                <a:off x="10765475" y="5290008"/>
                <a:ext cx="2309902" cy="338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sz="1600">
                    <a:solidFill>
                      <a:srgbClr val="0000CC"/>
                    </a:solidFill>
                  </a:rPr>
                  <a:t>m_CurrIdxOfSpkTimes</a:t>
                </a:r>
              </a:p>
            </p:txBody>
          </p:sp>
          <p:sp>
            <p:nvSpPr>
              <p:cNvPr id="66613" name="Line 200"/>
              <p:cNvSpPr>
                <a:spLocks noChangeShapeType="1"/>
              </p:cNvSpPr>
              <p:nvPr/>
            </p:nvSpPr>
            <p:spPr bwMode="auto">
              <a:xfrm flipH="1">
                <a:off x="11468123" y="5679728"/>
                <a:ext cx="361844" cy="1107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grpSp>
        <p:sp>
          <p:nvSpPr>
            <p:cNvPr id="66607" name="AutoShape 478"/>
            <p:cNvSpPr>
              <a:spLocks/>
            </p:cNvSpPr>
            <p:nvPr/>
          </p:nvSpPr>
          <p:spPr bwMode="auto">
            <a:xfrm>
              <a:off x="1295400" y="9372600"/>
              <a:ext cx="381000" cy="3124200"/>
            </a:xfrm>
            <a:prstGeom prst="leftBrace">
              <a:avLst>
                <a:gd name="adj1" fmla="val 10668"/>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66608" name="Rectangle 2"/>
            <p:cNvSpPr>
              <a:spLocks noChangeArrowheads="1"/>
            </p:cNvSpPr>
            <p:nvPr/>
          </p:nvSpPr>
          <p:spPr bwMode="auto">
            <a:xfrm rot="-5400000">
              <a:off x="-928687" y="10682287"/>
              <a:ext cx="4114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t>MAX_TRLS_STORED_IN_FIG ≈ 1000 (check this)</a:t>
              </a:r>
            </a:p>
          </p:txBody>
        </p:sp>
        <p:sp>
          <p:nvSpPr>
            <p:cNvPr id="66609" name="Rectangle 199"/>
            <p:cNvSpPr>
              <a:spLocks noChangeArrowheads="1"/>
            </p:cNvSpPr>
            <p:nvPr/>
          </p:nvSpPr>
          <p:spPr bwMode="auto">
            <a:xfrm>
              <a:off x="2795588" y="8915400"/>
              <a:ext cx="4079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b="1">
                  <a:solidFill>
                    <a:srgbClr val="0099FF"/>
                  </a:solidFill>
                </a:rPr>
                <a:t>i</a:t>
              </a:r>
            </a:p>
          </p:txBody>
        </p:sp>
        <p:sp>
          <p:nvSpPr>
            <p:cNvPr id="66610" name="Line 200"/>
            <p:cNvSpPr>
              <a:spLocks noChangeShapeType="1"/>
            </p:cNvSpPr>
            <p:nvPr/>
          </p:nvSpPr>
          <p:spPr bwMode="auto">
            <a:xfrm flipH="1">
              <a:off x="2998788" y="9153525"/>
              <a:ext cx="1587" cy="219075"/>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nchor="ctr">
              <a:spAutoFit/>
            </a:bodyPr>
            <a:lstStyle/>
            <a:p>
              <a:endParaRPr lang="en-US"/>
            </a:p>
          </p:txBody>
        </p:sp>
        <p:sp>
          <p:nvSpPr>
            <p:cNvPr id="66611" name="Rectangle 199"/>
            <p:cNvSpPr>
              <a:spLocks noChangeArrowheads="1"/>
            </p:cNvSpPr>
            <p:nvPr/>
          </p:nvSpPr>
          <p:spPr bwMode="auto">
            <a:xfrm>
              <a:off x="2425018" y="8382000"/>
              <a:ext cx="222408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r>
                <a:rPr lang="en-US"/>
                <a:t>CFigure object (m_Fig[ ][ ][ ])</a:t>
              </a:r>
            </a:p>
          </p:txBody>
        </p:sp>
      </p:grpSp>
      <p:sp>
        <p:nvSpPr>
          <p:cNvPr id="63524" name="Rectangle 199"/>
          <p:cNvSpPr>
            <a:spLocks noChangeArrowheads="1"/>
          </p:cNvSpPr>
          <p:nvPr/>
        </p:nvSpPr>
        <p:spPr bwMode="auto">
          <a:xfrm>
            <a:off x="76200" y="9024938"/>
            <a:ext cx="5715000" cy="2862262"/>
          </a:xfrm>
          <a:prstGeom prst="rect">
            <a:avLst/>
          </a:prstGeom>
          <a:solidFill>
            <a:schemeClr val="bg1">
              <a:lumMod val="85000"/>
            </a:schemeClr>
          </a:solidFill>
          <a:ln w="9525" algn="ctr">
            <a:solidFill>
              <a:schemeClr val="tx1"/>
            </a:solidFill>
            <a:miter lim="800000"/>
            <a:headEnd/>
            <a:tailEnd/>
          </a:ln>
        </p:spPr>
        <p:txBody>
          <a:bodyPr>
            <a:spAutoFit/>
          </a:bodyPr>
          <a:lstStyle/>
          <a:p>
            <a:pPr marL="342900" lvl="4" indent="-342900" algn="l">
              <a:defRPr/>
            </a:pPr>
            <a:r>
              <a:rPr lang="en-US" sz="2000">
                <a:solidFill>
                  <a:srgbClr val="FF0000"/>
                </a:solidFill>
              </a:rPr>
              <a:t>(1) Online trial data (in Memory Map)</a:t>
            </a:r>
          </a:p>
          <a:p>
            <a:pPr marL="342900" indent="-342900" algn="l">
              <a:defRPr/>
            </a:pPr>
            <a:r>
              <a:rPr lang="en-US" sz="2000"/>
              <a:t>TAS creates and maintains only the 3 (=MAX_TRLS_IN_MAP) most recent trials in the Memory Map using “MemMap_Open_Trials.h”.</a:t>
            </a:r>
          </a:p>
          <a:p>
            <a:pPr marL="342900" lvl="4" indent="-342900" algn="l">
              <a:defRPr/>
            </a:pPr>
            <a:r>
              <a:rPr lang="en-US" sz="2000"/>
              <a:t>The variables created by “MemMap_Open_Trials.h” (see the box below) are saved to a file on the hard drive in the case the user has directed so. </a:t>
            </a:r>
          </a:p>
        </p:txBody>
      </p:sp>
      <p:sp>
        <p:nvSpPr>
          <p:cNvPr id="66565" name="Rectangle 199"/>
          <p:cNvSpPr>
            <a:spLocks noChangeArrowheads="1"/>
          </p:cNvSpPr>
          <p:nvPr/>
        </p:nvSpPr>
        <p:spPr bwMode="auto">
          <a:xfrm>
            <a:off x="1066800" y="11961813"/>
            <a:ext cx="2286000" cy="1754187"/>
          </a:xfrm>
          <a:prstGeom prst="rect">
            <a:avLst/>
          </a:prstGeom>
          <a:noFill/>
          <a:ln w="9525" algn="ctr">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300"/>
              <a:t>MemMap_Open_Trials.h </a:t>
            </a:r>
          </a:p>
          <a:p>
            <a:pPr algn="l"/>
            <a:endParaRPr lang="en-US" sz="300"/>
          </a:p>
          <a:p>
            <a:pPr algn="l"/>
            <a:r>
              <a:rPr lang="en-US" sz="300"/>
              <a:t>//M_TrialID[trl]</a:t>
            </a:r>
          </a:p>
          <a:p>
            <a:pPr algn="l"/>
            <a:endParaRPr lang="en-US" sz="300"/>
          </a:p>
          <a:p>
            <a:pPr algn="l"/>
            <a:r>
              <a:rPr lang="en-US" sz="300"/>
              <a:t>//M_StartTime[trl]</a:t>
            </a:r>
          </a:p>
          <a:p>
            <a:pPr algn="l"/>
            <a:r>
              <a:rPr lang="en-US" sz="300"/>
              <a:t>//M_EndTime[trl]</a:t>
            </a:r>
          </a:p>
          <a:p>
            <a:pPr algn="l"/>
            <a:r>
              <a:rPr lang="en-US" sz="300"/>
              <a:t>//M_numEcodesMAP[trl]</a:t>
            </a:r>
          </a:p>
          <a:p>
            <a:pPr algn="l"/>
            <a:r>
              <a:rPr lang="en-US" sz="300"/>
              <a:t>//M_ECodesMAP_size</a:t>
            </a:r>
          </a:p>
          <a:p>
            <a:pPr algn="l"/>
            <a:r>
              <a:rPr lang="en-US" sz="300"/>
              <a:t>//M_Events_ReMapped</a:t>
            </a:r>
          </a:p>
          <a:p>
            <a:pPr algn="l"/>
            <a:endParaRPr lang="en-US" sz="300"/>
          </a:p>
          <a:p>
            <a:pPr algn="l"/>
            <a:r>
              <a:rPr lang="en-US" sz="300"/>
              <a:t>#include "MemMap_Open_Ecodes.h"</a:t>
            </a:r>
          </a:p>
          <a:p>
            <a:pPr algn="l"/>
            <a:endParaRPr lang="en-US" sz="300"/>
          </a:p>
          <a:p>
            <a:pPr algn="l"/>
            <a:r>
              <a:rPr lang="en-US" sz="300"/>
              <a:t>//M_NumNnChansWithSpikesMAP[trl]</a:t>
            </a:r>
          </a:p>
          <a:p>
            <a:pPr algn="l"/>
            <a:endParaRPr lang="en-US" sz="300"/>
          </a:p>
          <a:p>
            <a:pPr algn="l"/>
            <a:r>
              <a:rPr lang="en-US" sz="300"/>
              <a:t>//M_SpkTimeOfNn1MAP_ReMapped[trl]</a:t>
            </a:r>
          </a:p>
          <a:p>
            <a:pPr algn="l"/>
            <a:r>
              <a:rPr lang="en-US" sz="300"/>
              <a:t>//M_SpkTimeOfNn2MAP_ReMapped[trl]</a:t>
            </a:r>
          </a:p>
          <a:p>
            <a:pPr algn="l"/>
            <a:r>
              <a:rPr lang="en-US" sz="300"/>
              <a:t>//M_SpkTimeOfNn3MAP_ReMapped[trl]</a:t>
            </a:r>
          </a:p>
          <a:p>
            <a:pPr algn="l"/>
            <a:endParaRPr lang="en-US" sz="300"/>
          </a:p>
          <a:p>
            <a:pPr algn="l"/>
            <a:r>
              <a:rPr lang="en-US" sz="300"/>
              <a:t>for(</a:t>
            </a:r>
            <a:r>
              <a:rPr lang="en-US" sz="300">
                <a:solidFill>
                  <a:srgbClr val="0070C0"/>
                </a:solidFill>
              </a:rPr>
              <a:t>int </a:t>
            </a:r>
            <a:r>
              <a:rPr lang="en-US" sz="300"/>
              <a:t>ch=0;ch&lt;NUM_NN_AI_CHAN;ch++){</a:t>
            </a:r>
          </a:p>
          <a:p>
            <a:pPr lvl="1" algn="l"/>
            <a:r>
              <a:rPr lang="en-US" sz="300"/>
              <a:t>//M_ChanIDMAP[trl][ch]</a:t>
            </a:r>
          </a:p>
          <a:p>
            <a:pPr lvl="1" algn="l"/>
            <a:r>
              <a:rPr lang="en-US" sz="300"/>
              <a:t>//M_NumNnsInChanMAP[trl][ch]</a:t>
            </a:r>
          </a:p>
          <a:p>
            <a:pPr lvl="1" algn="l"/>
            <a:r>
              <a:rPr lang="en-US" sz="300"/>
              <a:t>for(</a:t>
            </a:r>
            <a:r>
              <a:rPr lang="en-US" sz="300">
                <a:solidFill>
                  <a:srgbClr val="0070C0"/>
                </a:solidFill>
              </a:rPr>
              <a:t>int </a:t>
            </a:r>
            <a:r>
              <a:rPr lang="en-US" sz="300"/>
              <a:t>Nn=0;Nn&lt;MAX_NNs_PerCHAN;Nn++){</a:t>
            </a:r>
          </a:p>
          <a:p>
            <a:pPr lvl="1" algn="l"/>
            <a:r>
              <a:rPr lang="en-US" sz="300"/>
              <a:t>	//M_NnIdWithSpk[trl][ch][Nn]</a:t>
            </a:r>
          </a:p>
          <a:p>
            <a:pPr lvl="1" algn="l"/>
            <a:r>
              <a:rPr lang="en-US" sz="300"/>
              <a:t>}</a:t>
            </a:r>
          </a:p>
          <a:p>
            <a:pPr lvl="1" algn="l"/>
            <a:r>
              <a:rPr lang="en-US" sz="300"/>
              <a:t>//M_numSpksOfNn1MAP[trl][ch]</a:t>
            </a:r>
          </a:p>
          <a:p>
            <a:pPr lvl="1" algn="l"/>
            <a:r>
              <a:rPr lang="en-US" sz="300"/>
              <a:t>//M_numSpksOfNn2MAP[trl][ch]</a:t>
            </a:r>
          </a:p>
          <a:p>
            <a:pPr lvl="1" algn="l"/>
            <a:r>
              <a:rPr lang="en-US" sz="300"/>
              <a:t>//M_numSpksOfNn3MAP[trl][ch]</a:t>
            </a:r>
          </a:p>
          <a:p>
            <a:pPr lvl="1" algn="l"/>
            <a:r>
              <a:rPr lang="en-US" sz="300"/>
              <a:t>//M_SpkTimeOfNn1MAP_size[trl][ch]</a:t>
            </a:r>
          </a:p>
          <a:p>
            <a:pPr lvl="1" algn="l"/>
            <a:r>
              <a:rPr lang="en-US" sz="300"/>
              <a:t>//M_SpkTimeOfNn2MAP_size[trl][ch]</a:t>
            </a:r>
          </a:p>
          <a:p>
            <a:pPr lvl="1" algn="l"/>
            <a:r>
              <a:rPr lang="en-US" sz="300"/>
              <a:t>//M_SpkTimeOfNn3MAP_size[trl][ch]</a:t>
            </a:r>
          </a:p>
          <a:p>
            <a:pPr lvl="1" algn="l"/>
            <a:endParaRPr lang="en-US" sz="300"/>
          </a:p>
          <a:p>
            <a:pPr lvl="1" algn="l"/>
            <a:r>
              <a:rPr lang="en-US" sz="300"/>
              <a:t>#include "MemMap_Open_SpikesNn1.h"</a:t>
            </a:r>
          </a:p>
          <a:p>
            <a:pPr lvl="1" algn="l"/>
            <a:r>
              <a:rPr lang="en-US" sz="300"/>
              <a:t>#include "MemMap_Open_SpikesNn2.h"</a:t>
            </a:r>
          </a:p>
          <a:p>
            <a:pPr lvl="1" algn="l"/>
            <a:r>
              <a:rPr lang="en-US" sz="300"/>
              <a:t>#include "MemMap_Open_SpikesNn3.h"</a:t>
            </a:r>
          </a:p>
          <a:p>
            <a:pPr algn="l"/>
            <a:r>
              <a:rPr lang="en-US" sz="300"/>
              <a:t>}</a:t>
            </a:r>
          </a:p>
          <a:p>
            <a:pPr algn="l"/>
            <a:endParaRPr lang="en-US" sz="300"/>
          </a:p>
        </p:txBody>
      </p:sp>
      <p:sp>
        <p:nvSpPr>
          <p:cNvPr id="66566" name="Rectangle 199"/>
          <p:cNvSpPr>
            <a:spLocks noChangeArrowheads="1"/>
          </p:cNvSpPr>
          <p:nvPr/>
        </p:nvSpPr>
        <p:spPr bwMode="auto">
          <a:xfrm>
            <a:off x="3048000" y="1524000"/>
            <a:ext cx="1379220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lgn="l">
              <a:buFont typeface="Arial" charset="0"/>
              <a:buChar char="•"/>
            </a:pPr>
            <a:r>
              <a:rPr lang="en-US" sz="2000">
                <a:solidFill>
                  <a:srgbClr val="0000CC"/>
                </a:solidFill>
              </a:rPr>
              <a:t>The trial data (either online or stored) are considered to be stored to CFigure instances (m_Fig[ ][ ][ ]) if all the conditions set by the user are met:</a:t>
            </a:r>
          </a:p>
          <a:p>
            <a:pPr marL="800100" lvl="1" indent="-342900" algn="l">
              <a:buFont typeface="Arial" charset="0"/>
              <a:buChar char="•"/>
            </a:pPr>
            <a:r>
              <a:rPr lang="en-US" sz="2000">
                <a:solidFill>
                  <a:srgbClr val="008600"/>
                </a:solidFill>
              </a:rPr>
              <a:t>Trials that meet the ECode specifications set by the user using the ECode dialog (when you click the name of the figure, at the center-top of each figure). </a:t>
            </a:r>
          </a:p>
          <a:p>
            <a:pPr marL="800100" lvl="1" indent="-342900" algn="l">
              <a:buFont typeface="Arial" charset="0"/>
              <a:buChar char="•"/>
            </a:pPr>
            <a:r>
              <a:rPr lang="en-US" sz="2000">
                <a:solidFill>
                  <a:srgbClr val="008600"/>
                </a:solidFill>
              </a:rPr>
              <a:t>And in those trials the spike data of “Ch:A/Nn:B” set by the user.</a:t>
            </a:r>
          </a:p>
          <a:p>
            <a:pPr marL="342900" indent="-342900" algn="l">
              <a:buFont typeface="Arial" charset="0"/>
              <a:buChar char="•"/>
            </a:pPr>
            <a:r>
              <a:rPr lang="en-US" sz="2000">
                <a:solidFill>
                  <a:srgbClr val="0000CC"/>
                </a:solidFill>
              </a:rPr>
              <a:t>The spike and ECode data stored in m_Fig[ ][ ][ ] are displayed in the form of spike ticks, SDF and ECode marks. </a:t>
            </a:r>
          </a:p>
          <a:p>
            <a:pPr marL="342900" indent="-342900" algn="l">
              <a:buFont typeface="Arial" charset="0"/>
              <a:buChar char="•"/>
            </a:pPr>
            <a:r>
              <a:rPr lang="en-US" sz="2000">
                <a:solidFill>
                  <a:srgbClr val="0000CC"/>
                </a:solidFill>
              </a:rPr>
              <a:t>Each m_Fig[ ][ ][ ] stores only 1000 (= </a:t>
            </a:r>
            <a:r>
              <a:rPr lang="en-US" sz="1000">
                <a:solidFill>
                  <a:srgbClr val="0000CC"/>
                </a:solidFill>
              </a:rPr>
              <a:t>MAX_TRLS_STORED_IN_FIG</a:t>
            </a:r>
            <a:r>
              <a:rPr lang="en-US" sz="2000">
                <a:solidFill>
                  <a:srgbClr val="0000CC"/>
                </a:solidFill>
              </a:rPr>
              <a:t>) newest trials.</a:t>
            </a:r>
          </a:p>
        </p:txBody>
      </p:sp>
      <p:sp>
        <p:nvSpPr>
          <p:cNvPr id="66567" name="Rectangle 199"/>
          <p:cNvSpPr>
            <a:spLocks noChangeArrowheads="1"/>
          </p:cNvSpPr>
          <p:nvPr/>
        </p:nvSpPr>
        <p:spPr bwMode="auto">
          <a:xfrm>
            <a:off x="5029200" y="6305550"/>
            <a:ext cx="838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r>
              <a:rPr lang="en-US" sz="2000"/>
              <a:t>Store</a:t>
            </a:r>
          </a:p>
        </p:txBody>
      </p:sp>
      <p:sp>
        <p:nvSpPr>
          <p:cNvPr id="66568" name="Rectangle 199"/>
          <p:cNvSpPr>
            <a:spLocks noChangeArrowheads="1"/>
          </p:cNvSpPr>
          <p:nvPr/>
        </p:nvSpPr>
        <p:spPr bwMode="auto">
          <a:xfrm>
            <a:off x="13925550" y="6324600"/>
            <a:ext cx="838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lgn="l"/>
            <a:r>
              <a:rPr lang="en-US" sz="2000"/>
              <a:t>Store</a:t>
            </a:r>
          </a:p>
        </p:txBody>
      </p:sp>
      <p:cxnSp>
        <p:nvCxnSpPr>
          <p:cNvPr id="66569" name="Straight Arrow Connector 61"/>
          <p:cNvCxnSpPr>
            <a:cxnSpLocks noChangeShapeType="1"/>
            <a:stCxn id="63522" idx="2"/>
          </p:cNvCxnSpPr>
          <p:nvPr/>
        </p:nvCxnSpPr>
        <p:spPr bwMode="auto">
          <a:xfrm>
            <a:off x="9837738" y="8991600"/>
            <a:ext cx="7937" cy="2514600"/>
          </a:xfrm>
          <a:prstGeom prst="straightConnector1">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sp>
        <p:nvSpPr>
          <p:cNvPr id="66570" name="Rectangle 199"/>
          <p:cNvSpPr>
            <a:spLocks noChangeArrowheads="1"/>
          </p:cNvSpPr>
          <p:nvPr/>
        </p:nvSpPr>
        <p:spPr bwMode="auto">
          <a:xfrm>
            <a:off x="8915400" y="9525000"/>
            <a:ext cx="1981200" cy="4000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2000">
                <a:solidFill>
                  <a:srgbClr val="FF0000"/>
                </a:solidFill>
              </a:rPr>
              <a:t>Display</a:t>
            </a:r>
            <a:endParaRPr lang="en-US" sz="2000"/>
          </a:p>
        </p:txBody>
      </p:sp>
      <p:sp>
        <p:nvSpPr>
          <p:cNvPr id="65" name="Rectangle 199"/>
          <p:cNvSpPr>
            <a:spLocks noChangeArrowheads="1"/>
          </p:cNvSpPr>
          <p:nvPr/>
        </p:nvSpPr>
        <p:spPr bwMode="auto">
          <a:xfrm>
            <a:off x="13411200" y="10134600"/>
            <a:ext cx="4648200" cy="400050"/>
          </a:xfrm>
          <a:prstGeom prst="rect">
            <a:avLst/>
          </a:prstGeom>
          <a:solidFill>
            <a:schemeClr val="bg1">
              <a:lumMod val="85000"/>
            </a:schemeClr>
          </a:solidFill>
          <a:ln w="9525" algn="ctr">
            <a:solidFill>
              <a:schemeClr val="tx1"/>
            </a:solidFill>
            <a:miter lim="800000"/>
            <a:headEnd/>
            <a:tailEnd/>
          </a:ln>
        </p:spPr>
        <p:txBody>
          <a:bodyPr>
            <a:spAutoFit/>
          </a:bodyPr>
          <a:lstStyle/>
          <a:p>
            <a:pPr marL="342900" lvl="4" indent="-342900">
              <a:defRPr/>
            </a:pPr>
            <a:r>
              <a:rPr lang="en-US" sz="2000">
                <a:solidFill>
                  <a:srgbClr val="FF0000"/>
                </a:solidFill>
              </a:rPr>
              <a:t>m_TrialList[ ]</a:t>
            </a:r>
            <a:endParaRPr lang="en-US" sz="2000"/>
          </a:p>
        </p:txBody>
      </p:sp>
      <p:cxnSp>
        <p:nvCxnSpPr>
          <p:cNvPr id="66572" name="Shape 66"/>
          <p:cNvCxnSpPr>
            <a:cxnSpLocks noChangeShapeType="1"/>
            <a:stCxn id="65" idx="0"/>
            <a:endCxn id="63522" idx="3"/>
          </p:cNvCxnSpPr>
          <p:nvPr/>
        </p:nvCxnSpPr>
        <p:spPr bwMode="auto">
          <a:xfrm rot="16200000" flipV="1">
            <a:off x="12676982" y="7076281"/>
            <a:ext cx="3429000" cy="2687637"/>
          </a:xfrm>
          <a:prstGeom prst="bentConnector2">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66573" name="Shape 67"/>
          <p:cNvCxnSpPr>
            <a:cxnSpLocks noChangeShapeType="1"/>
            <a:stCxn id="63524" idx="0"/>
            <a:endCxn id="63522" idx="1"/>
          </p:cNvCxnSpPr>
          <p:nvPr/>
        </p:nvCxnSpPr>
        <p:spPr bwMode="auto">
          <a:xfrm rot="5400000" flipH="1" flipV="1">
            <a:off x="3621088" y="6018212"/>
            <a:ext cx="2319338" cy="3694113"/>
          </a:xfrm>
          <a:prstGeom prst="bentConnector2">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pic>
        <p:nvPicPr>
          <p:cNvPr id="66574" name="Picture 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9300" y="11506200"/>
            <a:ext cx="2952750" cy="200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66575" name="Rectangle 199"/>
          <p:cNvSpPr>
            <a:spLocks noChangeArrowheads="1"/>
          </p:cNvSpPr>
          <p:nvPr/>
        </p:nvSpPr>
        <p:spPr bwMode="auto">
          <a:xfrm rot="-5400000">
            <a:off x="14125575" y="6505575"/>
            <a:ext cx="2286000" cy="4000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2000">
                <a:solidFill>
                  <a:srgbClr val="FF0000"/>
                </a:solidFill>
              </a:rPr>
              <a:t>Condition  filter</a:t>
            </a:r>
            <a:endParaRPr lang="en-US" sz="2000"/>
          </a:p>
        </p:txBody>
      </p:sp>
      <p:sp>
        <p:nvSpPr>
          <p:cNvPr id="66576" name="Rectangle 199"/>
          <p:cNvSpPr>
            <a:spLocks noChangeArrowheads="1"/>
          </p:cNvSpPr>
          <p:nvPr/>
        </p:nvSpPr>
        <p:spPr bwMode="auto">
          <a:xfrm rot="-5400000">
            <a:off x="3019425" y="6810375"/>
            <a:ext cx="1981200" cy="40005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sz="2000">
                <a:solidFill>
                  <a:srgbClr val="FF0000"/>
                </a:solidFill>
              </a:rPr>
              <a:t>Condition   filter</a:t>
            </a:r>
            <a:endParaRPr lang="en-US" sz="2000"/>
          </a:p>
        </p:txBody>
      </p:sp>
      <p:sp>
        <p:nvSpPr>
          <p:cNvPr id="56" name="Rectangle 199"/>
          <p:cNvSpPr>
            <a:spLocks noChangeArrowheads="1"/>
          </p:cNvSpPr>
          <p:nvPr/>
        </p:nvSpPr>
        <p:spPr bwMode="auto">
          <a:xfrm>
            <a:off x="13357225" y="11582400"/>
            <a:ext cx="4757738" cy="1323975"/>
          </a:xfrm>
          <a:prstGeom prst="rect">
            <a:avLst/>
          </a:prstGeom>
          <a:solidFill>
            <a:schemeClr val="bg1">
              <a:lumMod val="85000"/>
            </a:schemeClr>
          </a:solidFill>
          <a:ln w="9525" algn="ctr">
            <a:solidFill>
              <a:schemeClr val="tx1"/>
            </a:solidFill>
            <a:miter lim="800000"/>
            <a:headEnd/>
            <a:tailEnd/>
          </a:ln>
        </p:spPr>
        <p:txBody>
          <a:bodyPr>
            <a:spAutoFit/>
          </a:bodyPr>
          <a:lstStyle/>
          <a:p>
            <a:pPr marL="342900" lvl="4" indent="-342900" algn="l">
              <a:defRPr/>
            </a:pPr>
            <a:r>
              <a:rPr lang="en-US" sz="2000">
                <a:solidFill>
                  <a:srgbClr val="FF0000"/>
                </a:solidFill>
              </a:rPr>
              <a:t>(2) From .rst file</a:t>
            </a:r>
          </a:p>
          <a:p>
            <a:pPr marL="342900" indent="-342900" algn="l">
              <a:defRPr/>
            </a:pPr>
            <a:r>
              <a:rPr lang="en-US" sz="2000"/>
              <a:t>RAS also can read stored trial data per user’s direction.</a:t>
            </a:r>
          </a:p>
          <a:p>
            <a:pPr marL="342900" indent="-342900" algn="l">
              <a:buFont typeface="Arial" charset="0"/>
              <a:buChar char="•"/>
              <a:defRPr/>
            </a:pPr>
            <a:endParaRPr lang="en-US" sz="2000"/>
          </a:p>
        </p:txBody>
      </p:sp>
      <p:cxnSp>
        <p:nvCxnSpPr>
          <p:cNvPr id="66578" name="Shape 66"/>
          <p:cNvCxnSpPr>
            <a:cxnSpLocks noChangeShapeType="1"/>
            <a:stCxn id="56" idx="0"/>
            <a:endCxn id="65" idx="2"/>
          </p:cNvCxnSpPr>
          <p:nvPr/>
        </p:nvCxnSpPr>
        <p:spPr bwMode="auto">
          <a:xfrm rot="16200000" flipV="1">
            <a:off x="15212219" y="11057731"/>
            <a:ext cx="1047750" cy="1588"/>
          </a:xfrm>
          <a:prstGeom prst="bentConnector3">
            <a:avLst>
              <a:gd name="adj1" fmla="val 50000"/>
            </a:avLst>
          </a:prstGeom>
          <a:noFill/>
          <a:ln w="57150" algn="ctr">
            <a:solidFill>
              <a:schemeClr val="tx1"/>
            </a:solidFill>
            <a:round/>
            <a:headEnd/>
            <a:tailEnd type="arrow"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182121844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Rectangle 2"/>
          <p:cNvSpPr>
            <a:spLocks noChangeArrowheads="1"/>
          </p:cNvSpPr>
          <p:nvPr/>
        </p:nvSpPr>
        <p:spPr bwMode="auto">
          <a:xfrm>
            <a:off x="0" y="1"/>
            <a:ext cx="18288000" cy="925286"/>
          </a:xfrm>
          <a:prstGeom prst="rect">
            <a:avLst/>
          </a:prstGeom>
          <a:solidFill>
            <a:srgbClr val="EAEAEA"/>
          </a:solidFill>
          <a:ln w="9525">
            <a:noFill/>
            <a:miter lim="800000"/>
            <a:headEnd/>
            <a:tailEnd/>
          </a:ln>
          <a:extLs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ctr"/>
          <a:lstStyle/>
          <a:p>
            <a:pPr marL="762000" indent="-762000" algn="ctr">
              <a:spcBef>
                <a:spcPct val="20000"/>
              </a:spcBef>
            </a:pPr>
            <a:r>
              <a:rPr lang="en-US" altLang="en-US" sz="4800" b="1">
                <a:solidFill>
                  <a:srgbClr val="FF0000"/>
                </a:solidFill>
                <a:effectLst>
                  <a:outerShdw blurRad="38100" dist="38100" dir="2700000" algn="tl">
                    <a:srgbClr val="C0C0C0"/>
                  </a:outerShdw>
                </a:effectLst>
              </a:rPr>
              <a:t>RAS SDF function</a:t>
            </a:r>
          </a:p>
        </p:txBody>
      </p:sp>
      <p:sp>
        <p:nvSpPr>
          <p:cNvPr id="4" name="Rectangle 3"/>
          <p:cNvSpPr/>
          <p:nvPr/>
        </p:nvSpPr>
        <p:spPr bwMode="auto">
          <a:xfrm>
            <a:off x="8763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3" name="Rectangle 92"/>
          <p:cNvSpPr/>
          <p:nvPr/>
        </p:nvSpPr>
        <p:spPr bwMode="auto">
          <a:xfrm>
            <a:off x="15621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4" name="Rectangle 93"/>
          <p:cNvSpPr/>
          <p:nvPr/>
        </p:nvSpPr>
        <p:spPr bwMode="auto">
          <a:xfrm>
            <a:off x="22479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5" name="Rectangle 94"/>
          <p:cNvSpPr/>
          <p:nvPr/>
        </p:nvSpPr>
        <p:spPr bwMode="auto">
          <a:xfrm>
            <a:off x="29337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6" name="Rectangle 95"/>
          <p:cNvSpPr/>
          <p:nvPr/>
        </p:nvSpPr>
        <p:spPr bwMode="auto">
          <a:xfrm>
            <a:off x="36195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7" name="Rectangle 96"/>
          <p:cNvSpPr/>
          <p:nvPr/>
        </p:nvSpPr>
        <p:spPr bwMode="auto">
          <a:xfrm>
            <a:off x="43053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8" name="Rectangle 97"/>
          <p:cNvSpPr/>
          <p:nvPr/>
        </p:nvSpPr>
        <p:spPr bwMode="auto">
          <a:xfrm>
            <a:off x="49911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99" name="Rectangle 98"/>
          <p:cNvSpPr/>
          <p:nvPr/>
        </p:nvSpPr>
        <p:spPr bwMode="auto">
          <a:xfrm>
            <a:off x="56769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0" name="Rectangle 99"/>
          <p:cNvSpPr/>
          <p:nvPr/>
        </p:nvSpPr>
        <p:spPr bwMode="auto">
          <a:xfrm>
            <a:off x="63627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1" name="Rectangle 100"/>
          <p:cNvSpPr/>
          <p:nvPr/>
        </p:nvSpPr>
        <p:spPr bwMode="auto">
          <a:xfrm>
            <a:off x="70485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2" name="Rectangle 101"/>
          <p:cNvSpPr/>
          <p:nvPr/>
        </p:nvSpPr>
        <p:spPr bwMode="auto">
          <a:xfrm>
            <a:off x="77343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3" name="Rectangle 102"/>
          <p:cNvSpPr/>
          <p:nvPr/>
        </p:nvSpPr>
        <p:spPr bwMode="auto">
          <a:xfrm>
            <a:off x="8420100"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4" name="Rectangle 103"/>
          <p:cNvSpPr/>
          <p:nvPr/>
        </p:nvSpPr>
        <p:spPr bwMode="auto">
          <a:xfrm>
            <a:off x="91085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5" name="Rectangle 104"/>
          <p:cNvSpPr/>
          <p:nvPr/>
        </p:nvSpPr>
        <p:spPr bwMode="auto">
          <a:xfrm>
            <a:off x="97943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6" name="Rectangle 105"/>
          <p:cNvSpPr/>
          <p:nvPr/>
        </p:nvSpPr>
        <p:spPr bwMode="auto">
          <a:xfrm>
            <a:off x="104801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7" name="Rectangle 106"/>
          <p:cNvSpPr/>
          <p:nvPr/>
        </p:nvSpPr>
        <p:spPr bwMode="auto">
          <a:xfrm>
            <a:off x="111659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8" name="Rectangle 107"/>
          <p:cNvSpPr/>
          <p:nvPr/>
        </p:nvSpPr>
        <p:spPr bwMode="auto">
          <a:xfrm>
            <a:off x="118517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09" name="Rectangle 108"/>
          <p:cNvSpPr/>
          <p:nvPr/>
        </p:nvSpPr>
        <p:spPr bwMode="auto">
          <a:xfrm>
            <a:off x="125375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10" name="Rectangle 109"/>
          <p:cNvSpPr/>
          <p:nvPr/>
        </p:nvSpPr>
        <p:spPr bwMode="auto">
          <a:xfrm>
            <a:off x="132233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11" name="Rectangle 110"/>
          <p:cNvSpPr/>
          <p:nvPr/>
        </p:nvSpPr>
        <p:spPr bwMode="auto">
          <a:xfrm>
            <a:off x="139091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12" name="Rectangle 111"/>
          <p:cNvSpPr/>
          <p:nvPr/>
        </p:nvSpPr>
        <p:spPr bwMode="auto">
          <a:xfrm>
            <a:off x="145949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13" name="Rectangle 112"/>
          <p:cNvSpPr/>
          <p:nvPr/>
        </p:nvSpPr>
        <p:spPr bwMode="auto">
          <a:xfrm>
            <a:off x="152807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14" name="Rectangle 113"/>
          <p:cNvSpPr/>
          <p:nvPr/>
        </p:nvSpPr>
        <p:spPr bwMode="auto">
          <a:xfrm>
            <a:off x="159665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sp>
        <p:nvSpPr>
          <p:cNvPr id="115" name="Rectangle 114"/>
          <p:cNvSpPr/>
          <p:nvPr/>
        </p:nvSpPr>
        <p:spPr bwMode="auto">
          <a:xfrm>
            <a:off x="16652389" y="8915400"/>
            <a:ext cx="685800" cy="53340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1828800" rtl="0" eaLnBrk="1" fontAlgn="base" latinLnBrk="0" hangingPunct="1">
              <a:lnSpc>
                <a:spcPct val="100000"/>
              </a:lnSpc>
              <a:spcBef>
                <a:spcPct val="0"/>
              </a:spcBef>
              <a:spcAft>
                <a:spcPct val="0"/>
              </a:spcAft>
              <a:buClrTx/>
              <a:buSzTx/>
              <a:buFontTx/>
              <a:buNone/>
              <a:tabLst/>
            </a:pPr>
            <a:endParaRPr kumimoji="0" lang="en-US" sz="3600" b="0" i="0" u="none" strike="noStrike" cap="none" normalizeH="0" baseline="0">
              <a:ln>
                <a:noFill/>
              </a:ln>
              <a:solidFill>
                <a:schemeClr val="tx1"/>
              </a:solidFill>
              <a:effectLst/>
              <a:latin typeface="Arial" charset="0"/>
            </a:endParaRPr>
          </a:p>
        </p:txBody>
      </p:sp>
      <p:cxnSp>
        <p:nvCxnSpPr>
          <p:cNvPr id="12" name="Straight Connector 11"/>
          <p:cNvCxnSpPr/>
          <p:nvPr/>
        </p:nvCxnSpPr>
        <p:spPr bwMode="auto">
          <a:xfrm>
            <a:off x="3276600" y="9493827"/>
            <a:ext cx="0" cy="16764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5" name="TextBox 14"/>
          <p:cNvSpPr txBox="1"/>
          <p:nvPr/>
        </p:nvSpPr>
        <p:spPr>
          <a:xfrm>
            <a:off x="2086539" y="11165743"/>
            <a:ext cx="2400300" cy="646331"/>
          </a:xfrm>
          <a:prstGeom prst="rect">
            <a:avLst/>
          </a:prstGeom>
          <a:noFill/>
        </p:spPr>
        <p:txBody>
          <a:bodyPr wrap="square" rtlCol="0">
            <a:spAutoFit/>
          </a:bodyPr>
          <a:lstStyle/>
          <a:p>
            <a:pPr algn="ctr"/>
            <a:r>
              <a:rPr lang="en-US" err="1"/>
              <a:t>m_dMinX</a:t>
            </a:r>
            <a:endParaRPr lang="en-US"/>
          </a:p>
        </p:txBody>
      </p:sp>
      <p:grpSp>
        <p:nvGrpSpPr>
          <p:cNvPr id="62" name="Group 61"/>
          <p:cNvGrpSpPr/>
          <p:nvPr/>
        </p:nvGrpSpPr>
        <p:grpSpPr>
          <a:xfrm>
            <a:off x="1219200" y="7982017"/>
            <a:ext cx="2057400" cy="816666"/>
            <a:chOff x="3276600" y="7641534"/>
            <a:chExt cx="2057400" cy="816666"/>
          </a:xfrm>
        </p:grpSpPr>
        <p:grpSp>
          <p:nvGrpSpPr>
            <p:cNvPr id="60" name="Group 59"/>
            <p:cNvGrpSpPr/>
            <p:nvPr/>
          </p:nvGrpSpPr>
          <p:grpSpPr>
            <a:xfrm>
              <a:off x="3276600" y="8077200"/>
              <a:ext cx="2057400" cy="381000"/>
              <a:chOff x="3276600" y="8077200"/>
              <a:chExt cx="2057400" cy="381000"/>
            </a:xfrm>
          </p:grpSpPr>
          <p:cxnSp>
            <p:nvCxnSpPr>
              <p:cNvPr id="33" name="Straight Connector 32"/>
              <p:cNvCxnSpPr/>
              <p:nvPr/>
            </p:nvCxnSpPr>
            <p:spPr bwMode="auto">
              <a:xfrm>
                <a:off x="3286689" y="80772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6" name="Straight Connector 115"/>
              <p:cNvCxnSpPr/>
              <p:nvPr/>
            </p:nvCxnSpPr>
            <p:spPr bwMode="auto">
              <a:xfrm>
                <a:off x="5334000" y="80772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17" name="Straight Connector 116"/>
              <p:cNvCxnSpPr/>
              <p:nvPr/>
            </p:nvCxnSpPr>
            <p:spPr bwMode="auto">
              <a:xfrm>
                <a:off x="3276600" y="8267700"/>
                <a:ext cx="2057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118" name="TextBox 117"/>
            <p:cNvSpPr txBox="1"/>
            <p:nvPr/>
          </p:nvSpPr>
          <p:spPr>
            <a:xfrm>
              <a:off x="3619500" y="7641534"/>
              <a:ext cx="1371600" cy="646331"/>
            </a:xfrm>
            <a:prstGeom prst="rect">
              <a:avLst/>
            </a:prstGeom>
            <a:noFill/>
          </p:spPr>
          <p:txBody>
            <a:bodyPr wrap="square" rtlCol="0">
              <a:spAutoFit/>
            </a:bodyPr>
            <a:lstStyle/>
            <a:p>
              <a:pPr algn="ctr"/>
              <a:r>
                <a:rPr lang="en-US"/>
                <a:t>2</a:t>
              </a:r>
              <a:r>
                <a:rPr lang="el-GR"/>
                <a:t>σ</a:t>
              </a:r>
              <a:r>
                <a:rPr lang="en-US" sz="2000"/>
                <a:t>max</a:t>
              </a:r>
              <a:endParaRPr lang="en-US"/>
            </a:p>
          </p:txBody>
        </p:sp>
      </p:grpSp>
      <p:cxnSp>
        <p:nvCxnSpPr>
          <p:cNvPr id="119" name="Straight Connector 118"/>
          <p:cNvCxnSpPr/>
          <p:nvPr/>
        </p:nvCxnSpPr>
        <p:spPr bwMode="auto">
          <a:xfrm>
            <a:off x="14958973" y="9493827"/>
            <a:ext cx="0" cy="16764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20" name="TextBox 119"/>
          <p:cNvSpPr txBox="1"/>
          <p:nvPr/>
        </p:nvSpPr>
        <p:spPr>
          <a:xfrm>
            <a:off x="13768912" y="11165743"/>
            <a:ext cx="2400300" cy="646331"/>
          </a:xfrm>
          <a:prstGeom prst="rect">
            <a:avLst/>
          </a:prstGeom>
          <a:noFill/>
        </p:spPr>
        <p:txBody>
          <a:bodyPr wrap="square" rtlCol="0">
            <a:spAutoFit/>
          </a:bodyPr>
          <a:lstStyle/>
          <a:p>
            <a:pPr algn="ctr"/>
            <a:r>
              <a:rPr lang="en-US" err="1"/>
              <a:t>m_dMaxX</a:t>
            </a:r>
            <a:endParaRPr lang="en-US"/>
          </a:p>
        </p:txBody>
      </p:sp>
      <p:grpSp>
        <p:nvGrpSpPr>
          <p:cNvPr id="121" name="Group 120"/>
          <p:cNvGrpSpPr/>
          <p:nvPr/>
        </p:nvGrpSpPr>
        <p:grpSpPr>
          <a:xfrm>
            <a:off x="14958973" y="7988326"/>
            <a:ext cx="2057400" cy="816666"/>
            <a:chOff x="3276600" y="7641534"/>
            <a:chExt cx="2057400" cy="816666"/>
          </a:xfrm>
        </p:grpSpPr>
        <p:grpSp>
          <p:nvGrpSpPr>
            <p:cNvPr id="122" name="Group 121"/>
            <p:cNvGrpSpPr/>
            <p:nvPr/>
          </p:nvGrpSpPr>
          <p:grpSpPr>
            <a:xfrm>
              <a:off x="3276600" y="8077200"/>
              <a:ext cx="2057400" cy="381000"/>
              <a:chOff x="3276600" y="8077200"/>
              <a:chExt cx="2057400" cy="381000"/>
            </a:xfrm>
          </p:grpSpPr>
          <p:cxnSp>
            <p:nvCxnSpPr>
              <p:cNvPr id="124" name="Straight Connector 123"/>
              <p:cNvCxnSpPr/>
              <p:nvPr/>
            </p:nvCxnSpPr>
            <p:spPr bwMode="auto">
              <a:xfrm>
                <a:off x="3286689" y="80772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5" name="Straight Connector 124"/>
              <p:cNvCxnSpPr/>
              <p:nvPr/>
            </p:nvCxnSpPr>
            <p:spPr bwMode="auto">
              <a:xfrm>
                <a:off x="5334000" y="8077200"/>
                <a:ext cx="0" cy="3810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126" name="Straight Connector 125"/>
              <p:cNvCxnSpPr/>
              <p:nvPr/>
            </p:nvCxnSpPr>
            <p:spPr bwMode="auto">
              <a:xfrm>
                <a:off x="3276600" y="8267700"/>
                <a:ext cx="2057400"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sp>
          <p:nvSpPr>
            <p:cNvPr id="123" name="TextBox 122"/>
            <p:cNvSpPr txBox="1"/>
            <p:nvPr/>
          </p:nvSpPr>
          <p:spPr>
            <a:xfrm>
              <a:off x="3619500" y="7641534"/>
              <a:ext cx="1371600" cy="646331"/>
            </a:xfrm>
            <a:prstGeom prst="rect">
              <a:avLst/>
            </a:prstGeom>
            <a:noFill/>
          </p:spPr>
          <p:txBody>
            <a:bodyPr wrap="square" rtlCol="0">
              <a:spAutoFit/>
            </a:bodyPr>
            <a:lstStyle/>
            <a:p>
              <a:pPr algn="ctr"/>
              <a:r>
                <a:rPr lang="en-US"/>
                <a:t>2</a:t>
              </a:r>
              <a:r>
                <a:rPr lang="el-GR"/>
                <a:t>σ</a:t>
              </a:r>
              <a:r>
                <a:rPr lang="en-US" sz="2000"/>
                <a:t>max</a:t>
              </a:r>
              <a:endParaRPr lang="en-US"/>
            </a:p>
          </p:txBody>
        </p:sp>
      </p:grpSp>
    </p:spTree>
    <p:extLst>
      <p:ext uri="{BB962C8B-B14F-4D97-AF65-F5344CB8AC3E}">
        <p14:creationId xmlns:p14="http://schemas.microsoft.com/office/powerpoint/2010/main" val="176383267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txBox="1">
            <a:spLocks noChangeArrowheads="1"/>
          </p:cNvSpPr>
          <p:nvPr/>
        </p:nvSpPr>
        <p:spPr bwMode="auto">
          <a:xfrm>
            <a:off x="0" y="4181856"/>
            <a:ext cx="18294350" cy="4733544"/>
          </a:xfrm>
          <a:prstGeom prst="rect">
            <a:avLst/>
          </a:prstGeom>
          <a:solidFill>
            <a:srgbClr val="EAEAEA"/>
          </a:solidFill>
          <a:ln w="9525">
            <a:noFill/>
            <a:miter lim="800000"/>
            <a:headEnd/>
            <a:tailEnd/>
          </a:ln>
        </p:spPr>
        <p:txBody>
          <a:bodyPr/>
          <a:lstStyle>
            <a:lvl1pPr marL="762000" indent="-7620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pPr>
            <a:r>
              <a:rPr lang="en-US" sz="23900" b="1" dirty="0" smtClean="0">
                <a:solidFill>
                  <a:srgbClr val="FF0000"/>
                </a:solidFill>
                <a:effectLst>
                  <a:outerShdw blurRad="38100" dist="38100" dir="2700000" algn="tl">
                    <a:srgbClr val="C0C0C0"/>
                  </a:outerShdw>
                </a:effectLst>
              </a:rPr>
              <a:t>ANTS</a:t>
            </a:r>
          </a:p>
          <a:p>
            <a:pPr eaLnBrk="1" hangingPunct="1">
              <a:spcBef>
                <a:spcPct val="20000"/>
              </a:spcBef>
            </a:pPr>
            <a:r>
              <a:rPr lang="en-US" sz="4000" b="1" dirty="0">
                <a:solidFill>
                  <a:srgbClr val="FF0000"/>
                </a:solidFill>
                <a:effectLst>
                  <a:outerShdw blurRad="38100" dist="38100" dir="2700000" algn="tl">
                    <a:srgbClr val="C0C0C0"/>
                  </a:outerShdw>
                </a:effectLst>
              </a:rPr>
              <a:t>(</a:t>
            </a:r>
            <a:r>
              <a:rPr lang="en-US" sz="4000" b="1" dirty="0" err="1" smtClean="0">
                <a:solidFill>
                  <a:srgbClr val="FF0000"/>
                </a:solidFill>
                <a:effectLst>
                  <a:outerShdw blurRad="38100" dist="38100" dir="2700000" algn="tl">
                    <a:srgbClr val="C0C0C0"/>
                  </a:outerShdw>
                </a:effectLst>
              </a:rPr>
              <a:t>Antidromic</a:t>
            </a:r>
            <a:r>
              <a:rPr lang="en-US" sz="4000" b="1" dirty="0" smtClean="0">
                <a:solidFill>
                  <a:srgbClr val="FF0000"/>
                </a:solidFill>
                <a:effectLst>
                  <a:outerShdw blurRad="38100" dist="38100" dir="2700000" algn="tl">
                    <a:srgbClr val="C0C0C0"/>
                  </a:outerShdw>
                </a:effectLst>
              </a:rPr>
              <a:t> </a:t>
            </a:r>
            <a:r>
              <a:rPr lang="en-US" sz="4000" b="1" dirty="0">
                <a:solidFill>
                  <a:srgbClr val="FF0000"/>
                </a:solidFill>
                <a:effectLst>
                  <a:outerShdw blurRad="38100" dist="38100" dir="2700000" algn="tl">
                    <a:srgbClr val="C0C0C0"/>
                  </a:outerShdw>
                </a:effectLst>
              </a:rPr>
              <a:t>Stimulator</a:t>
            </a:r>
            <a:r>
              <a:rPr lang="en-US" sz="4000" b="1" dirty="0" smtClean="0">
                <a:solidFill>
                  <a:srgbClr val="FF0000"/>
                </a:solidFill>
                <a:effectLst>
                  <a:outerShdw blurRad="38100" dist="38100" dir="2700000" algn="tl">
                    <a:srgbClr val="C0C0C0"/>
                  </a:outerShdw>
                </a:effectLst>
              </a:rPr>
              <a:t>)</a:t>
            </a:r>
            <a:endParaRPr lang="en-US" sz="4000" b="1" dirty="0">
              <a:solidFill>
                <a:srgbClr val="FF0000"/>
              </a:solidFill>
              <a:effectLst>
                <a:outerShdw blurRad="38100" dist="38100" dir="2700000" algn="tl">
                  <a:srgbClr val="C0C0C0"/>
                </a:outerShdw>
              </a:effectLst>
            </a:endParaRPr>
          </a:p>
        </p:txBody>
      </p:sp>
      <p:sp>
        <p:nvSpPr>
          <p:cNvPr id="3" name="Rectangle 52"/>
          <p:cNvSpPr>
            <a:spLocks noChangeArrowheads="1"/>
          </p:cNvSpPr>
          <p:nvPr/>
        </p:nvSpPr>
        <p:spPr bwMode="auto">
          <a:xfrm>
            <a:off x="304800" y="12624137"/>
            <a:ext cx="177546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algn="l"/>
            <a:r>
              <a:rPr lang="en-US" sz="2000" b="1" dirty="0">
                <a:solidFill>
                  <a:srgbClr val="0033CC"/>
                </a:solidFill>
              </a:rPr>
              <a:t>Note: The term “Local Field Potential (LFP)” is often used here to describe continuous signals from neural channels. </a:t>
            </a:r>
          </a:p>
          <a:p>
            <a:pPr algn="l"/>
            <a:r>
              <a:rPr lang="en-US" sz="2000" b="1" dirty="0">
                <a:solidFill>
                  <a:srgbClr val="0033CC"/>
                </a:solidFill>
              </a:rPr>
              <a:t>However, the correct meaning of LFP is something that comes from a field of neural signal, which requires minimal filtering. The signals that you see at spike sorters (e.g., </a:t>
            </a:r>
            <a:r>
              <a:rPr lang="en-US" sz="2000" b="1" dirty="0" err="1">
                <a:solidFill>
                  <a:srgbClr val="0033CC"/>
                </a:solidFill>
              </a:rPr>
              <a:t>DAS_cl</a:t>
            </a:r>
            <a:r>
              <a:rPr lang="en-US" sz="2000" b="1" dirty="0">
                <a:solidFill>
                  <a:srgbClr val="0033CC"/>
                </a:solidFill>
              </a:rPr>
              <a:t>) are heavily modified (filtered) forms of original signals.     </a:t>
            </a:r>
          </a:p>
        </p:txBody>
      </p:sp>
    </p:spTree>
    <p:extLst>
      <p:ext uri="{BB962C8B-B14F-4D97-AF65-F5344CB8AC3E}">
        <p14:creationId xmlns:p14="http://schemas.microsoft.com/office/powerpoint/2010/main" val="300294398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9596" y="5160124"/>
            <a:ext cx="11344275" cy="7019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smtClean="0">
                <a:solidFill>
                  <a:srgbClr val="FF0000"/>
                </a:solidFill>
                <a:effectLst>
                  <a:outerShdw blurRad="38100" dist="38100" dir="2700000" algn="tl">
                    <a:srgbClr val="C0C0C0"/>
                  </a:outerShdw>
                </a:effectLst>
              </a:rPr>
              <a:t>ANTS</a:t>
            </a:r>
            <a:endParaRPr lang="en-US" sz="4400" b="1" dirty="0">
              <a:solidFill>
                <a:srgbClr val="FF0000"/>
              </a:solidFill>
              <a:effectLst>
                <a:outerShdw blurRad="38100" dist="38100" dir="2700000" algn="tl">
                  <a:srgbClr val="C0C0C0"/>
                </a:outerShdw>
              </a:effectLst>
            </a:endParaRPr>
          </a:p>
        </p:txBody>
      </p:sp>
      <p:sp>
        <p:nvSpPr>
          <p:cNvPr id="29700" name="Text Box 4"/>
          <p:cNvSpPr txBox="1">
            <a:spLocks noChangeArrowheads="1"/>
          </p:cNvSpPr>
          <p:nvPr/>
        </p:nvSpPr>
        <p:spPr bwMode="auto">
          <a:xfrm>
            <a:off x="989798" y="5867400"/>
            <a:ext cx="27432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dirty="0">
                <a:solidFill>
                  <a:schemeClr val="accent2"/>
                </a:solidFill>
              </a:rPr>
              <a:t>File name to save</a:t>
            </a:r>
          </a:p>
        </p:txBody>
      </p:sp>
      <p:cxnSp>
        <p:nvCxnSpPr>
          <p:cNvPr id="29701" name="AutoShape 5"/>
          <p:cNvCxnSpPr>
            <a:cxnSpLocks noChangeShapeType="1"/>
            <a:stCxn id="29700" idx="3"/>
            <a:endCxn id="29702" idx="1"/>
          </p:cNvCxnSpPr>
          <p:nvPr/>
        </p:nvCxnSpPr>
        <p:spPr bwMode="auto">
          <a:xfrm flipV="1">
            <a:off x="3732998" y="5857964"/>
            <a:ext cx="1413498" cy="212636"/>
          </a:xfrm>
          <a:prstGeom prst="straightConnector1">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29702" name="Rectangle 6"/>
          <p:cNvSpPr>
            <a:spLocks noChangeArrowheads="1"/>
          </p:cNvSpPr>
          <p:nvPr/>
        </p:nvSpPr>
        <p:spPr bwMode="auto">
          <a:xfrm>
            <a:off x="5146496" y="5721439"/>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9703" name="Text Box 11"/>
          <p:cNvSpPr txBox="1">
            <a:spLocks noChangeArrowheads="1"/>
          </p:cNvSpPr>
          <p:nvPr/>
        </p:nvSpPr>
        <p:spPr bwMode="auto">
          <a:xfrm>
            <a:off x="800100" y="10249042"/>
            <a:ext cx="3124200" cy="7112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Click the labels to change the scales of axes.</a:t>
            </a:r>
          </a:p>
        </p:txBody>
      </p:sp>
      <p:sp>
        <p:nvSpPr>
          <p:cNvPr id="29704" name="Text Box 16"/>
          <p:cNvSpPr txBox="1">
            <a:spLocks noChangeArrowheads="1"/>
          </p:cNvSpPr>
          <p:nvPr/>
        </p:nvSpPr>
        <p:spPr bwMode="auto">
          <a:xfrm>
            <a:off x="2590800" y="1011434"/>
            <a:ext cx="34290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Orthodromic stimulation</a:t>
            </a:r>
          </a:p>
        </p:txBody>
      </p:sp>
      <p:cxnSp>
        <p:nvCxnSpPr>
          <p:cNvPr id="29705" name="AutoShape 17"/>
          <p:cNvCxnSpPr>
            <a:cxnSpLocks noChangeShapeType="1"/>
            <a:stCxn id="29704" idx="3"/>
            <a:endCxn id="29706" idx="0"/>
          </p:cNvCxnSpPr>
          <p:nvPr/>
        </p:nvCxnSpPr>
        <p:spPr bwMode="auto">
          <a:xfrm>
            <a:off x="6019800" y="1214634"/>
            <a:ext cx="299893" cy="4379139"/>
          </a:xfrm>
          <a:prstGeom prst="bentConnector2">
            <a:avLst/>
          </a:prstGeom>
          <a:noFill/>
          <a:ln w="38100">
            <a:solidFill>
              <a:schemeClr val="hlink"/>
            </a:solidFill>
            <a:miter lim="800000"/>
            <a:headEnd/>
            <a:tailEnd type="triangle" w="med" len="med"/>
          </a:ln>
          <a:extLst>
            <a:ext uri="{909E8E84-426E-40DD-AFC4-6F175D3DCCD1}">
              <a14:hiddenFill xmlns:a14="http://schemas.microsoft.com/office/drawing/2010/main">
                <a:noFill/>
              </a14:hiddenFill>
            </a:ext>
          </a:extLst>
        </p:spPr>
      </p:cxnSp>
      <p:sp>
        <p:nvSpPr>
          <p:cNvPr id="29706" name="Rectangle 18"/>
          <p:cNvSpPr>
            <a:spLocks noChangeArrowheads="1"/>
          </p:cNvSpPr>
          <p:nvPr/>
        </p:nvSpPr>
        <p:spPr bwMode="auto">
          <a:xfrm>
            <a:off x="6227618" y="5593773"/>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9707" name="Text Box 19"/>
          <p:cNvSpPr txBox="1">
            <a:spLocks noChangeArrowheads="1"/>
          </p:cNvSpPr>
          <p:nvPr/>
        </p:nvSpPr>
        <p:spPr bwMode="auto">
          <a:xfrm>
            <a:off x="1356880" y="12392561"/>
            <a:ext cx="9387320" cy="1015663"/>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dirty="0">
                <a:solidFill>
                  <a:schemeClr val="accent2"/>
                </a:solidFill>
              </a:rPr>
              <a:t>Measuring bar that can be mouse-dragged to position at different time points. In the case of </a:t>
            </a:r>
            <a:r>
              <a:rPr lang="en-US" sz="2000" dirty="0" err="1">
                <a:solidFill>
                  <a:schemeClr val="accent2"/>
                </a:solidFill>
              </a:rPr>
              <a:t>antidromic</a:t>
            </a:r>
            <a:r>
              <a:rPr lang="en-US" sz="2000" dirty="0">
                <a:solidFill>
                  <a:schemeClr val="accent2"/>
                </a:solidFill>
              </a:rPr>
              <a:t> stimulation, this also sets the stimulation latency, from the time of spike detection (or threshold-crossing).  </a:t>
            </a:r>
          </a:p>
        </p:txBody>
      </p:sp>
      <p:cxnSp>
        <p:nvCxnSpPr>
          <p:cNvPr id="29708" name="AutoShape 20"/>
          <p:cNvCxnSpPr>
            <a:cxnSpLocks noChangeShapeType="1"/>
            <a:stCxn id="29707" idx="0"/>
            <a:endCxn id="29709" idx="2"/>
          </p:cNvCxnSpPr>
          <p:nvPr/>
        </p:nvCxnSpPr>
        <p:spPr bwMode="auto">
          <a:xfrm rot="5400000" flipH="1" flipV="1">
            <a:off x="5568177" y="10616964"/>
            <a:ext cx="2257961" cy="129323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9709" name="Rectangle 21"/>
          <p:cNvSpPr>
            <a:spLocks noChangeArrowheads="1"/>
          </p:cNvSpPr>
          <p:nvPr/>
        </p:nvSpPr>
        <p:spPr bwMode="auto">
          <a:xfrm rot="5400000">
            <a:off x="7329487" y="9996487"/>
            <a:ext cx="304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rot="10800000" anchor="ctr">
            <a:spAutoFit/>
          </a:bodyPr>
          <a:lstStyle/>
          <a:p>
            <a:endParaRPr lang="en-US"/>
          </a:p>
        </p:txBody>
      </p:sp>
      <p:cxnSp>
        <p:nvCxnSpPr>
          <p:cNvPr id="29710" name="AutoShape 23"/>
          <p:cNvCxnSpPr>
            <a:cxnSpLocks noChangeShapeType="1"/>
            <a:stCxn id="29726" idx="3"/>
            <a:endCxn id="29711" idx="2"/>
          </p:cNvCxnSpPr>
          <p:nvPr/>
        </p:nvCxnSpPr>
        <p:spPr bwMode="auto">
          <a:xfrm>
            <a:off x="5334000" y="3632200"/>
            <a:ext cx="131763" cy="1941513"/>
          </a:xfrm>
          <a:prstGeom prst="bentConnector2">
            <a:avLst/>
          </a:prstGeom>
          <a:noFill/>
          <a:ln w="381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29711" name="Rectangle 24"/>
          <p:cNvSpPr>
            <a:spLocks noChangeArrowheads="1"/>
          </p:cNvSpPr>
          <p:nvPr/>
        </p:nvSpPr>
        <p:spPr bwMode="auto">
          <a:xfrm rot="10800000">
            <a:off x="5313363" y="5573713"/>
            <a:ext cx="304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rot="10800000" anchor="ctr">
            <a:spAutoFit/>
          </a:bodyPr>
          <a:lstStyle/>
          <a:p>
            <a:endParaRPr lang="en-US"/>
          </a:p>
        </p:txBody>
      </p:sp>
      <p:sp>
        <p:nvSpPr>
          <p:cNvPr id="29712" name="Oval 30"/>
          <p:cNvSpPr>
            <a:spLocks noChangeArrowheads="1"/>
          </p:cNvSpPr>
          <p:nvPr/>
        </p:nvSpPr>
        <p:spPr bwMode="auto">
          <a:xfrm>
            <a:off x="5029200" y="11780178"/>
            <a:ext cx="454025" cy="358775"/>
          </a:xfrm>
          <a:prstGeom prst="ellipse">
            <a:avLst/>
          </a:prstGeom>
          <a:noFill/>
          <a:ln w="952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cxnSp>
        <p:nvCxnSpPr>
          <p:cNvPr id="29713" name="AutoShape 33"/>
          <p:cNvCxnSpPr>
            <a:cxnSpLocks noChangeShapeType="1"/>
            <a:stCxn id="29703" idx="2"/>
            <a:endCxn id="29712" idx="2"/>
          </p:cNvCxnSpPr>
          <p:nvPr/>
        </p:nvCxnSpPr>
        <p:spPr bwMode="auto">
          <a:xfrm rot="16200000" flipH="1">
            <a:off x="3196038" y="10126404"/>
            <a:ext cx="999324" cy="266700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9714" name="Text Box 37"/>
          <p:cNvSpPr txBox="1">
            <a:spLocks noChangeArrowheads="1"/>
          </p:cNvSpPr>
          <p:nvPr/>
        </p:nvSpPr>
        <p:spPr bwMode="auto">
          <a:xfrm>
            <a:off x="990600" y="2743200"/>
            <a:ext cx="44958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Periodic automatic stimulation mode</a:t>
            </a:r>
          </a:p>
        </p:txBody>
      </p:sp>
      <p:cxnSp>
        <p:nvCxnSpPr>
          <p:cNvPr id="29715" name="AutoShape 38"/>
          <p:cNvCxnSpPr>
            <a:cxnSpLocks noChangeShapeType="1"/>
            <a:stCxn id="29714" idx="3"/>
            <a:endCxn id="29716" idx="0"/>
          </p:cNvCxnSpPr>
          <p:nvPr/>
        </p:nvCxnSpPr>
        <p:spPr bwMode="auto">
          <a:xfrm>
            <a:off x="5486400" y="2946400"/>
            <a:ext cx="289502" cy="2630488"/>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9716" name="Rectangle 39"/>
          <p:cNvSpPr>
            <a:spLocks noChangeArrowheads="1"/>
          </p:cNvSpPr>
          <p:nvPr/>
        </p:nvSpPr>
        <p:spPr bwMode="auto">
          <a:xfrm>
            <a:off x="5683827" y="557688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9717" name="Text Box 52"/>
          <p:cNvSpPr txBox="1">
            <a:spLocks noChangeArrowheads="1"/>
          </p:cNvSpPr>
          <p:nvPr/>
        </p:nvSpPr>
        <p:spPr bwMode="auto">
          <a:xfrm>
            <a:off x="10820400" y="990600"/>
            <a:ext cx="3733800" cy="58477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dirty="0">
                <a:solidFill>
                  <a:schemeClr val="accent2"/>
                </a:solidFill>
              </a:rPr>
              <a:t>Click this to set the channel to record from, and the channel to stimulate</a:t>
            </a:r>
          </a:p>
        </p:txBody>
      </p:sp>
      <p:cxnSp>
        <p:nvCxnSpPr>
          <p:cNvPr id="29718" name="AutoShape 53"/>
          <p:cNvCxnSpPr>
            <a:cxnSpLocks noChangeShapeType="1"/>
            <a:stCxn id="29717" idx="1"/>
            <a:endCxn id="29719" idx="0"/>
          </p:cNvCxnSpPr>
          <p:nvPr/>
        </p:nvCxnSpPr>
        <p:spPr bwMode="auto">
          <a:xfrm rot="10800000" flipV="1">
            <a:off x="10636788" y="1282988"/>
            <a:ext cx="183613" cy="4965412"/>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9719" name="Rectangle 54"/>
          <p:cNvSpPr>
            <a:spLocks noChangeArrowheads="1"/>
          </p:cNvSpPr>
          <p:nvPr/>
        </p:nvSpPr>
        <p:spPr bwMode="auto">
          <a:xfrm>
            <a:off x="10544712" y="624840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9720" name="Rectangle 57"/>
          <p:cNvSpPr>
            <a:spLocks noChangeArrowheads="1"/>
          </p:cNvSpPr>
          <p:nvPr/>
        </p:nvSpPr>
        <p:spPr bwMode="auto">
          <a:xfrm rot="5400000">
            <a:off x="5958465" y="5530850"/>
            <a:ext cx="184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9721" name="AutoShape 59"/>
          <p:cNvSpPr>
            <a:spLocks/>
          </p:cNvSpPr>
          <p:nvPr/>
        </p:nvSpPr>
        <p:spPr bwMode="auto">
          <a:xfrm>
            <a:off x="609600" y="1981200"/>
            <a:ext cx="228600" cy="1981200"/>
          </a:xfrm>
          <a:prstGeom prst="leftBrace">
            <a:avLst>
              <a:gd name="adj1" fmla="val 12157"/>
              <a:gd name="adj2" fmla="val 50000"/>
            </a:avLst>
          </a:prstGeom>
          <a:noFill/>
          <a:ln w="28575">
            <a:solidFill>
              <a:srgbClr val="CC0000"/>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29722" name="Text Box 60"/>
          <p:cNvSpPr txBox="1">
            <a:spLocks noChangeArrowheads="1"/>
          </p:cNvSpPr>
          <p:nvPr/>
        </p:nvSpPr>
        <p:spPr bwMode="auto">
          <a:xfrm rot="-5400000">
            <a:off x="-723900" y="2628900"/>
            <a:ext cx="2276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400" dirty="0">
                <a:solidFill>
                  <a:schemeClr val="accent2"/>
                </a:solidFill>
              </a:rPr>
              <a:t>Only for Antidromic Stimulation</a:t>
            </a:r>
          </a:p>
        </p:txBody>
      </p:sp>
      <p:sp>
        <p:nvSpPr>
          <p:cNvPr id="29723" name="Text Box 61"/>
          <p:cNvSpPr txBox="1">
            <a:spLocks noChangeArrowheads="1"/>
          </p:cNvSpPr>
          <p:nvPr/>
        </p:nvSpPr>
        <p:spPr bwMode="auto">
          <a:xfrm>
            <a:off x="12216830" y="12703314"/>
            <a:ext cx="2117725" cy="707886"/>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dirty="0">
                <a:solidFill>
                  <a:schemeClr val="accent2"/>
                </a:solidFill>
              </a:rPr>
              <a:t>Stimulation &amp; artifact</a:t>
            </a:r>
          </a:p>
        </p:txBody>
      </p:sp>
      <p:cxnSp>
        <p:nvCxnSpPr>
          <p:cNvPr id="29724" name="AutoShape 62"/>
          <p:cNvCxnSpPr>
            <a:cxnSpLocks noChangeShapeType="1"/>
            <a:stCxn id="29723" idx="0"/>
            <a:endCxn id="29725" idx="2"/>
          </p:cNvCxnSpPr>
          <p:nvPr/>
        </p:nvCxnSpPr>
        <p:spPr bwMode="auto">
          <a:xfrm rot="16200000" flipV="1">
            <a:off x="10860924" y="10288544"/>
            <a:ext cx="2876193" cy="1953347"/>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9725" name="Rectangle 63"/>
          <p:cNvSpPr>
            <a:spLocks noChangeArrowheads="1"/>
          </p:cNvSpPr>
          <p:nvPr/>
        </p:nvSpPr>
        <p:spPr bwMode="auto">
          <a:xfrm rot="-5400000">
            <a:off x="11031833" y="9689008"/>
            <a:ext cx="304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rot="10800000" anchor="ctr">
            <a:spAutoFit/>
          </a:bodyPr>
          <a:lstStyle/>
          <a:p>
            <a:endParaRPr lang="en-US"/>
          </a:p>
        </p:txBody>
      </p:sp>
      <p:sp>
        <p:nvSpPr>
          <p:cNvPr id="29726" name="Text Box 40"/>
          <p:cNvSpPr txBox="1">
            <a:spLocks noChangeArrowheads="1"/>
          </p:cNvSpPr>
          <p:nvPr/>
        </p:nvSpPr>
        <p:spPr bwMode="auto">
          <a:xfrm>
            <a:off x="838200" y="3429000"/>
            <a:ext cx="44958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dirty="0">
                <a:solidFill>
                  <a:schemeClr val="accent2"/>
                </a:solidFill>
              </a:rPr>
              <a:t>Start Antidromic Stimulation</a:t>
            </a:r>
          </a:p>
        </p:txBody>
      </p:sp>
      <p:cxnSp>
        <p:nvCxnSpPr>
          <p:cNvPr id="29727" name="AutoShape 5"/>
          <p:cNvCxnSpPr>
            <a:cxnSpLocks noChangeShapeType="1"/>
            <a:stCxn id="29728" idx="3"/>
            <a:endCxn id="29720" idx="1"/>
          </p:cNvCxnSpPr>
          <p:nvPr/>
        </p:nvCxnSpPr>
        <p:spPr bwMode="auto">
          <a:xfrm>
            <a:off x="5410200" y="2260600"/>
            <a:ext cx="640340" cy="3316288"/>
          </a:xfrm>
          <a:prstGeom prst="bentConnector2">
            <a:avLst/>
          </a:prstGeom>
          <a:noFill/>
          <a:ln w="38100">
            <a:solidFill>
              <a:srgbClr val="9933FF"/>
            </a:solidFill>
            <a:round/>
            <a:headEnd/>
            <a:tailEnd type="triangle" w="med" len="med"/>
          </a:ln>
          <a:extLst>
            <a:ext uri="{909E8E84-426E-40DD-AFC4-6F175D3DCCD1}">
              <a14:hiddenFill xmlns:a14="http://schemas.microsoft.com/office/drawing/2010/main">
                <a:noFill/>
              </a14:hiddenFill>
            </a:ext>
          </a:extLst>
        </p:spPr>
      </p:cxnSp>
      <p:sp>
        <p:nvSpPr>
          <p:cNvPr id="29728" name="Text Box 37"/>
          <p:cNvSpPr txBox="1">
            <a:spLocks noChangeArrowheads="1"/>
          </p:cNvSpPr>
          <p:nvPr/>
        </p:nvSpPr>
        <p:spPr bwMode="auto">
          <a:xfrm>
            <a:off x="914400" y="2057400"/>
            <a:ext cx="44958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Faster pace stimulation</a:t>
            </a:r>
          </a:p>
        </p:txBody>
      </p:sp>
      <p:sp>
        <p:nvSpPr>
          <p:cNvPr id="29729" name="Text Box 4"/>
          <p:cNvSpPr txBox="1">
            <a:spLocks noChangeArrowheads="1"/>
          </p:cNvSpPr>
          <p:nvPr/>
        </p:nvSpPr>
        <p:spPr bwMode="auto">
          <a:xfrm>
            <a:off x="426948" y="6756400"/>
            <a:ext cx="3937000" cy="40011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dirty="0">
                <a:solidFill>
                  <a:schemeClr val="accent2"/>
                </a:solidFill>
              </a:rPr>
              <a:t>Click this to reserve to save</a:t>
            </a:r>
          </a:p>
        </p:txBody>
      </p:sp>
      <p:cxnSp>
        <p:nvCxnSpPr>
          <p:cNvPr id="29730" name="AutoShape 5"/>
          <p:cNvCxnSpPr>
            <a:cxnSpLocks noChangeShapeType="1"/>
            <a:stCxn id="29729" idx="3"/>
            <a:endCxn id="29731" idx="1"/>
          </p:cNvCxnSpPr>
          <p:nvPr/>
        </p:nvCxnSpPr>
        <p:spPr bwMode="auto">
          <a:xfrm flipV="1">
            <a:off x="4363948" y="6309653"/>
            <a:ext cx="1711504" cy="646802"/>
          </a:xfrm>
          <a:prstGeom prst="straightConnector1">
            <a:avLst/>
          </a:prstGeom>
          <a:noFill/>
          <a:ln w="38100">
            <a:solidFill>
              <a:srgbClr val="9933FF"/>
            </a:solidFill>
            <a:round/>
            <a:headEnd/>
            <a:tailEnd type="triangle" w="med" len="med"/>
          </a:ln>
          <a:extLst>
            <a:ext uri="{909E8E84-426E-40DD-AFC4-6F175D3DCCD1}">
              <a14:hiddenFill xmlns:a14="http://schemas.microsoft.com/office/drawing/2010/main">
                <a:noFill/>
              </a14:hiddenFill>
            </a:ext>
          </a:extLst>
        </p:spPr>
      </p:cxnSp>
      <p:sp>
        <p:nvSpPr>
          <p:cNvPr id="29731" name="Rectangle 6"/>
          <p:cNvSpPr>
            <a:spLocks noChangeArrowheads="1"/>
          </p:cNvSpPr>
          <p:nvPr/>
        </p:nvSpPr>
        <p:spPr bwMode="auto">
          <a:xfrm>
            <a:off x="6075452" y="6173128"/>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29732" name="Text Box 61"/>
          <p:cNvSpPr txBox="1">
            <a:spLocks noChangeArrowheads="1"/>
          </p:cNvSpPr>
          <p:nvPr/>
        </p:nvSpPr>
        <p:spPr bwMode="auto">
          <a:xfrm>
            <a:off x="15011400" y="12931775"/>
            <a:ext cx="3184525" cy="708025"/>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a:solidFill>
                  <a:schemeClr val="accent2"/>
                </a:solidFill>
              </a:rPr>
              <a:t>Another measuring bar. No function associated</a:t>
            </a:r>
          </a:p>
        </p:txBody>
      </p:sp>
      <p:cxnSp>
        <p:nvCxnSpPr>
          <p:cNvPr id="29733" name="AutoShape 62"/>
          <p:cNvCxnSpPr>
            <a:cxnSpLocks noChangeShapeType="1"/>
            <a:stCxn id="29732" idx="0"/>
            <a:endCxn id="29734" idx="2"/>
          </p:cNvCxnSpPr>
          <p:nvPr/>
        </p:nvCxnSpPr>
        <p:spPr bwMode="auto">
          <a:xfrm rot="16200000" flipV="1">
            <a:off x="14231984" y="10560095"/>
            <a:ext cx="3178175" cy="1565185"/>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29734" name="Rectangle 63"/>
          <p:cNvSpPr>
            <a:spLocks noChangeArrowheads="1"/>
          </p:cNvSpPr>
          <p:nvPr/>
        </p:nvSpPr>
        <p:spPr bwMode="auto">
          <a:xfrm rot="-5400000">
            <a:off x="14747965" y="9615487"/>
            <a:ext cx="304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rot="10800000" anchor="ctr">
            <a:spAutoFit/>
          </a:bodyPr>
          <a:lstStyle/>
          <a:p>
            <a:endParaRPr lang="en-US"/>
          </a:p>
        </p:txBody>
      </p:sp>
      <p:sp>
        <p:nvSpPr>
          <p:cNvPr id="40" name="Text Box 52"/>
          <p:cNvSpPr txBox="1">
            <a:spLocks noChangeArrowheads="1"/>
          </p:cNvSpPr>
          <p:nvPr/>
        </p:nvSpPr>
        <p:spPr bwMode="auto">
          <a:xfrm>
            <a:off x="13106400" y="3452019"/>
            <a:ext cx="5181600" cy="1077218"/>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dirty="0">
                <a:solidFill>
                  <a:schemeClr val="accent2"/>
                </a:solidFill>
              </a:rPr>
              <a:t>During the Antidromic stimulations, searching for a stimulating channel that evokes </a:t>
            </a:r>
            <a:r>
              <a:rPr lang="en-US" sz="1600" dirty="0" err="1">
                <a:solidFill>
                  <a:schemeClr val="accent2"/>
                </a:solidFill>
              </a:rPr>
              <a:t>antidromic</a:t>
            </a:r>
            <a:r>
              <a:rPr lang="en-US" sz="1600" dirty="0">
                <a:solidFill>
                  <a:schemeClr val="accent2"/>
                </a:solidFill>
              </a:rPr>
              <a:t> spike at the recording site, this can be pressed </a:t>
            </a:r>
            <a:r>
              <a:rPr lang="en-US" sz="1600" b="1" dirty="0"/>
              <a:t>to specify a stimulating channel (relay) to concentrate</a:t>
            </a:r>
            <a:r>
              <a:rPr lang="en-US" sz="1600" dirty="0">
                <a:solidFill>
                  <a:schemeClr val="accent2"/>
                </a:solidFill>
              </a:rPr>
              <a:t>. </a:t>
            </a:r>
          </a:p>
        </p:txBody>
      </p:sp>
      <p:cxnSp>
        <p:nvCxnSpPr>
          <p:cNvPr id="41" name="AutoShape 53"/>
          <p:cNvCxnSpPr>
            <a:cxnSpLocks noChangeShapeType="1"/>
            <a:stCxn id="40" idx="2"/>
            <a:endCxn id="43" idx="0"/>
          </p:cNvCxnSpPr>
          <p:nvPr/>
        </p:nvCxnSpPr>
        <p:spPr bwMode="auto">
          <a:xfrm rot="5400000">
            <a:off x="14516285" y="5059066"/>
            <a:ext cx="1710745" cy="651087"/>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43" name="Rectangle 54"/>
          <p:cNvSpPr>
            <a:spLocks noChangeArrowheads="1"/>
          </p:cNvSpPr>
          <p:nvPr/>
        </p:nvSpPr>
        <p:spPr bwMode="auto">
          <a:xfrm>
            <a:off x="14954038" y="6239982"/>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63" name="Text Box 52"/>
          <p:cNvSpPr txBox="1">
            <a:spLocks noChangeArrowheads="1"/>
          </p:cNvSpPr>
          <p:nvPr/>
        </p:nvSpPr>
        <p:spPr bwMode="auto">
          <a:xfrm flipH="1">
            <a:off x="6462282" y="1143000"/>
            <a:ext cx="3329350" cy="156966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dirty="0">
                <a:solidFill>
                  <a:schemeClr val="accent2"/>
                </a:solidFill>
              </a:rPr>
              <a:t>Multiple Pages (1~10) of Figures. Each page needs to be associated with a stimulation channel. When a channel is </a:t>
            </a:r>
            <a:r>
              <a:rPr lang="en-US" sz="1600" dirty="0" smtClean="0">
                <a:solidFill>
                  <a:schemeClr val="accent2"/>
                </a:solidFill>
              </a:rPr>
              <a:t>stimulated</a:t>
            </a:r>
            <a:r>
              <a:rPr lang="en-US" sz="1600" dirty="0">
                <a:solidFill>
                  <a:schemeClr val="accent2"/>
                </a:solidFill>
              </a:rPr>
              <a:t>, ANTS will display the page containing the stimulation channel. </a:t>
            </a:r>
          </a:p>
        </p:txBody>
      </p:sp>
      <p:cxnSp>
        <p:nvCxnSpPr>
          <p:cNvPr id="64" name="AutoShape 53"/>
          <p:cNvCxnSpPr>
            <a:cxnSpLocks noChangeShapeType="1"/>
            <a:stCxn id="63" idx="2"/>
            <a:endCxn id="82" idx="1"/>
          </p:cNvCxnSpPr>
          <p:nvPr/>
        </p:nvCxnSpPr>
        <p:spPr bwMode="auto">
          <a:xfrm rot="5400000">
            <a:off x="6066083" y="3785890"/>
            <a:ext cx="3134104" cy="987645"/>
          </a:xfrm>
          <a:prstGeom prst="bentConnector3">
            <a:avLst>
              <a:gd name="adj1" fmla="val 50000"/>
            </a:avLst>
          </a:prstGeom>
          <a:noFill/>
          <a:ln w="38100">
            <a:solidFill>
              <a:srgbClr val="FF00FF"/>
            </a:solidFill>
            <a:miter lim="800000"/>
            <a:headEnd/>
            <a:tailEnd type="triangle" w="med" len="med"/>
          </a:ln>
          <a:extLst>
            <a:ext uri="{909E8E84-426E-40DD-AFC4-6F175D3DCCD1}">
              <a14:hiddenFill xmlns:a14="http://schemas.microsoft.com/office/drawing/2010/main">
                <a:noFill/>
              </a14:hiddenFill>
            </a:ext>
          </a:extLst>
        </p:spPr>
      </p:cxnSp>
      <p:sp>
        <p:nvSpPr>
          <p:cNvPr id="70" name="Text Box 52"/>
          <p:cNvSpPr txBox="1">
            <a:spLocks noChangeArrowheads="1"/>
          </p:cNvSpPr>
          <p:nvPr/>
        </p:nvSpPr>
        <p:spPr bwMode="auto">
          <a:xfrm>
            <a:off x="11277600" y="1744171"/>
            <a:ext cx="2675955" cy="1077218"/>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dirty="0">
                <a:solidFill>
                  <a:schemeClr val="accent2"/>
                </a:solidFill>
              </a:rPr>
              <a:t>The neural spike channel which is in charge of triggering Antidromic stimulation</a:t>
            </a:r>
          </a:p>
        </p:txBody>
      </p:sp>
      <p:sp>
        <p:nvSpPr>
          <p:cNvPr id="72" name="Rectangle 54"/>
          <p:cNvSpPr>
            <a:spLocks noChangeArrowheads="1"/>
          </p:cNvSpPr>
          <p:nvPr/>
        </p:nvSpPr>
        <p:spPr bwMode="auto">
          <a:xfrm>
            <a:off x="12573000" y="58229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cxnSp>
        <p:nvCxnSpPr>
          <p:cNvPr id="73" name="AutoShape 53"/>
          <p:cNvCxnSpPr>
            <a:cxnSpLocks noChangeShapeType="1"/>
            <a:stCxn id="70" idx="2"/>
            <a:endCxn id="72" idx="0"/>
          </p:cNvCxnSpPr>
          <p:nvPr/>
        </p:nvCxnSpPr>
        <p:spPr bwMode="auto">
          <a:xfrm rot="16200000" flipH="1">
            <a:off x="11139546" y="4297420"/>
            <a:ext cx="3001561" cy="49497"/>
          </a:xfrm>
          <a:prstGeom prst="bentConnector3">
            <a:avLst>
              <a:gd name="adj1" fmla="val 50000"/>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sp>
        <p:nvSpPr>
          <p:cNvPr id="82" name="AutoShape 59"/>
          <p:cNvSpPr>
            <a:spLocks/>
          </p:cNvSpPr>
          <p:nvPr/>
        </p:nvSpPr>
        <p:spPr bwMode="auto">
          <a:xfrm rot="5400000">
            <a:off x="7050935" y="4921052"/>
            <a:ext cx="176753" cy="2028176"/>
          </a:xfrm>
          <a:prstGeom prst="leftBrace">
            <a:avLst>
              <a:gd name="adj1" fmla="val 12157"/>
              <a:gd name="adj2" fmla="val 50000"/>
            </a:avLst>
          </a:prstGeom>
          <a:noFill/>
          <a:ln w="28575">
            <a:solidFill>
              <a:srgbClr val="FF00F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en-US"/>
          </a:p>
        </p:txBody>
      </p:sp>
      <p:sp>
        <p:nvSpPr>
          <p:cNvPr id="53" name="Rectangle 6"/>
          <p:cNvSpPr>
            <a:spLocks noChangeArrowheads="1"/>
          </p:cNvSpPr>
          <p:nvPr/>
        </p:nvSpPr>
        <p:spPr bwMode="auto">
          <a:xfrm>
            <a:off x="5127571" y="5525844"/>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
        <p:nvSpPr>
          <p:cNvPr id="55" name="Text Box 4"/>
          <p:cNvSpPr txBox="1">
            <a:spLocks noChangeArrowheads="1"/>
          </p:cNvSpPr>
          <p:nvPr/>
        </p:nvSpPr>
        <p:spPr bwMode="auto">
          <a:xfrm>
            <a:off x="1066800" y="5262562"/>
            <a:ext cx="2743200" cy="406400"/>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dirty="0">
                <a:solidFill>
                  <a:schemeClr val="accent2"/>
                </a:solidFill>
              </a:rPr>
              <a:t>Start/stop saving</a:t>
            </a:r>
          </a:p>
        </p:txBody>
      </p:sp>
      <p:cxnSp>
        <p:nvCxnSpPr>
          <p:cNvPr id="57" name="AutoShape 17"/>
          <p:cNvCxnSpPr>
            <a:cxnSpLocks noChangeShapeType="1"/>
            <a:stCxn id="55" idx="3"/>
            <a:endCxn id="53" idx="1"/>
          </p:cNvCxnSpPr>
          <p:nvPr/>
        </p:nvCxnSpPr>
        <p:spPr bwMode="auto">
          <a:xfrm>
            <a:off x="3810000" y="5465762"/>
            <a:ext cx="1317571" cy="196607"/>
          </a:xfrm>
          <a:prstGeom prst="bentConnector3">
            <a:avLst>
              <a:gd name="adj1" fmla="val 50000"/>
            </a:avLst>
          </a:prstGeom>
          <a:noFill/>
          <a:ln w="38100">
            <a:solidFill>
              <a:schemeClr val="hlink"/>
            </a:solidFill>
            <a:miter lim="800000"/>
            <a:headEnd/>
            <a:tailEnd type="triangle" w="med" len="med"/>
          </a:ln>
          <a:extLst>
            <a:ext uri="{909E8E84-426E-40DD-AFC4-6F175D3DCCD1}">
              <a14:hiddenFill xmlns:a14="http://schemas.microsoft.com/office/drawing/2010/main">
                <a:noFill/>
              </a14:hiddenFill>
            </a:ext>
          </a:extLst>
        </p:spPr>
      </p:cxnSp>
      <p:sp>
        <p:nvSpPr>
          <p:cNvPr id="75" name="Text Box 52"/>
          <p:cNvSpPr txBox="1">
            <a:spLocks noChangeArrowheads="1"/>
          </p:cNvSpPr>
          <p:nvPr/>
        </p:nvSpPr>
        <p:spPr bwMode="auto">
          <a:xfrm flipH="1">
            <a:off x="8326681" y="3226895"/>
            <a:ext cx="1971449" cy="830997"/>
          </a:xfrm>
          <a:prstGeom prst="rect">
            <a:avLst/>
          </a:prstGeom>
          <a:noFill/>
          <a:ln w="9525" algn="ctr">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600" dirty="0">
                <a:solidFill>
                  <a:schemeClr val="accent2"/>
                </a:solidFill>
              </a:rPr>
              <a:t>How many superimposition do you want to see?</a:t>
            </a:r>
          </a:p>
        </p:txBody>
      </p:sp>
      <p:cxnSp>
        <p:nvCxnSpPr>
          <p:cNvPr id="76" name="AutoShape 23"/>
          <p:cNvCxnSpPr>
            <a:cxnSpLocks noChangeShapeType="1"/>
            <a:stCxn id="75" idx="2"/>
            <a:endCxn id="78" idx="3"/>
          </p:cNvCxnSpPr>
          <p:nvPr/>
        </p:nvCxnSpPr>
        <p:spPr bwMode="auto">
          <a:xfrm rot="5400000">
            <a:off x="8081775" y="4652644"/>
            <a:ext cx="1825383" cy="635879"/>
          </a:xfrm>
          <a:prstGeom prst="bentConnector2">
            <a:avLst/>
          </a:prstGeom>
          <a:noFill/>
          <a:ln w="381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78" name="Rectangle 6"/>
          <p:cNvSpPr>
            <a:spLocks noChangeArrowheads="1"/>
          </p:cNvSpPr>
          <p:nvPr/>
        </p:nvSpPr>
        <p:spPr bwMode="auto">
          <a:xfrm>
            <a:off x="8492376" y="5746750"/>
            <a:ext cx="1841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endParaRPr lang="en-US"/>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Customizing ANTS</a:t>
            </a:r>
          </a:p>
        </p:txBody>
      </p:sp>
      <p:sp>
        <p:nvSpPr>
          <p:cNvPr id="39" name="Text Box 9"/>
          <p:cNvSpPr txBox="1">
            <a:spLocks noChangeArrowheads="1"/>
          </p:cNvSpPr>
          <p:nvPr/>
        </p:nvSpPr>
        <p:spPr bwMode="auto">
          <a:xfrm>
            <a:off x="419100" y="1447800"/>
            <a:ext cx="175641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400" dirty="0">
                <a:solidFill>
                  <a:srgbClr val="CC0000"/>
                </a:solidFill>
              </a:rPr>
              <a:t>To create a new configuration</a:t>
            </a:r>
            <a:r>
              <a:rPr lang="en-US" sz="2400" dirty="0">
                <a:solidFill>
                  <a:schemeClr val="accent2"/>
                </a:solidFill>
              </a:rPr>
              <a:t> with a different number of figures (similar rules apply to most of the other programs):</a:t>
            </a:r>
          </a:p>
          <a:p>
            <a:pPr algn="l" eaLnBrk="1" hangingPunct="1">
              <a:spcBef>
                <a:spcPct val="50000"/>
              </a:spcBef>
              <a:buFontTx/>
              <a:buAutoNum type="arabicParenR"/>
            </a:pPr>
            <a:r>
              <a:rPr lang="en-US" sz="2400" dirty="0">
                <a:solidFill>
                  <a:schemeClr val="accent2"/>
                </a:solidFill>
              </a:rPr>
              <a:t>Delete all the figures: Press “Ctrl” button and press-drag the mouse to select all the figures. Right click on any selected figure and select the “delete” from the pop-up menu.</a:t>
            </a:r>
          </a:p>
          <a:p>
            <a:pPr algn="l" eaLnBrk="1" hangingPunct="1">
              <a:spcBef>
                <a:spcPct val="50000"/>
              </a:spcBef>
              <a:buFontTx/>
              <a:buAutoNum type="arabicParenR"/>
            </a:pPr>
            <a:r>
              <a:rPr lang="en-US" sz="2400" dirty="0">
                <a:solidFill>
                  <a:schemeClr val="accent2"/>
                </a:solidFill>
              </a:rPr>
              <a:t>After closing all the figures, it will bring up all the available channel figures for you to reconfigure. Delete unnecessary figures to meet your needs. After this, save this setting: File-&gt;</a:t>
            </a:r>
            <a:r>
              <a:rPr lang="en-US" sz="2400" dirty="0" err="1">
                <a:solidFill>
                  <a:schemeClr val="accent2"/>
                </a:solidFill>
              </a:rPr>
              <a:t>Save_Config</a:t>
            </a:r>
            <a:r>
              <a:rPr lang="en-US" sz="2400" dirty="0">
                <a:solidFill>
                  <a:schemeClr val="accent2"/>
                </a:solidFill>
              </a:rPr>
              <a:t>. </a:t>
            </a:r>
          </a:p>
          <a:p>
            <a:pPr algn="l" eaLnBrk="1" hangingPunct="1">
              <a:spcBef>
                <a:spcPct val="50000"/>
              </a:spcBef>
              <a:buFontTx/>
              <a:buAutoNum type="arabicParenR"/>
            </a:pPr>
            <a:r>
              <a:rPr lang="en-US" sz="2400" dirty="0">
                <a:solidFill>
                  <a:schemeClr val="accent2"/>
                </a:solidFill>
              </a:rPr>
              <a:t>In the example below, 16 figures are reduced to 4. You need to do similar steps for other “pages”: there are 10 pages in the example (the blue tabs). If you need only one page, delete the contents of the other pages.</a:t>
            </a:r>
          </a:p>
          <a:p>
            <a:pPr algn="l" eaLnBrk="1" hangingPunct="1">
              <a:spcBef>
                <a:spcPct val="50000"/>
              </a:spcBef>
              <a:buFontTx/>
              <a:buAutoNum type="arabicParenR"/>
            </a:pPr>
            <a:r>
              <a:rPr lang="en-US" sz="2400" dirty="0">
                <a:solidFill>
                  <a:schemeClr val="accent2"/>
                </a:solidFill>
              </a:rPr>
              <a:t>When </a:t>
            </a:r>
            <a:r>
              <a:rPr lang="en-US" sz="2400" dirty="0" err="1">
                <a:solidFill>
                  <a:schemeClr val="accent2"/>
                </a:solidFill>
              </a:rPr>
              <a:t>antidromic</a:t>
            </a:r>
            <a:r>
              <a:rPr lang="en-US" sz="2400" dirty="0">
                <a:solidFill>
                  <a:schemeClr val="accent2"/>
                </a:solidFill>
              </a:rPr>
              <a:t> stimulation is triggered, ANTS will show the page having figures containing the current stimulation channel. </a:t>
            </a:r>
            <a:endParaRPr lang="en-US" sz="2400" dirty="0">
              <a:solidFill>
                <a:srgbClr val="6600CC"/>
              </a:solidFill>
            </a:endParaRPr>
          </a:p>
        </p:txBody>
      </p:sp>
      <p:cxnSp>
        <p:nvCxnSpPr>
          <p:cNvPr id="3" name="Straight Arrow Connector 2"/>
          <p:cNvCxnSpPr/>
          <p:nvPr/>
        </p:nvCxnSpPr>
        <p:spPr bwMode="auto">
          <a:xfrm>
            <a:off x="8763000" y="11353800"/>
            <a:ext cx="666750" cy="0"/>
          </a:xfrm>
          <a:prstGeom prst="straightConnector1">
            <a:avLst/>
          </a:prstGeom>
          <a:solidFill>
            <a:schemeClr val="accent1"/>
          </a:solidFill>
          <a:ln w="76200"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220" y="8534400"/>
            <a:ext cx="8468380" cy="50068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1200" y="8502539"/>
            <a:ext cx="8468380" cy="5015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43476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722"/>
          <p:cNvGrpSpPr>
            <a:grpSpLocks/>
          </p:cNvGrpSpPr>
          <p:nvPr/>
        </p:nvGrpSpPr>
        <p:grpSpPr bwMode="auto">
          <a:xfrm>
            <a:off x="1981200" y="1752600"/>
            <a:ext cx="10668000" cy="11563350"/>
            <a:chOff x="144" y="1104"/>
            <a:chExt cx="6720" cy="7283"/>
          </a:xfrm>
        </p:grpSpPr>
        <p:sp>
          <p:nvSpPr>
            <p:cNvPr id="6150" name="AutoShape 594"/>
            <p:cNvSpPr>
              <a:spLocks noChangeArrowheads="1"/>
            </p:cNvSpPr>
            <p:nvPr/>
          </p:nvSpPr>
          <p:spPr bwMode="auto">
            <a:xfrm rot="10800000">
              <a:off x="2008" y="1104"/>
              <a:ext cx="4856" cy="2094"/>
            </a:xfrm>
            <a:prstGeom prst="bevel">
              <a:avLst>
                <a:gd name="adj" fmla="val 4722"/>
              </a:avLst>
            </a:prstGeom>
            <a:solidFill>
              <a:srgbClr val="EAEAEA"/>
            </a:solidFill>
            <a:ln w="9525">
              <a:solidFill>
                <a:schemeClr val="tx1"/>
              </a:solidFill>
              <a:miter lim="800000"/>
              <a:headEnd/>
              <a:tailEnd/>
            </a:ln>
          </p:spPr>
          <p:txBody>
            <a:bodyPr rot="10800000" wrap="none" anchor="ctr"/>
            <a:lstStyle/>
            <a:p>
              <a:endParaRPr lang="en-US"/>
            </a:p>
          </p:txBody>
        </p:sp>
        <p:sp>
          <p:nvSpPr>
            <p:cNvPr id="6151" name="Freeform 595"/>
            <p:cNvSpPr>
              <a:spLocks/>
            </p:cNvSpPr>
            <p:nvPr/>
          </p:nvSpPr>
          <p:spPr bwMode="auto">
            <a:xfrm>
              <a:off x="4015" y="2288"/>
              <a:ext cx="1104" cy="784"/>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gradFill rotWithShape="1">
              <a:gsLst>
                <a:gs pos="0">
                  <a:srgbClr val="B1C5D8"/>
                </a:gs>
                <a:gs pos="100000">
                  <a:srgbClr val="D1E8FF"/>
                </a:gs>
              </a:gsLst>
              <a:lin ang="5400000" scaled="1"/>
            </a:gradFill>
            <a:ln w="28575" cap="flat" cmpd="sng">
              <a:solidFill>
                <a:schemeClr val="tx1"/>
              </a:solidFill>
              <a:prstDash val="solid"/>
              <a:round/>
              <a:headEnd type="none" w="med" len="med"/>
              <a:tailEnd type="none" w="sm" len="med"/>
            </a:ln>
          </p:spPr>
          <p:txBody>
            <a:bodyPr wrap="none" anchor="ctr"/>
            <a:lstStyle/>
            <a:p>
              <a:endParaRPr lang="en-US"/>
            </a:p>
          </p:txBody>
        </p:sp>
        <p:sp>
          <p:nvSpPr>
            <p:cNvPr id="6152" name="Freeform 596"/>
            <p:cNvSpPr>
              <a:spLocks/>
            </p:cNvSpPr>
            <p:nvPr/>
          </p:nvSpPr>
          <p:spPr bwMode="auto">
            <a:xfrm>
              <a:off x="2440" y="4320"/>
              <a:ext cx="4320" cy="960"/>
            </a:xfrm>
            <a:custGeom>
              <a:avLst/>
              <a:gdLst>
                <a:gd name="T0" fmla="*/ 2147483647 w 2307"/>
                <a:gd name="T1" fmla="*/ 0 h 2305"/>
                <a:gd name="T2" fmla="*/ 2147483647 w 2307"/>
                <a:gd name="T3" fmla="*/ 0 h 2305"/>
                <a:gd name="T4" fmla="*/ 2147483647 w 2307"/>
                <a:gd name="T5" fmla="*/ 0 h 2305"/>
                <a:gd name="T6" fmla="*/ 2147483647 w 2307"/>
                <a:gd name="T7" fmla="*/ 0 h 2305"/>
                <a:gd name="T8" fmla="*/ 2147483647 w 2307"/>
                <a:gd name="T9" fmla="*/ 0 h 2305"/>
                <a:gd name="T10" fmla="*/ 2147483647 w 2307"/>
                <a:gd name="T11" fmla="*/ 0 h 2305"/>
                <a:gd name="T12" fmla="*/ 2147483647 w 2307"/>
                <a:gd name="T13" fmla="*/ 0 h 2305"/>
                <a:gd name="T14" fmla="*/ 2147483647 w 2307"/>
                <a:gd name="T15" fmla="*/ 0 h 2305"/>
                <a:gd name="T16" fmla="*/ 2147483647 w 2307"/>
                <a:gd name="T17" fmla="*/ 0 h 2305"/>
                <a:gd name="T18" fmla="*/ 2147483647 w 2307"/>
                <a:gd name="T19" fmla="*/ 0 h 2305"/>
                <a:gd name="T20" fmla="*/ 2147483647 w 2307"/>
                <a:gd name="T21" fmla="*/ 0 h 2305"/>
                <a:gd name="T22" fmla="*/ 2147483647 w 2307"/>
                <a:gd name="T23" fmla="*/ 0 h 2305"/>
                <a:gd name="T24" fmla="*/ 2147483647 w 2307"/>
                <a:gd name="T25" fmla="*/ 0 h 2305"/>
                <a:gd name="T26" fmla="*/ 2147483647 w 2307"/>
                <a:gd name="T27" fmla="*/ 0 h 2305"/>
                <a:gd name="T28" fmla="*/ 2147483647 w 2307"/>
                <a:gd name="T29" fmla="*/ 0 h 2305"/>
                <a:gd name="T30" fmla="*/ 2147483647 w 2307"/>
                <a:gd name="T31" fmla="*/ 0 h 2305"/>
                <a:gd name="T32" fmla="*/ 2147483647 w 2307"/>
                <a:gd name="T33" fmla="*/ 0 h 2305"/>
                <a:gd name="T34" fmla="*/ 2147483647 w 2307"/>
                <a:gd name="T35" fmla="*/ 0 h 2305"/>
                <a:gd name="T36" fmla="*/ 2147483647 w 2307"/>
                <a:gd name="T37" fmla="*/ 0 h 2305"/>
                <a:gd name="T38" fmla="*/ 2147483647 w 2307"/>
                <a:gd name="T39" fmla="*/ 0 h 2305"/>
                <a:gd name="T40" fmla="*/ 2147483647 w 2307"/>
                <a:gd name="T41" fmla="*/ 0 h 2305"/>
                <a:gd name="T42" fmla="*/ 2147483647 w 2307"/>
                <a:gd name="T43" fmla="*/ 0 h 2305"/>
                <a:gd name="T44" fmla="*/ 2147483647 w 2307"/>
                <a:gd name="T45" fmla="*/ 0 h 2305"/>
                <a:gd name="T46" fmla="*/ 2147483647 w 2307"/>
                <a:gd name="T47" fmla="*/ 0 h 2305"/>
                <a:gd name="T48" fmla="*/ 2147483647 w 2307"/>
                <a:gd name="T49" fmla="*/ 0 h 2305"/>
                <a:gd name="T50" fmla="*/ 2147483647 w 2307"/>
                <a:gd name="T51" fmla="*/ 0 h 2305"/>
                <a:gd name="T52" fmla="*/ 2147483647 w 2307"/>
                <a:gd name="T53" fmla="*/ 0 h 2305"/>
                <a:gd name="T54" fmla="*/ 2147483647 w 2307"/>
                <a:gd name="T55" fmla="*/ 0 h 2305"/>
                <a:gd name="T56" fmla="*/ 2147483647 w 2307"/>
                <a:gd name="T57" fmla="*/ 0 h 2305"/>
                <a:gd name="T58" fmla="*/ 2147483647 w 2307"/>
                <a:gd name="T59" fmla="*/ 0 h 2305"/>
                <a:gd name="T60" fmla="*/ 2147483647 w 2307"/>
                <a:gd name="T61" fmla="*/ 0 h 2305"/>
                <a:gd name="T62" fmla="*/ 2147483647 w 2307"/>
                <a:gd name="T63" fmla="*/ 0 h 2305"/>
                <a:gd name="T64" fmla="*/ 2147483647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D1E8FF"/>
            </a:solidFill>
            <a:ln w="28575" cap="flat" cmpd="sng">
              <a:solidFill>
                <a:schemeClr val="tx1"/>
              </a:solidFill>
              <a:prstDash val="solid"/>
              <a:round/>
              <a:headEnd type="none" w="med" len="med"/>
              <a:tailEnd type="none" w="sm" len="med"/>
            </a:ln>
          </p:spPr>
          <p:txBody>
            <a:bodyPr wrap="none" anchor="ctr"/>
            <a:lstStyle/>
            <a:p>
              <a:endParaRPr lang="en-US"/>
            </a:p>
          </p:txBody>
        </p:sp>
        <p:sp>
          <p:nvSpPr>
            <p:cNvPr id="6153" name="Text Box 597"/>
            <p:cNvSpPr txBox="1">
              <a:spLocks noChangeArrowheads="1"/>
            </p:cNvSpPr>
            <p:nvPr/>
          </p:nvSpPr>
          <p:spPr bwMode="auto">
            <a:xfrm>
              <a:off x="5464" y="4752"/>
              <a:ext cx="434" cy="2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 Digital Output</a:t>
              </a:r>
            </a:p>
          </p:txBody>
        </p:sp>
        <p:grpSp>
          <p:nvGrpSpPr>
            <p:cNvPr id="6154" name="Group 598"/>
            <p:cNvGrpSpPr>
              <a:grpSpLocks/>
            </p:cNvGrpSpPr>
            <p:nvPr/>
          </p:nvGrpSpPr>
          <p:grpSpPr bwMode="auto">
            <a:xfrm>
              <a:off x="2392" y="7148"/>
              <a:ext cx="2448" cy="1146"/>
              <a:chOff x="1920" y="3598"/>
              <a:chExt cx="1404" cy="573"/>
            </a:xfrm>
          </p:grpSpPr>
          <p:sp>
            <p:nvSpPr>
              <p:cNvPr id="6219" name="Freeform 599"/>
              <p:cNvSpPr>
                <a:spLocks/>
              </p:cNvSpPr>
              <p:nvPr/>
            </p:nvSpPr>
            <p:spPr bwMode="auto">
              <a:xfrm>
                <a:off x="1924" y="3657"/>
                <a:ext cx="202" cy="514"/>
              </a:xfrm>
              <a:custGeom>
                <a:avLst/>
                <a:gdLst>
                  <a:gd name="T0" fmla="*/ 0 w 768"/>
                  <a:gd name="T1" fmla="*/ 0 h 2064"/>
                  <a:gd name="T2" fmla="*/ 0 w 768"/>
                  <a:gd name="T3" fmla="*/ 0 h 2064"/>
                  <a:gd name="T4" fmla="*/ 0 w 768"/>
                  <a:gd name="T5" fmla="*/ 0 h 2064"/>
                  <a:gd name="T6" fmla="*/ 0 w 768"/>
                  <a:gd name="T7" fmla="*/ 0 h 2064"/>
                  <a:gd name="T8" fmla="*/ 0 w 768"/>
                  <a:gd name="T9" fmla="*/ 0 h 2064"/>
                  <a:gd name="T10" fmla="*/ 0 60000 65536"/>
                  <a:gd name="T11" fmla="*/ 0 60000 65536"/>
                  <a:gd name="T12" fmla="*/ 0 60000 65536"/>
                  <a:gd name="T13" fmla="*/ 0 60000 65536"/>
                  <a:gd name="T14" fmla="*/ 0 60000 65536"/>
                  <a:gd name="T15" fmla="*/ 0 w 768"/>
                  <a:gd name="T16" fmla="*/ 0 h 2064"/>
                  <a:gd name="T17" fmla="*/ 768 w 768"/>
                  <a:gd name="T18" fmla="*/ 2064 h 2064"/>
                </a:gdLst>
                <a:ahLst/>
                <a:cxnLst>
                  <a:cxn ang="T10">
                    <a:pos x="T0" y="T1"/>
                  </a:cxn>
                  <a:cxn ang="T11">
                    <a:pos x="T2" y="T3"/>
                  </a:cxn>
                  <a:cxn ang="T12">
                    <a:pos x="T4" y="T5"/>
                  </a:cxn>
                  <a:cxn ang="T13">
                    <a:pos x="T6" y="T7"/>
                  </a:cxn>
                  <a:cxn ang="T14">
                    <a:pos x="T8" y="T9"/>
                  </a:cxn>
                </a:cxnLst>
                <a:rect l="T15" t="T16" r="T17" b="T18"/>
                <a:pathLst>
                  <a:path w="768" h="2064">
                    <a:moveTo>
                      <a:pt x="0" y="0"/>
                    </a:moveTo>
                    <a:lnTo>
                      <a:pt x="0" y="2064"/>
                    </a:lnTo>
                    <a:lnTo>
                      <a:pt x="768" y="1632"/>
                    </a:lnTo>
                    <a:lnTo>
                      <a:pt x="768" y="384"/>
                    </a:lnTo>
                    <a:lnTo>
                      <a:pt x="0" y="0"/>
                    </a:lnTo>
                    <a:close/>
                  </a:path>
                </a:pathLst>
              </a:custGeom>
              <a:gradFill rotWithShape="1">
                <a:gsLst>
                  <a:gs pos="0">
                    <a:srgbClr val="737373"/>
                  </a:gs>
                  <a:gs pos="100000">
                    <a:srgbClr val="F8F8F8"/>
                  </a:gs>
                </a:gsLst>
                <a:lin ang="5400000" scaled="1"/>
              </a:gradFill>
              <a:ln w="9525">
                <a:solidFill>
                  <a:schemeClr val="tx1"/>
                </a:solidFill>
                <a:round/>
                <a:headEnd/>
                <a:tailEnd/>
              </a:ln>
            </p:spPr>
            <p:txBody>
              <a:bodyPr/>
              <a:lstStyle/>
              <a:p>
                <a:endParaRPr lang="en-US"/>
              </a:p>
            </p:txBody>
          </p:sp>
          <p:sp>
            <p:nvSpPr>
              <p:cNvPr id="6220" name="Oval 600"/>
              <p:cNvSpPr>
                <a:spLocks noChangeArrowheads="1"/>
              </p:cNvSpPr>
              <p:nvPr/>
            </p:nvSpPr>
            <p:spPr bwMode="auto">
              <a:xfrm rot="10800000">
                <a:off x="2046" y="3902"/>
                <a:ext cx="6" cy="12"/>
              </a:xfrm>
              <a:prstGeom prst="ellipse">
                <a:avLst/>
              </a:prstGeom>
              <a:solidFill>
                <a:srgbClr val="A50021"/>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nvGrpSpPr>
              <p:cNvPr id="6221" name="Group 601"/>
              <p:cNvGrpSpPr>
                <a:grpSpLocks noChangeAspect="1"/>
              </p:cNvGrpSpPr>
              <p:nvPr/>
            </p:nvGrpSpPr>
            <p:grpSpPr bwMode="auto">
              <a:xfrm rot="16200000" flipH="1">
                <a:off x="2551" y="3844"/>
                <a:ext cx="112" cy="128"/>
                <a:chOff x="9264" y="4848"/>
                <a:chExt cx="575" cy="601"/>
              </a:xfrm>
            </p:grpSpPr>
            <p:sp>
              <p:nvSpPr>
                <p:cNvPr id="6268" name="Oval 602"/>
                <p:cNvSpPr>
                  <a:spLocks noChangeAspect="1" noChangeArrowheads="1"/>
                </p:cNvSpPr>
                <p:nvPr/>
              </p:nvSpPr>
              <p:spPr bwMode="auto">
                <a:xfrm rot="5400000">
                  <a:off x="9264" y="4874"/>
                  <a:ext cx="575" cy="575"/>
                </a:xfrm>
                <a:prstGeom prst="ellipse">
                  <a:avLst/>
                </a:prstGeom>
                <a:gradFill rotWithShape="1">
                  <a:gsLst>
                    <a:gs pos="0">
                      <a:srgbClr val="FFFFFF">
                        <a:alpha val="39998"/>
                      </a:srgbClr>
                    </a:gs>
                    <a:gs pos="100000">
                      <a:srgbClr val="C2C2C2"/>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rot="10800000" anchor="ctr"/>
                <a:lstStyle/>
                <a:p>
                  <a:endParaRPr lang="en-US"/>
                </a:p>
              </p:txBody>
            </p:sp>
            <p:sp>
              <p:nvSpPr>
                <p:cNvPr id="6269" name="Freeform 603"/>
                <p:cNvSpPr>
                  <a:spLocks noChangeAspect="1"/>
                </p:cNvSpPr>
                <p:nvPr/>
              </p:nvSpPr>
              <p:spPr bwMode="auto">
                <a:xfrm>
                  <a:off x="9365" y="4848"/>
                  <a:ext cx="372" cy="123"/>
                </a:xfrm>
                <a:custGeom>
                  <a:avLst/>
                  <a:gdLst>
                    <a:gd name="T0" fmla="*/ 0 w 372"/>
                    <a:gd name="T1" fmla="*/ 97 h 123"/>
                    <a:gd name="T2" fmla="*/ 186 w 372"/>
                    <a:gd name="T3" fmla="*/ 0 h 123"/>
                    <a:gd name="T4" fmla="*/ 372 w 372"/>
                    <a:gd name="T5" fmla="*/ 97 h 123"/>
                    <a:gd name="T6" fmla="*/ 186 w 372"/>
                    <a:gd name="T7" fmla="*/ 123 h 123"/>
                    <a:gd name="T8" fmla="*/ 0 w 372"/>
                    <a:gd name="T9" fmla="*/ 97 h 123"/>
                    <a:gd name="T10" fmla="*/ 0 60000 65536"/>
                    <a:gd name="T11" fmla="*/ 0 60000 65536"/>
                    <a:gd name="T12" fmla="*/ 0 60000 65536"/>
                    <a:gd name="T13" fmla="*/ 0 60000 65536"/>
                    <a:gd name="T14" fmla="*/ 0 60000 65536"/>
                    <a:gd name="T15" fmla="*/ 0 w 372"/>
                    <a:gd name="T16" fmla="*/ 0 h 123"/>
                    <a:gd name="T17" fmla="*/ 372 w 372"/>
                    <a:gd name="T18" fmla="*/ 123 h 123"/>
                  </a:gdLst>
                  <a:ahLst/>
                  <a:cxnLst>
                    <a:cxn ang="T10">
                      <a:pos x="T0" y="T1"/>
                    </a:cxn>
                    <a:cxn ang="T11">
                      <a:pos x="T2" y="T3"/>
                    </a:cxn>
                    <a:cxn ang="T12">
                      <a:pos x="T4" y="T5"/>
                    </a:cxn>
                    <a:cxn ang="T13">
                      <a:pos x="T6" y="T7"/>
                    </a:cxn>
                    <a:cxn ang="T14">
                      <a:pos x="T8" y="T9"/>
                    </a:cxn>
                  </a:cxnLst>
                  <a:rect l="T15" t="T16" r="T17" b="T18"/>
                  <a:pathLst>
                    <a:path w="372" h="123">
                      <a:moveTo>
                        <a:pt x="0" y="97"/>
                      </a:moveTo>
                      <a:cubicBezTo>
                        <a:pt x="20" y="74"/>
                        <a:pt x="79" y="0"/>
                        <a:pt x="186" y="0"/>
                      </a:cubicBezTo>
                      <a:cubicBezTo>
                        <a:pt x="293" y="0"/>
                        <a:pt x="355" y="76"/>
                        <a:pt x="372" y="97"/>
                      </a:cubicBezTo>
                      <a:cubicBezTo>
                        <a:pt x="352" y="110"/>
                        <a:pt x="248" y="123"/>
                        <a:pt x="186" y="123"/>
                      </a:cubicBezTo>
                      <a:cubicBezTo>
                        <a:pt x="124" y="123"/>
                        <a:pt x="20" y="110"/>
                        <a:pt x="0" y="97"/>
                      </a:cubicBezTo>
                      <a:close/>
                    </a:path>
                  </a:pathLst>
                </a:custGeom>
                <a:gradFill rotWithShape="1">
                  <a:gsLst>
                    <a:gs pos="0">
                      <a:srgbClr val="472F18"/>
                    </a:gs>
                    <a:gs pos="100000">
                      <a:srgbClr val="996633"/>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nvGrpSpPr>
                <p:cNvPr id="6270" name="Group 604"/>
                <p:cNvGrpSpPr>
                  <a:grpSpLocks noChangeAspect="1"/>
                </p:cNvGrpSpPr>
                <p:nvPr/>
              </p:nvGrpSpPr>
              <p:grpSpPr bwMode="auto">
                <a:xfrm rot="5400000">
                  <a:off x="9522" y="4761"/>
                  <a:ext cx="59" cy="367"/>
                  <a:chOff x="1677" y="18458"/>
                  <a:chExt cx="144" cy="384"/>
                </a:xfrm>
              </p:grpSpPr>
              <p:sp>
                <p:nvSpPr>
                  <p:cNvPr id="6271" name="Oval 605"/>
                  <p:cNvSpPr>
                    <a:spLocks noChangeAspect="1" noChangeArrowheads="1"/>
                  </p:cNvSpPr>
                  <p:nvPr/>
                </p:nvSpPr>
                <p:spPr bwMode="auto">
                  <a:xfrm>
                    <a:off x="1677" y="18458"/>
                    <a:ext cx="144" cy="384"/>
                  </a:xfrm>
                  <a:prstGeom prst="ellipse">
                    <a:avLst/>
                  </a:prstGeom>
                  <a:solidFill>
                    <a:srgbClr val="573A1D"/>
                  </a:solidFill>
                  <a:ln>
                    <a:noFill/>
                  </a:ln>
                  <a:extLst>
                    <a:ext uri="{91240B29-F687-4F45-9708-019B960494DF}">
                      <a14:hiddenLine xmlns:a14="http://schemas.microsoft.com/office/drawing/2010/main" w="9525">
                        <a:solidFill>
                          <a:srgbClr val="000000"/>
                        </a:solidFill>
                        <a:round/>
                        <a:headEnd/>
                        <a:tailEnd/>
                      </a14:hiddenLine>
                    </a:ext>
                  </a:extLst>
                </p:spPr>
                <p:txBody>
                  <a:bodyPr rot="10800000" anchor="ctr"/>
                  <a:lstStyle/>
                  <a:p>
                    <a:endParaRPr lang="en-US"/>
                  </a:p>
                </p:txBody>
              </p:sp>
              <p:sp>
                <p:nvSpPr>
                  <p:cNvPr id="6272" name="Oval 606"/>
                  <p:cNvSpPr>
                    <a:spLocks noChangeAspect="1" noChangeArrowheads="1"/>
                  </p:cNvSpPr>
                  <p:nvPr/>
                </p:nvSpPr>
                <p:spPr bwMode="auto">
                  <a:xfrm>
                    <a:off x="1683" y="18584"/>
                    <a:ext cx="48" cy="144"/>
                  </a:xfrm>
                  <a:prstGeom prst="ellipse">
                    <a:avLst/>
                  </a:prstGeom>
                  <a:solidFill>
                    <a:srgbClr val="000000"/>
                  </a:solidFill>
                  <a:ln w="9525">
                    <a:solidFill>
                      <a:srgbClr val="000000"/>
                    </a:solidFill>
                    <a:round/>
                    <a:headEnd/>
                    <a:tailEnd/>
                  </a:ln>
                </p:spPr>
                <p:txBody>
                  <a:bodyPr rot="10800000" anchor="ctr"/>
                  <a:lstStyle/>
                  <a:p>
                    <a:endParaRPr lang="en-US"/>
                  </a:p>
                </p:txBody>
              </p:sp>
            </p:grpSp>
          </p:grpSp>
          <p:sp>
            <p:nvSpPr>
              <p:cNvPr id="6222" name="Freeform 607"/>
              <p:cNvSpPr>
                <a:spLocks/>
              </p:cNvSpPr>
              <p:nvPr/>
            </p:nvSpPr>
            <p:spPr bwMode="auto">
              <a:xfrm>
                <a:off x="2663" y="3881"/>
                <a:ext cx="79" cy="34"/>
              </a:xfrm>
              <a:custGeom>
                <a:avLst/>
                <a:gdLst>
                  <a:gd name="T0" fmla="*/ 0 w 480"/>
                  <a:gd name="T1" fmla="*/ 0 h 240"/>
                  <a:gd name="T2" fmla="*/ 0 w 480"/>
                  <a:gd name="T3" fmla="*/ 0 h 240"/>
                  <a:gd name="T4" fmla="*/ 0 w 480"/>
                  <a:gd name="T5" fmla="*/ 0 h 240"/>
                  <a:gd name="T6" fmla="*/ 0 w 480"/>
                  <a:gd name="T7" fmla="*/ 0 h 240"/>
                  <a:gd name="T8" fmla="*/ 0 w 480"/>
                  <a:gd name="T9" fmla="*/ 0 h 240"/>
                  <a:gd name="T10" fmla="*/ 0 w 480"/>
                  <a:gd name="T11" fmla="*/ 0 h 240"/>
                  <a:gd name="T12" fmla="*/ 0 w 480"/>
                  <a:gd name="T13" fmla="*/ 0 h 240"/>
                  <a:gd name="T14" fmla="*/ 0 w 480"/>
                  <a:gd name="T15" fmla="*/ 0 h 240"/>
                  <a:gd name="T16" fmla="*/ 0 w 480"/>
                  <a:gd name="T17" fmla="*/ 0 h 240"/>
                  <a:gd name="T18" fmla="*/ 0 w 480"/>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80"/>
                  <a:gd name="T31" fmla="*/ 0 h 240"/>
                  <a:gd name="T32" fmla="*/ 480 w 480"/>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80" h="240">
                    <a:moveTo>
                      <a:pt x="0" y="0"/>
                    </a:moveTo>
                    <a:cubicBezTo>
                      <a:pt x="42" y="12"/>
                      <a:pt x="67" y="25"/>
                      <a:pt x="109" y="30"/>
                    </a:cubicBezTo>
                    <a:cubicBezTo>
                      <a:pt x="151" y="35"/>
                      <a:pt x="192" y="33"/>
                      <a:pt x="253" y="30"/>
                    </a:cubicBezTo>
                    <a:cubicBezTo>
                      <a:pt x="314" y="27"/>
                      <a:pt x="439" y="17"/>
                      <a:pt x="474" y="12"/>
                    </a:cubicBezTo>
                    <a:cubicBezTo>
                      <a:pt x="477" y="46"/>
                      <a:pt x="473" y="83"/>
                      <a:pt x="474" y="114"/>
                    </a:cubicBezTo>
                    <a:cubicBezTo>
                      <a:pt x="475" y="145"/>
                      <a:pt x="480" y="159"/>
                      <a:pt x="478" y="198"/>
                    </a:cubicBezTo>
                    <a:cubicBezTo>
                      <a:pt x="408" y="194"/>
                      <a:pt x="254" y="187"/>
                      <a:pt x="180" y="194"/>
                    </a:cubicBezTo>
                    <a:cubicBezTo>
                      <a:pt x="106" y="201"/>
                      <a:pt x="61" y="228"/>
                      <a:pt x="31" y="240"/>
                    </a:cubicBezTo>
                    <a:cubicBezTo>
                      <a:pt x="42" y="212"/>
                      <a:pt x="48" y="162"/>
                      <a:pt x="43" y="122"/>
                    </a:cubicBezTo>
                    <a:cubicBezTo>
                      <a:pt x="38" y="82"/>
                      <a:pt x="9" y="25"/>
                      <a:pt x="0" y="0"/>
                    </a:cubicBezTo>
                    <a:close/>
                  </a:path>
                </a:pathLst>
              </a:custGeom>
              <a:gradFill rotWithShape="1">
                <a:gsLst>
                  <a:gs pos="0">
                    <a:srgbClr val="595959"/>
                  </a:gs>
                  <a:gs pos="100000">
                    <a:srgbClr val="C0C0C0"/>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223" name="Freeform 608"/>
              <p:cNvSpPr>
                <a:spLocks/>
              </p:cNvSpPr>
              <p:nvPr/>
            </p:nvSpPr>
            <p:spPr bwMode="auto">
              <a:xfrm>
                <a:off x="2545" y="3598"/>
                <a:ext cx="779" cy="445"/>
              </a:xfrm>
              <a:custGeom>
                <a:avLst/>
                <a:gdLst>
                  <a:gd name="T0" fmla="*/ 0 w 4711"/>
                  <a:gd name="T1" fmla="*/ 0 h 3109"/>
                  <a:gd name="T2" fmla="*/ 0 w 4711"/>
                  <a:gd name="T3" fmla="*/ 0 h 3109"/>
                  <a:gd name="T4" fmla="*/ 0 w 4711"/>
                  <a:gd name="T5" fmla="*/ 0 h 3109"/>
                  <a:gd name="T6" fmla="*/ 0 w 4711"/>
                  <a:gd name="T7" fmla="*/ 0 h 3109"/>
                  <a:gd name="T8" fmla="*/ 0 w 4711"/>
                  <a:gd name="T9" fmla="*/ 0 h 3109"/>
                  <a:gd name="T10" fmla="*/ 0 w 4711"/>
                  <a:gd name="T11" fmla="*/ 0 h 3109"/>
                  <a:gd name="T12" fmla="*/ 0 w 4711"/>
                  <a:gd name="T13" fmla="*/ 0 h 3109"/>
                  <a:gd name="T14" fmla="*/ 0 w 4711"/>
                  <a:gd name="T15" fmla="*/ 0 h 3109"/>
                  <a:gd name="T16" fmla="*/ 0 w 4711"/>
                  <a:gd name="T17" fmla="*/ 0 h 3109"/>
                  <a:gd name="T18" fmla="*/ 0 w 4711"/>
                  <a:gd name="T19" fmla="*/ 0 h 3109"/>
                  <a:gd name="T20" fmla="*/ 0 w 4711"/>
                  <a:gd name="T21" fmla="*/ 0 h 3109"/>
                  <a:gd name="T22" fmla="*/ 0 w 4711"/>
                  <a:gd name="T23" fmla="*/ 0 h 3109"/>
                  <a:gd name="T24" fmla="*/ 0 w 4711"/>
                  <a:gd name="T25" fmla="*/ 0 h 3109"/>
                  <a:gd name="T26" fmla="*/ 0 w 4711"/>
                  <a:gd name="T27" fmla="*/ 0 h 3109"/>
                  <a:gd name="T28" fmla="*/ 0 w 4711"/>
                  <a:gd name="T29" fmla="*/ 0 h 3109"/>
                  <a:gd name="T30" fmla="*/ 0 w 4711"/>
                  <a:gd name="T31" fmla="*/ 0 h 3109"/>
                  <a:gd name="T32" fmla="*/ 0 w 4711"/>
                  <a:gd name="T33" fmla="*/ 0 h 3109"/>
                  <a:gd name="T34" fmla="*/ 0 w 4711"/>
                  <a:gd name="T35" fmla="*/ 0 h 3109"/>
                  <a:gd name="T36" fmla="*/ 0 w 4711"/>
                  <a:gd name="T37" fmla="*/ 0 h 3109"/>
                  <a:gd name="T38" fmla="*/ 0 w 4711"/>
                  <a:gd name="T39" fmla="*/ 0 h 3109"/>
                  <a:gd name="T40" fmla="*/ 0 w 4711"/>
                  <a:gd name="T41" fmla="*/ 0 h 3109"/>
                  <a:gd name="T42" fmla="*/ 0 w 4711"/>
                  <a:gd name="T43" fmla="*/ 0 h 3109"/>
                  <a:gd name="T44" fmla="*/ 0 w 4711"/>
                  <a:gd name="T45" fmla="*/ 0 h 3109"/>
                  <a:gd name="T46" fmla="*/ 0 w 4711"/>
                  <a:gd name="T47" fmla="*/ 0 h 3109"/>
                  <a:gd name="T48" fmla="*/ 0 w 4711"/>
                  <a:gd name="T49" fmla="*/ 0 h 3109"/>
                  <a:gd name="T50" fmla="*/ 0 w 4711"/>
                  <a:gd name="T51" fmla="*/ 0 h 3109"/>
                  <a:gd name="T52" fmla="*/ 0 w 4711"/>
                  <a:gd name="T53" fmla="*/ 0 h 3109"/>
                  <a:gd name="T54" fmla="*/ 0 w 4711"/>
                  <a:gd name="T55" fmla="*/ 0 h 3109"/>
                  <a:gd name="T56" fmla="*/ 0 w 4711"/>
                  <a:gd name="T57" fmla="*/ 0 h 3109"/>
                  <a:gd name="T58" fmla="*/ 0 w 4711"/>
                  <a:gd name="T59" fmla="*/ 0 h 3109"/>
                  <a:gd name="T60" fmla="*/ 0 w 4711"/>
                  <a:gd name="T61" fmla="*/ 0 h 3109"/>
                  <a:gd name="T62" fmla="*/ 0 w 4711"/>
                  <a:gd name="T63" fmla="*/ 0 h 3109"/>
                  <a:gd name="T64" fmla="*/ 0 w 4711"/>
                  <a:gd name="T65" fmla="*/ 0 h 3109"/>
                  <a:gd name="T66" fmla="*/ 0 w 4711"/>
                  <a:gd name="T67" fmla="*/ 0 h 3109"/>
                  <a:gd name="T68" fmla="*/ 0 w 4711"/>
                  <a:gd name="T69" fmla="*/ 0 h 3109"/>
                  <a:gd name="T70" fmla="*/ 0 w 4711"/>
                  <a:gd name="T71" fmla="*/ 0 h 3109"/>
                  <a:gd name="T72" fmla="*/ 0 w 4711"/>
                  <a:gd name="T73" fmla="*/ 0 h 3109"/>
                  <a:gd name="T74" fmla="*/ 0 w 4711"/>
                  <a:gd name="T75" fmla="*/ 0 h 3109"/>
                  <a:gd name="T76" fmla="*/ 0 w 4711"/>
                  <a:gd name="T77" fmla="*/ 0 h 3109"/>
                  <a:gd name="T78" fmla="*/ 0 w 4711"/>
                  <a:gd name="T79" fmla="*/ 0 h 3109"/>
                  <a:gd name="T80" fmla="*/ 0 w 4711"/>
                  <a:gd name="T81" fmla="*/ 0 h 3109"/>
                  <a:gd name="T82" fmla="*/ 0 w 4711"/>
                  <a:gd name="T83" fmla="*/ 0 h 3109"/>
                  <a:gd name="T84" fmla="*/ 0 w 4711"/>
                  <a:gd name="T85" fmla="*/ 0 h 3109"/>
                  <a:gd name="T86" fmla="*/ 0 w 4711"/>
                  <a:gd name="T87" fmla="*/ 0 h 3109"/>
                  <a:gd name="T88" fmla="*/ 0 w 4711"/>
                  <a:gd name="T89" fmla="*/ 0 h 3109"/>
                  <a:gd name="T90" fmla="*/ 0 w 4711"/>
                  <a:gd name="T91" fmla="*/ 0 h 3109"/>
                  <a:gd name="T92" fmla="*/ 0 w 4711"/>
                  <a:gd name="T93" fmla="*/ 0 h 3109"/>
                  <a:gd name="T94" fmla="*/ 0 w 4711"/>
                  <a:gd name="T95" fmla="*/ 0 h 3109"/>
                  <a:gd name="T96" fmla="*/ 0 w 4711"/>
                  <a:gd name="T97" fmla="*/ 0 h 3109"/>
                  <a:gd name="T98" fmla="*/ 0 w 4711"/>
                  <a:gd name="T99" fmla="*/ 0 h 3109"/>
                  <a:gd name="T100" fmla="*/ 0 w 4711"/>
                  <a:gd name="T101" fmla="*/ 0 h 3109"/>
                  <a:gd name="T102" fmla="*/ 0 w 4711"/>
                  <a:gd name="T103" fmla="*/ 0 h 3109"/>
                  <a:gd name="T104" fmla="*/ 0 w 4711"/>
                  <a:gd name="T105" fmla="*/ 0 h 3109"/>
                  <a:gd name="T106" fmla="*/ 0 w 4711"/>
                  <a:gd name="T107" fmla="*/ 0 h 3109"/>
                  <a:gd name="T108" fmla="*/ 0 w 4711"/>
                  <a:gd name="T109" fmla="*/ 0 h 3109"/>
                  <a:gd name="T110" fmla="*/ 0 w 4711"/>
                  <a:gd name="T111" fmla="*/ 0 h 3109"/>
                  <a:gd name="T112" fmla="*/ 0 w 4711"/>
                  <a:gd name="T113" fmla="*/ 0 h 3109"/>
                  <a:gd name="T114" fmla="*/ 0 w 4711"/>
                  <a:gd name="T115" fmla="*/ 0 h 3109"/>
                  <a:gd name="T116" fmla="*/ 0 w 4711"/>
                  <a:gd name="T117" fmla="*/ 0 h 310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711"/>
                  <a:gd name="T178" fmla="*/ 0 h 3109"/>
                  <a:gd name="T179" fmla="*/ 4711 w 4711"/>
                  <a:gd name="T180" fmla="*/ 3109 h 310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711" h="3109">
                    <a:moveTo>
                      <a:pt x="0" y="1176"/>
                    </a:moveTo>
                    <a:cubicBezTo>
                      <a:pt x="2" y="1135"/>
                      <a:pt x="12" y="1038"/>
                      <a:pt x="22" y="980"/>
                    </a:cubicBezTo>
                    <a:cubicBezTo>
                      <a:pt x="32" y="922"/>
                      <a:pt x="48" y="865"/>
                      <a:pt x="63" y="828"/>
                    </a:cubicBezTo>
                    <a:cubicBezTo>
                      <a:pt x="78" y="791"/>
                      <a:pt x="96" y="782"/>
                      <a:pt x="113" y="755"/>
                    </a:cubicBezTo>
                    <a:cubicBezTo>
                      <a:pt x="126" y="733"/>
                      <a:pt x="141" y="696"/>
                      <a:pt x="164" y="668"/>
                    </a:cubicBezTo>
                    <a:cubicBezTo>
                      <a:pt x="187" y="640"/>
                      <a:pt x="210" y="564"/>
                      <a:pt x="288" y="504"/>
                    </a:cubicBezTo>
                    <a:cubicBezTo>
                      <a:pt x="366" y="444"/>
                      <a:pt x="447" y="389"/>
                      <a:pt x="630" y="308"/>
                    </a:cubicBezTo>
                    <a:cubicBezTo>
                      <a:pt x="813" y="227"/>
                      <a:pt x="1169" y="98"/>
                      <a:pt x="1394" y="68"/>
                    </a:cubicBezTo>
                    <a:cubicBezTo>
                      <a:pt x="1619" y="38"/>
                      <a:pt x="1844" y="29"/>
                      <a:pt x="2015" y="18"/>
                    </a:cubicBezTo>
                    <a:cubicBezTo>
                      <a:pt x="2186" y="7"/>
                      <a:pt x="2253" y="0"/>
                      <a:pt x="2422" y="2"/>
                    </a:cubicBezTo>
                    <a:cubicBezTo>
                      <a:pt x="2591" y="4"/>
                      <a:pt x="2867" y="15"/>
                      <a:pt x="3027" y="32"/>
                    </a:cubicBezTo>
                    <a:cubicBezTo>
                      <a:pt x="3187" y="49"/>
                      <a:pt x="3274" y="68"/>
                      <a:pt x="3380" y="104"/>
                    </a:cubicBezTo>
                    <a:cubicBezTo>
                      <a:pt x="3486" y="140"/>
                      <a:pt x="3591" y="201"/>
                      <a:pt x="3663" y="246"/>
                    </a:cubicBezTo>
                    <a:cubicBezTo>
                      <a:pt x="3729" y="289"/>
                      <a:pt x="3744" y="319"/>
                      <a:pt x="3813" y="374"/>
                    </a:cubicBezTo>
                    <a:cubicBezTo>
                      <a:pt x="3907" y="464"/>
                      <a:pt x="3991" y="504"/>
                      <a:pt x="4076" y="575"/>
                    </a:cubicBezTo>
                    <a:cubicBezTo>
                      <a:pt x="4161" y="646"/>
                      <a:pt x="4261" y="726"/>
                      <a:pt x="4322" y="797"/>
                    </a:cubicBezTo>
                    <a:cubicBezTo>
                      <a:pt x="4377" y="872"/>
                      <a:pt x="4413" y="939"/>
                      <a:pt x="4443" y="998"/>
                    </a:cubicBezTo>
                    <a:cubicBezTo>
                      <a:pt x="4473" y="1057"/>
                      <a:pt x="4488" y="1102"/>
                      <a:pt x="4500" y="1154"/>
                    </a:cubicBezTo>
                    <a:cubicBezTo>
                      <a:pt x="4514" y="1202"/>
                      <a:pt x="4508" y="1257"/>
                      <a:pt x="4514" y="1308"/>
                    </a:cubicBezTo>
                    <a:cubicBezTo>
                      <a:pt x="4520" y="1359"/>
                      <a:pt x="4614" y="1650"/>
                      <a:pt x="4646" y="1764"/>
                    </a:cubicBezTo>
                    <a:cubicBezTo>
                      <a:pt x="4678" y="1878"/>
                      <a:pt x="4697" y="1924"/>
                      <a:pt x="4704" y="1992"/>
                    </a:cubicBezTo>
                    <a:cubicBezTo>
                      <a:pt x="4711" y="2060"/>
                      <a:pt x="4702" y="2144"/>
                      <a:pt x="4691" y="2171"/>
                    </a:cubicBezTo>
                    <a:cubicBezTo>
                      <a:pt x="4680" y="2198"/>
                      <a:pt x="4653" y="2220"/>
                      <a:pt x="4634" y="2245"/>
                    </a:cubicBezTo>
                    <a:cubicBezTo>
                      <a:pt x="4615" y="2270"/>
                      <a:pt x="4599" y="2288"/>
                      <a:pt x="4577" y="2321"/>
                    </a:cubicBezTo>
                    <a:cubicBezTo>
                      <a:pt x="4555" y="2354"/>
                      <a:pt x="4536" y="2394"/>
                      <a:pt x="4503" y="2441"/>
                    </a:cubicBezTo>
                    <a:cubicBezTo>
                      <a:pt x="4470" y="2488"/>
                      <a:pt x="4420" y="2563"/>
                      <a:pt x="4380" y="2600"/>
                    </a:cubicBezTo>
                    <a:cubicBezTo>
                      <a:pt x="4340" y="2637"/>
                      <a:pt x="4311" y="2647"/>
                      <a:pt x="4260" y="2661"/>
                    </a:cubicBezTo>
                    <a:cubicBezTo>
                      <a:pt x="4209" y="2675"/>
                      <a:pt x="4123" y="2680"/>
                      <a:pt x="4074" y="2682"/>
                    </a:cubicBezTo>
                    <a:cubicBezTo>
                      <a:pt x="4025" y="2684"/>
                      <a:pt x="4031" y="2669"/>
                      <a:pt x="3966" y="2670"/>
                    </a:cubicBezTo>
                    <a:cubicBezTo>
                      <a:pt x="3901" y="2671"/>
                      <a:pt x="3775" y="2687"/>
                      <a:pt x="3686" y="2690"/>
                    </a:cubicBezTo>
                    <a:cubicBezTo>
                      <a:pt x="3597" y="2693"/>
                      <a:pt x="3514" y="2688"/>
                      <a:pt x="3430" y="2690"/>
                    </a:cubicBezTo>
                    <a:cubicBezTo>
                      <a:pt x="3346" y="2692"/>
                      <a:pt x="3251" y="2696"/>
                      <a:pt x="3183" y="2703"/>
                    </a:cubicBezTo>
                    <a:cubicBezTo>
                      <a:pt x="3115" y="2710"/>
                      <a:pt x="3075" y="2718"/>
                      <a:pt x="3023" y="2732"/>
                    </a:cubicBezTo>
                    <a:cubicBezTo>
                      <a:pt x="2971" y="2746"/>
                      <a:pt x="2925" y="2766"/>
                      <a:pt x="2870" y="2787"/>
                    </a:cubicBezTo>
                    <a:cubicBezTo>
                      <a:pt x="2815" y="2808"/>
                      <a:pt x="2747" y="2834"/>
                      <a:pt x="2690" y="2861"/>
                    </a:cubicBezTo>
                    <a:cubicBezTo>
                      <a:pt x="2633" y="2888"/>
                      <a:pt x="2579" y="2919"/>
                      <a:pt x="2526" y="2948"/>
                    </a:cubicBezTo>
                    <a:cubicBezTo>
                      <a:pt x="2473" y="2977"/>
                      <a:pt x="2417" y="3012"/>
                      <a:pt x="2374" y="3035"/>
                    </a:cubicBezTo>
                    <a:cubicBezTo>
                      <a:pt x="2331" y="3058"/>
                      <a:pt x="2318" y="3074"/>
                      <a:pt x="2270" y="3089"/>
                    </a:cubicBezTo>
                    <a:cubicBezTo>
                      <a:pt x="2222" y="3104"/>
                      <a:pt x="2137" y="3109"/>
                      <a:pt x="2047" y="3105"/>
                    </a:cubicBezTo>
                    <a:cubicBezTo>
                      <a:pt x="1957" y="3101"/>
                      <a:pt x="1811" y="3073"/>
                      <a:pt x="1732" y="3065"/>
                    </a:cubicBezTo>
                    <a:cubicBezTo>
                      <a:pt x="1653" y="3057"/>
                      <a:pt x="1635" y="3057"/>
                      <a:pt x="1572" y="3054"/>
                    </a:cubicBezTo>
                    <a:cubicBezTo>
                      <a:pt x="1509" y="3051"/>
                      <a:pt x="1402" y="3046"/>
                      <a:pt x="1344" y="3026"/>
                    </a:cubicBezTo>
                    <a:cubicBezTo>
                      <a:pt x="1286" y="3006"/>
                      <a:pt x="1257" y="2977"/>
                      <a:pt x="1221" y="2931"/>
                    </a:cubicBezTo>
                    <a:cubicBezTo>
                      <a:pt x="1185" y="2885"/>
                      <a:pt x="1147" y="2809"/>
                      <a:pt x="1130" y="2751"/>
                    </a:cubicBezTo>
                    <a:cubicBezTo>
                      <a:pt x="1119" y="2702"/>
                      <a:pt x="1121" y="2632"/>
                      <a:pt x="1119" y="2585"/>
                    </a:cubicBezTo>
                    <a:cubicBezTo>
                      <a:pt x="1117" y="2538"/>
                      <a:pt x="1113" y="2520"/>
                      <a:pt x="1116" y="2471"/>
                    </a:cubicBezTo>
                    <a:cubicBezTo>
                      <a:pt x="1119" y="2422"/>
                      <a:pt x="1197" y="2272"/>
                      <a:pt x="1203" y="2216"/>
                    </a:cubicBezTo>
                    <a:cubicBezTo>
                      <a:pt x="1209" y="2160"/>
                      <a:pt x="1182" y="2176"/>
                      <a:pt x="1152" y="2136"/>
                    </a:cubicBezTo>
                    <a:cubicBezTo>
                      <a:pt x="1122" y="2096"/>
                      <a:pt x="1060" y="2028"/>
                      <a:pt x="1025" y="1975"/>
                    </a:cubicBezTo>
                    <a:cubicBezTo>
                      <a:pt x="990" y="1922"/>
                      <a:pt x="970" y="1870"/>
                      <a:pt x="944" y="1820"/>
                    </a:cubicBezTo>
                    <a:cubicBezTo>
                      <a:pt x="918" y="1770"/>
                      <a:pt x="898" y="1713"/>
                      <a:pt x="867" y="1677"/>
                    </a:cubicBezTo>
                    <a:cubicBezTo>
                      <a:pt x="836" y="1641"/>
                      <a:pt x="807" y="1627"/>
                      <a:pt x="758" y="1605"/>
                    </a:cubicBezTo>
                    <a:cubicBezTo>
                      <a:pt x="709" y="1583"/>
                      <a:pt x="624" y="1562"/>
                      <a:pt x="572" y="1547"/>
                    </a:cubicBezTo>
                    <a:cubicBezTo>
                      <a:pt x="520" y="1532"/>
                      <a:pt x="483" y="1527"/>
                      <a:pt x="444" y="1512"/>
                    </a:cubicBezTo>
                    <a:cubicBezTo>
                      <a:pt x="405" y="1497"/>
                      <a:pt x="384" y="1480"/>
                      <a:pt x="336" y="1455"/>
                    </a:cubicBezTo>
                    <a:cubicBezTo>
                      <a:pt x="288" y="1430"/>
                      <a:pt x="202" y="1390"/>
                      <a:pt x="153" y="1359"/>
                    </a:cubicBezTo>
                    <a:cubicBezTo>
                      <a:pt x="104" y="1328"/>
                      <a:pt x="59" y="1291"/>
                      <a:pt x="44" y="1269"/>
                    </a:cubicBezTo>
                    <a:cubicBezTo>
                      <a:pt x="29" y="1247"/>
                      <a:pt x="29" y="1245"/>
                      <a:pt x="17" y="1226"/>
                    </a:cubicBezTo>
                    <a:cubicBezTo>
                      <a:pt x="5" y="1207"/>
                      <a:pt x="4" y="1186"/>
                      <a:pt x="0" y="1176"/>
                    </a:cubicBezTo>
                    <a:close/>
                  </a:path>
                </a:pathLst>
              </a:custGeom>
              <a:gradFill rotWithShape="1">
                <a:gsLst>
                  <a:gs pos="0">
                    <a:srgbClr val="EAEAEA"/>
                  </a:gs>
                  <a:gs pos="100000">
                    <a:srgbClr val="3B3B3B"/>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224" name="Freeform 609"/>
              <p:cNvSpPr>
                <a:spLocks/>
              </p:cNvSpPr>
              <p:nvPr/>
            </p:nvSpPr>
            <p:spPr bwMode="auto">
              <a:xfrm>
                <a:off x="2966" y="3990"/>
                <a:ext cx="199" cy="111"/>
              </a:xfrm>
              <a:custGeom>
                <a:avLst/>
                <a:gdLst>
                  <a:gd name="T0" fmla="*/ 0 w 1209"/>
                  <a:gd name="T1" fmla="*/ 0 h 770"/>
                  <a:gd name="T2" fmla="*/ 0 w 1209"/>
                  <a:gd name="T3" fmla="*/ 0 h 770"/>
                  <a:gd name="T4" fmla="*/ 0 w 1209"/>
                  <a:gd name="T5" fmla="*/ 0 h 770"/>
                  <a:gd name="T6" fmla="*/ 0 w 1209"/>
                  <a:gd name="T7" fmla="*/ 0 h 770"/>
                  <a:gd name="T8" fmla="*/ 0 w 1209"/>
                  <a:gd name="T9" fmla="*/ 0 h 770"/>
                  <a:gd name="T10" fmla="*/ 0 w 1209"/>
                  <a:gd name="T11" fmla="*/ 0 h 770"/>
                  <a:gd name="T12" fmla="*/ 0 w 1209"/>
                  <a:gd name="T13" fmla="*/ 0 h 770"/>
                  <a:gd name="T14" fmla="*/ 0 w 1209"/>
                  <a:gd name="T15" fmla="*/ 0 h 770"/>
                  <a:gd name="T16" fmla="*/ 0 w 1209"/>
                  <a:gd name="T17" fmla="*/ 0 h 770"/>
                  <a:gd name="T18" fmla="*/ 0 w 1209"/>
                  <a:gd name="T19" fmla="*/ 0 h 770"/>
                  <a:gd name="T20" fmla="*/ 0 w 1209"/>
                  <a:gd name="T21" fmla="*/ 0 h 770"/>
                  <a:gd name="T22" fmla="*/ 0 w 1209"/>
                  <a:gd name="T23" fmla="*/ 0 h 770"/>
                  <a:gd name="T24" fmla="*/ 0 w 1209"/>
                  <a:gd name="T25" fmla="*/ 0 h 770"/>
                  <a:gd name="T26" fmla="*/ 0 w 1209"/>
                  <a:gd name="T27" fmla="*/ 0 h 770"/>
                  <a:gd name="T28" fmla="*/ 0 w 1209"/>
                  <a:gd name="T29" fmla="*/ 0 h 7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09"/>
                  <a:gd name="T46" fmla="*/ 0 h 770"/>
                  <a:gd name="T47" fmla="*/ 1209 w 1209"/>
                  <a:gd name="T48" fmla="*/ 770 h 7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09" h="770">
                    <a:moveTo>
                      <a:pt x="0" y="190"/>
                    </a:moveTo>
                    <a:cubicBezTo>
                      <a:pt x="48" y="202"/>
                      <a:pt x="144" y="227"/>
                      <a:pt x="183" y="253"/>
                    </a:cubicBezTo>
                    <a:cubicBezTo>
                      <a:pt x="222" y="279"/>
                      <a:pt x="264" y="320"/>
                      <a:pt x="301" y="357"/>
                    </a:cubicBezTo>
                    <a:cubicBezTo>
                      <a:pt x="338" y="394"/>
                      <a:pt x="364" y="432"/>
                      <a:pt x="408" y="478"/>
                    </a:cubicBezTo>
                    <a:cubicBezTo>
                      <a:pt x="452" y="524"/>
                      <a:pt x="499" y="584"/>
                      <a:pt x="579" y="615"/>
                    </a:cubicBezTo>
                    <a:cubicBezTo>
                      <a:pt x="658" y="645"/>
                      <a:pt x="726" y="678"/>
                      <a:pt x="786" y="705"/>
                    </a:cubicBezTo>
                    <a:cubicBezTo>
                      <a:pt x="846" y="732"/>
                      <a:pt x="912" y="760"/>
                      <a:pt x="963" y="770"/>
                    </a:cubicBezTo>
                    <a:cubicBezTo>
                      <a:pt x="1003" y="747"/>
                      <a:pt x="1034" y="730"/>
                      <a:pt x="1068" y="715"/>
                    </a:cubicBezTo>
                    <a:cubicBezTo>
                      <a:pt x="1102" y="700"/>
                      <a:pt x="1184" y="680"/>
                      <a:pt x="1209" y="673"/>
                    </a:cubicBezTo>
                    <a:cubicBezTo>
                      <a:pt x="1191" y="641"/>
                      <a:pt x="1045" y="572"/>
                      <a:pt x="955" y="525"/>
                    </a:cubicBezTo>
                    <a:cubicBezTo>
                      <a:pt x="865" y="478"/>
                      <a:pt x="840" y="467"/>
                      <a:pt x="789" y="423"/>
                    </a:cubicBezTo>
                    <a:cubicBezTo>
                      <a:pt x="738" y="379"/>
                      <a:pt x="705" y="332"/>
                      <a:pt x="648" y="261"/>
                    </a:cubicBezTo>
                    <a:cubicBezTo>
                      <a:pt x="592" y="192"/>
                      <a:pt x="507" y="51"/>
                      <a:pt x="450" y="0"/>
                    </a:cubicBezTo>
                    <a:cubicBezTo>
                      <a:pt x="410" y="9"/>
                      <a:pt x="328" y="39"/>
                      <a:pt x="262" y="63"/>
                    </a:cubicBezTo>
                    <a:cubicBezTo>
                      <a:pt x="196" y="87"/>
                      <a:pt x="59" y="149"/>
                      <a:pt x="0" y="190"/>
                    </a:cubicBezTo>
                    <a:close/>
                  </a:path>
                </a:pathLst>
              </a:custGeom>
              <a:gradFill rotWithShape="1">
                <a:gsLst>
                  <a:gs pos="0">
                    <a:srgbClr val="C0C0C0"/>
                  </a:gs>
                  <a:gs pos="100000">
                    <a:srgbClr val="000000"/>
                  </a:gs>
                </a:gsLst>
                <a:lin ang="18900000" scaled="1"/>
              </a:gradFill>
              <a:ln w="9525">
                <a:solidFill>
                  <a:schemeClr val="tx1"/>
                </a:solidFill>
                <a:round/>
                <a:headEnd/>
                <a:tailEnd/>
              </a:ln>
            </p:spPr>
            <p:txBody>
              <a:bodyPr/>
              <a:lstStyle/>
              <a:p>
                <a:endParaRPr lang="en-US"/>
              </a:p>
            </p:txBody>
          </p:sp>
          <p:sp>
            <p:nvSpPr>
              <p:cNvPr id="6225" name="Freeform 610"/>
              <p:cNvSpPr>
                <a:spLocks/>
              </p:cNvSpPr>
              <p:nvPr/>
            </p:nvSpPr>
            <p:spPr bwMode="auto">
              <a:xfrm>
                <a:off x="3017" y="3980"/>
                <a:ext cx="202" cy="88"/>
              </a:xfrm>
              <a:custGeom>
                <a:avLst/>
                <a:gdLst>
                  <a:gd name="T0" fmla="*/ 0 w 1224"/>
                  <a:gd name="T1" fmla="*/ 0 h 615"/>
                  <a:gd name="T2" fmla="*/ 0 w 1224"/>
                  <a:gd name="T3" fmla="*/ 0 h 615"/>
                  <a:gd name="T4" fmla="*/ 0 w 1224"/>
                  <a:gd name="T5" fmla="*/ 0 h 615"/>
                  <a:gd name="T6" fmla="*/ 0 w 1224"/>
                  <a:gd name="T7" fmla="*/ 0 h 615"/>
                  <a:gd name="T8" fmla="*/ 0 w 1224"/>
                  <a:gd name="T9" fmla="*/ 0 h 615"/>
                  <a:gd name="T10" fmla="*/ 0 w 1224"/>
                  <a:gd name="T11" fmla="*/ 0 h 615"/>
                  <a:gd name="T12" fmla="*/ 0 w 1224"/>
                  <a:gd name="T13" fmla="*/ 0 h 615"/>
                  <a:gd name="T14" fmla="*/ 0 w 1224"/>
                  <a:gd name="T15" fmla="*/ 0 h 615"/>
                  <a:gd name="T16" fmla="*/ 0 w 1224"/>
                  <a:gd name="T17" fmla="*/ 0 h 615"/>
                  <a:gd name="T18" fmla="*/ 0 w 1224"/>
                  <a:gd name="T19" fmla="*/ 0 h 615"/>
                  <a:gd name="T20" fmla="*/ 0 w 1224"/>
                  <a:gd name="T21" fmla="*/ 0 h 615"/>
                  <a:gd name="T22" fmla="*/ 0 w 1224"/>
                  <a:gd name="T23" fmla="*/ 0 h 615"/>
                  <a:gd name="T24" fmla="*/ 0 w 1224"/>
                  <a:gd name="T25" fmla="*/ 0 h 615"/>
                  <a:gd name="T26" fmla="*/ 0 w 1224"/>
                  <a:gd name="T27" fmla="*/ 0 h 61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24"/>
                  <a:gd name="T43" fmla="*/ 0 h 615"/>
                  <a:gd name="T44" fmla="*/ 1224 w 1224"/>
                  <a:gd name="T45" fmla="*/ 615 h 61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24" h="615">
                    <a:moveTo>
                      <a:pt x="12" y="124"/>
                    </a:moveTo>
                    <a:cubicBezTo>
                      <a:pt x="0" y="172"/>
                      <a:pt x="9" y="218"/>
                      <a:pt x="27" y="253"/>
                    </a:cubicBezTo>
                    <a:cubicBezTo>
                      <a:pt x="45" y="288"/>
                      <a:pt x="55" y="312"/>
                      <a:pt x="90" y="343"/>
                    </a:cubicBezTo>
                    <a:cubicBezTo>
                      <a:pt x="127" y="374"/>
                      <a:pt x="195" y="414"/>
                      <a:pt x="248" y="438"/>
                    </a:cubicBezTo>
                    <a:cubicBezTo>
                      <a:pt x="301" y="462"/>
                      <a:pt x="399" y="487"/>
                      <a:pt x="501" y="529"/>
                    </a:cubicBezTo>
                    <a:cubicBezTo>
                      <a:pt x="603" y="571"/>
                      <a:pt x="650" y="599"/>
                      <a:pt x="720" y="607"/>
                    </a:cubicBezTo>
                    <a:cubicBezTo>
                      <a:pt x="790" y="615"/>
                      <a:pt x="869" y="596"/>
                      <a:pt x="924" y="577"/>
                    </a:cubicBezTo>
                    <a:cubicBezTo>
                      <a:pt x="979" y="558"/>
                      <a:pt x="1008" y="529"/>
                      <a:pt x="1047" y="496"/>
                    </a:cubicBezTo>
                    <a:cubicBezTo>
                      <a:pt x="1086" y="463"/>
                      <a:pt x="1146" y="373"/>
                      <a:pt x="1164" y="340"/>
                    </a:cubicBezTo>
                    <a:cubicBezTo>
                      <a:pt x="1182" y="307"/>
                      <a:pt x="1200" y="226"/>
                      <a:pt x="1206" y="184"/>
                    </a:cubicBezTo>
                    <a:cubicBezTo>
                      <a:pt x="1212" y="142"/>
                      <a:pt x="1224" y="52"/>
                      <a:pt x="1212" y="16"/>
                    </a:cubicBezTo>
                    <a:cubicBezTo>
                      <a:pt x="1118" y="0"/>
                      <a:pt x="843" y="22"/>
                      <a:pt x="738" y="22"/>
                    </a:cubicBezTo>
                    <a:cubicBezTo>
                      <a:pt x="633" y="22"/>
                      <a:pt x="409" y="34"/>
                      <a:pt x="330" y="37"/>
                    </a:cubicBezTo>
                    <a:cubicBezTo>
                      <a:pt x="251" y="40"/>
                      <a:pt x="78" y="88"/>
                      <a:pt x="12" y="124"/>
                    </a:cubicBezTo>
                    <a:close/>
                  </a:path>
                </a:pathLst>
              </a:custGeom>
              <a:solidFill>
                <a:schemeClr val="bg2"/>
              </a:solidFill>
              <a:ln w="9525">
                <a:solidFill>
                  <a:schemeClr val="tx1"/>
                </a:solidFill>
                <a:round/>
                <a:headEnd/>
                <a:tailEnd/>
              </a:ln>
            </p:spPr>
            <p:txBody>
              <a:bodyPr/>
              <a:lstStyle/>
              <a:p>
                <a:endParaRPr lang="en-US"/>
              </a:p>
            </p:txBody>
          </p:sp>
          <p:sp>
            <p:nvSpPr>
              <p:cNvPr id="6226" name="Freeform 611"/>
              <p:cNvSpPr>
                <a:spLocks/>
              </p:cNvSpPr>
              <p:nvPr/>
            </p:nvSpPr>
            <p:spPr bwMode="auto">
              <a:xfrm>
                <a:off x="3041" y="3991"/>
                <a:ext cx="72" cy="61"/>
              </a:xfrm>
              <a:custGeom>
                <a:avLst/>
                <a:gdLst>
                  <a:gd name="T0" fmla="*/ 0 w 440"/>
                  <a:gd name="T1" fmla="*/ 0 h 427"/>
                  <a:gd name="T2" fmla="*/ 0 w 440"/>
                  <a:gd name="T3" fmla="*/ 0 h 427"/>
                  <a:gd name="T4" fmla="*/ 0 w 440"/>
                  <a:gd name="T5" fmla="*/ 0 h 427"/>
                  <a:gd name="T6" fmla="*/ 0 w 440"/>
                  <a:gd name="T7" fmla="*/ 0 h 427"/>
                  <a:gd name="T8" fmla="*/ 0 w 440"/>
                  <a:gd name="T9" fmla="*/ 0 h 427"/>
                  <a:gd name="T10" fmla="*/ 0 w 440"/>
                  <a:gd name="T11" fmla="*/ 0 h 427"/>
                  <a:gd name="T12" fmla="*/ 0 w 440"/>
                  <a:gd name="T13" fmla="*/ 0 h 427"/>
                  <a:gd name="T14" fmla="*/ 0 w 440"/>
                  <a:gd name="T15" fmla="*/ 0 h 427"/>
                  <a:gd name="T16" fmla="*/ 0 w 440"/>
                  <a:gd name="T17" fmla="*/ 0 h 427"/>
                  <a:gd name="T18" fmla="*/ 0 w 440"/>
                  <a:gd name="T19" fmla="*/ 0 h 427"/>
                  <a:gd name="T20" fmla="*/ 0 w 440"/>
                  <a:gd name="T21" fmla="*/ 0 h 427"/>
                  <a:gd name="T22" fmla="*/ 0 w 440"/>
                  <a:gd name="T23" fmla="*/ 0 h 427"/>
                  <a:gd name="T24" fmla="*/ 0 w 440"/>
                  <a:gd name="T25" fmla="*/ 0 h 427"/>
                  <a:gd name="T26" fmla="*/ 0 w 440"/>
                  <a:gd name="T27" fmla="*/ 0 h 427"/>
                  <a:gd name="T28" fmla="*/ 0 w 440"/>
                  <a:gd name="T29" fmla="*/ 0 h 427"/>
                  <a:gd name="T30" fmla="*/ 0 w 440"/>
                  <a:gd name="T31" fmla="*/ 0 h 42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40"/>
                  <a:gd name="T49" fmla="*/ 0 h 427"/>
                  <a:gd name="T50" fmla="*/ 440 w 440"/>
                  <a:gd name="T51" fmla="*/ 427 h 42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40" h="427">
                    <a:moveTo>
                      <a:pt x="15" y="92"/>
                    </a:moveTo>
                    <a:cubicBezTo>
                      <a:pt x="0" y="126"/>
                      <a:pt x="11" y="158"/>
                      <a:pt x="18" y="182"/>
                    </a:cubicBezTo>
                    <a:cubicBezTo>
                      <a:pt x="24" y="206"/>
                      <a:pt x="43" y="232"/>
                      <a:pt x="59" y="256"/>
                    </a:cubicBezTo>
                    <a:cubicBezTo>
                      <a:pt x="75" y="279"/>
                      <a:pt x="98" y="304"/>
                      <a:pt x="117" y="320"/>
                    </a:cubicBezTo>
                    <a:cubicBezTo>
                      <a:pt x="135" y="337"/>
                      <a:pt x="171" y="367"/>
                      <a:pt x="204" y="384"/>
                    </a:cubicBezTo>
                    <a:cubicBezTo>
                      <a:pt x="237" y="401"/>
                      <a:pt x="262" y="405"/>
                      <a:pt x="287" y="416"/>
                    </a:cubicBezTo>
                    <a:cubicBezTo>
                      <a:pt x="312" y="427"/>
                      <a:pt x="363" y="425"/>
                      <a:pt x="381" y="416"/>
                    </a:cubicBezTo>
                    <a:cubicBezTo>
                      <a:pt x="399" y="407"/>
                      <a:pt x="411" y="388"/>
                      <a:pt x="419" y="374"/>
                    </a:cubicBezTo>
                    <a:cubicBezTo>
                      <a:pt x="428" y="359"/>
                      <a:pt x="431" y="346"/>
                      <a:pt x="434" y="331"/>
                    </a:cubicBezTo>
                    <a:cubicBezTo>
                      <a:pt x="437" y="316"/>
                      <a:pt x="440" y="280"/>
                      <a:pt x="438" y="254"/>
                    </a:cubicBezTo>
                    <a:cubicBezTo>
                      <a:pt x="436" y="228"/>
                      <a:pt x="430" y="210"/>
                      <a:pt x="420" y="173"/>
                    </a:cubicBezTo>
                    <a:cubicBezTo>
                      <a:pt x="410" y="136"/>
                      <a:pt x="389" y="111"/>
                      <a:pt x="374" y="83"/>
                    </a:cubicBezTo>
                    <a:cubicBezTo>
                      <a:pt x="359" y="55"/>
                      <a:pt x="317" y="7"/>
                      <a:pt x="279" y="7"/>
                    </a:cubicBezTo>
                    <a:cubicBezTo>
                      <a:pt x="255" y="0"/>
                      <a:pt x="263" y="14"/>
                      <a:pt x="237" y="16"/>
                    </a:cubicBezTo>
                    <a:cubicBezTo>
                      <a:pt x="211" y="18"/>
                      <a:pt x="162" y="9"/>
                      <a:pt x="125" y="22"/>
                    </a:cubicBezTo>
                    <a:cubicBezTo>
                      <a:pt x="98" y="25"/>
                      <a:pt x="30" y="58"/>
                      <a:pt x="15" y="92"/>
                    </a:cubicBezTo>
                    <a:close/>
                  </a:path>
                </a:pathLst>
              </a:custGeom>
              <a:solidFill>
                <a:schemeClr val="bg2"/>
              </a:solidFill>
              <a:ln w="9525">
                <a:solidFill>
                  <a:schemeClr val="tx1"/>
                </a:solidFill>
                <a:round/>
                <a:headEnd/>
                <a:tailEnd/>
              </a:ln>
            </p:spPr>
            <p:txBody>
              <a:bodyPr/>
              <a:lstStyle/>
              <a:p>
                <a:endParaRPr lang="en-US"/>
              </a:p>
            </p:txBody>
          </p:sp>
          <p:sp>
            <p:nvSpPr>
              <p:cNvPr id="6227" name="Freeform 612"/>
              <p:cNvSpPr>
                <a:spLocks/>
              </p:cNvSpPr>
              <p:nvPr/>
            </p:nvSpPr>
            <p:spPr bwMode="auto">
              <a:xfrm>
                <a:off x="2684" y="3651"/>
                <a:ext cx="16" cy="28"/>
              </a:xfrm>
              <a:custGeom>
                <a:avLst/>
                <a:gdLst>
                  <a:gd name="T0" fmla="*/ 0 w 96"/>
                  <a:gd name="T1" fmla="*/ 0 h 192"/>
                  <a:gd name="T2" fmla="*/ 0 w 96"/>
                  <a:gd name="T3" fmla="*/ 0 h 192"/>
                  <a:gd name="T4" fmla="*/ 0 60000 65536"/>
                  <a:gd name="T5" fmla="*/ 0 60000 65536"/>
                  <a:gd name="T6" fmla="*/ 0 w 96"/>
                  <a:gd name="T7" fmla="*/ 0 h 192"/>
                  <a:gd name="T8" fmla="*/ 96 w 96"/>
                  <a:gd name="T9" fmla="*/ 192 h 192"/>
                </a:gdLst>
                <a:ahLst/>
                <a:cxnLst>
                  <a:cxn ang="T4">
                    <a:pos x="T0" y="T1"/>
                  </a:cxn>
                  <a:cxn ang="T5">
                    <a:pos x="T2" y="T3"/>
                  </a:cxn>
                </a:cxnLst>
                <a:rect l="T6" t="T7" r="T8" b="T9"/>
                <a:pathLst>
                  <a:path w="96" h="192">
                    <a:moveTo>
                      <a:pt x="0" y="0"/>
                    </a:moveTo>
                    <a:cubicBezTo>
                      <a:pt x="36" y="72"/>
                      <a:pt x="72" y="144"/>
                      <a:pt x="96" y="19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28" name="Freeform 613"/>
              <p:cNvSpPr>
                <a:spLocks/>
              </p:cNvSpPr>
              <p:nvPr/>
            </p:nvSpPr>
            <p:spPr bwMode="auto">
              <a:xfrm>
                <a:off x="2587" y="3706"/>
                <a:ext cx="181" cy="47"/>
              </a:xfrm>
              <a:custGeom>
                <a:avLst/>
                <a:gdLst>
                  <a:gd name="T0" fmla="*/ 0 w 1093"/>
                  <a:gd name="T1" fmla="*/ 0 h 328"/>
                  <a:gd name="T2" fmla="*/ 0 w 1093"/>
                  <a:gd name="T3" fmla="*/ 0 h 328"/>
                  <a:gd name="T4" fmla="*/ 0 w 1093"/>
                  <a:gd name="T5" fmla="*/ 0 h 328"/>
                  <a:gd name="T6" fmla="*/ 0 w 1093"/>
                  <a:gd name="T7" fmla="*/ 0 h 328"/>
                  <a:gd name="T8" fmla="*/ 0 w 1093"/>
                  <a:gd name="T9" fmla="*/ 0 h 328"/>
                  <a:gd name="T10" fmla="*/ 0 w 1093"/>
                  <a:gd name="T11" fmla="*/ 0 h 328"/>
                  <a:gd name="T12" fmla="*/ 0 w 1093"/>
                  <a:gd name="T13" fmla="*/ 0 h 328"/>
                  <a:gd name="T14" fmla="*/ 0 60000 65536"/>
                  <a:gd name="T15" fmla="*/ 0 60000 65536"/>
                  <a:gd name="T16" fmla="*/ 0 60000 65536"/>
                  <a:gd name="T17" fmla="*/ 0 60000 65536"/>
                  <a:gd name="T18" fmla="*/ 0 60000 65536"/>
                  <a:gd name="T19" fmla="*/ 0 60000 65536"/>
                  <a:gd name="T20" fmla="*/ 0 60000 65536"/>
                  <a:gd name="T21" fmla="*/ 0 w 1093"/>
                  <a:gd name="T22" fmla="*/ 0 h 328"/>
                  <a:gd name="T23" fmla="*/ 1093 w 1093"/>
                  <a:gd name="T24" fmla="*/ 328 h 3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93" h="328">
                    <a:moveTo>
                      <a:pt x="0" y="24"/>
                    </a:moveTo>
                    <a:cubicBezTo>
                      <a:pt x="29" y="23"/>
                      <a:pt x="113" y="27"/>
                      <a:pt x="174" y="24"/>
                    </a:cubicBezTo>
                    <a:cubicBezTo>
                      <a:pt x="235" y="21"/>
                      <a:pt x="310" y="0"/>
                      <a:pt x="369" y="8"/>
                    </a:cubicBezTo>
                    <a:cubicBezTo>
                      <a:pt x="428" y="16"/>
                      <a:pt x="481" y="44"/>
                      <a:pt x="526" y="74"/>
                    </a:cubicBezTo>
                    <a:cubicBezTo>
                      <a:pt x="571" y="104"/>
                      <a:pt x="581" y="157"/>
                      <a:pt x="638" y="186"/>
                    </a:cubicBezTo>
                    <a:cubicBezTo>
                      <a:pt x="695" y="215"/>
                      <a:pt x="794" y="224"/>
                      <a:pt x="870" y="248"/>
                    </a:cubicBezTo>
                    <a:cubicBezTo>
                      <a:pt x="946" y="272"/>
                      <a:pt x="1047" y="311"/>
                      <a:pt x="1093" y="328"/>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29" name="Freeform 614"/>
              <p:cNvSpPr>
                <a:spLocks/>
              </p:cNvSpPr>
              <p:nvPr/>
            </p:nvSpPr>
            <p:spPr bwMode="auto">
              <a:xfrm>
                <a:off x="2728" y="3623"/>
                <a:ext cx="110" cy="229"/>
              </a:xfrm>
              <a:custGeom>
                <a:avLst/>
                <a:gdLst>
                  <a:gd name="T0" fmla="*/ 0 w 668"/>
                  <a:gd name="T1" fmla="*/ 0 h 1604"/>
                  <a:gd name="T2" fmla="*/ 0 w 668"/>
                  <a:gd name="T3" fmla="*/ 0 h 1604"/>
                  <a:gd name="T4" fmla="*/ 0 w 668"/>
                  <a:gd name="T5" fmla="*/ 0 h 1604"/>
                  <a:gd name="T6" fmla="*/ 0 w 668"/>
                  <a:gd name="T7" fmla="*/ 0 h 1604"/>
                  <a:gd name="T8" fmla="*/ 0 w 668"/>
                  <a:gd name="T9" fmla="*/ 0 h 1604"/>
                  <a:gd name="T10" fmla="*/ 0 w 668"/>
                  <a:gd name="T11" fmla="*/ 0 h 1604"/>
                  <a:gd name="T12" fmla="*/ 0 w 668"/>
                  <a:gd name="T13" fmla="*/ 0 h 1604"/>
                  <a:gd name="T14" fmla="*/ 0 w 668"/>
                  <a:gd name="T15" fmla="*/ 0 h 1604"/>
                  <a:gd name="T16" fmla="*/ 0 w 668"/>
                  <a:gd name="T17" fmla="*/ 0 h 1604"/>
                  <a:gd name="T18" fmla="*/ 0 w 668"/>
                  <a:gd name="T19" fmla="*/ 0 h 1604"/>
                  <a:gd name="T20" fmla="*/ 0 w 668"/>
                  <a:gd name="T21" fmla="*/ 0 h 160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68"/>
                  <a:gd name="T34" fmla="*/ 0 h 1604"/>
                  <a:gd name="T35" fmla="*/ 668 w 668"/>
                  <a:gd name="T36" fmla="*/ 1604 h 160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68" h="1604">
                    <a:moveTo>
                      <a:pt x="219" y="0"/>
                    </a:moveTo>
                    <a:cubicBezTo>
                      <a:pt x="222" y="26"/>
                      <a:pt x="233" y="114"/>
                      <a:pt x="240" y="158"/>
                    </a:cubicBezTo>
                    <a:cubicBezTo>
                      <a:pt x="247" y="202"/>
                      <a:pt x="244" y="230"/>
                      <a:pt x="261" y="265"/>
                    </a:cubicBezTo>
                    <a:cubicBezTo>
                      <a:pt x="278" y="300"/>
                      <a:pt x="303" y="339"/>
                      <a:pt x="344" y="367"/>
                    </a:cubicBezTo>
                    <a:cubicBezTo>
                      <a:pt x="385" y="395"/>
                      <a:pt x="452" y="393"/>
                      <a:pt x="505" y="431"/>
                    </a:cubicBezTo>
                    <a:cubicBezTo>
                      <a:pt x="558" y="469"/>
                      <a:pt x="658" y="538"/>
                      <a:pt x="663" y="597"/>
                    </a:cubicBezTo>
                    <a:cubicBezTo>
                      <a:pt x="668" y="656"/>
                      <a:pt x="572" y="706"/>
                      <a:pt x="538" y="783"/>
                    </a:cubicBezTo>
                    <a:cubicBezTo>
                      <a:pt x="504" y="860"/>
                      <a:pt x="499" y="1002"/>
                      <a:pt x="460" y="1061"/>
                    </a:cubicBezTo>
                    <a:cubicBezTo>
                      <a:pt x="421" y="1120"/>
                      <a:pt x="368" y="1089"/>
                      <a:pt x="302" y="1136"/>
                    </a:cubicBezTo>
                    <a:cubicBezTo>
                      <a:pt x="236" y="1183"/>
                      <a:pt x="116" y="1265"/>
                      <a:pt x="66" y="1343"/>
                    </a:cubicBezTo>
                    <a:cubicBezTo>
                      <a:pt x="16" y="1421"/>
                      <a:pt x="14" y="1550"/>
                      <a:pt x="0" y="160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0" name="Freeform 615"/>
              <p:cNvSpPr>
                <a:spLocks/>
              </p:cNvSpPr>
              <p:nvPr/>
            </p:nvSpPr>
            <p:spPr bwMode="auto">
              <a:xfrm>
                <a:off x="2714" y="3708"/>
                <a:ext cx="60" cy="18"/>
              </a:xfrm>
              <a:custGeom>
                <a:avLst/>
                <a:gdLst>
                  <a:gd name="T0" fmla="*/ 0 w 364"/>
                  <a:gd name="T1" fmla="*/ 0 h 126"/>
                  <a:gd name="T2" fmla="*/ 0 w 364"/>
                  <a:gd name="T3" fmla="*/ 0 h 126"/>
                  <a:gd name="T4" fmla="*/ 0 w 364"/>
                  <a:gd name="T5" fmla="*/ 0 h 126"/>
                  <a:gd name="T6" fmla="*/ 0 w 364"/>
                  <a:gd name="T7" fmla="*/ 0 h 126"/>
                  <a:gd name="T8" fmla="*/ 0 60000 65536"/>
                  <a:gd name="T9" fmla="*/ 0 60000 65536"/>
                  <a:gd name="T10" fmla="*/ 0 60000 65536"/>
                  <a:gd name="T11" fmla="*/ 0 60000 65536"/>
                  <a:gd name="T12" fmla="*/ 0 w 364"/>
                  <a:gd name="T13" fmla="*/ 0 h 126"/>
                  <a:gd name="T14" fmla="*/ 364 w 364"/>
                  <a:gd name="T15" fmla="*/ 126 h 126"/>
                </a:gdLst>
                <a:ahLst/>
                <a:cxnLst>
                  <a:cxn ang="T8">
                    <a:pos x="T0" y="T1"/>
                  </a:cxn>
                  <a:cxn ang="T9">
                    <a:pos x="T2" y="T3"/>
                  </a:cxn>
                  <a:cxn ang="T10">
                    <a:pos x="T4" y="T5"/>
                  </a:cxn>
                  <a:cxn ang="T11">
                    <a:pos x="T6" y="T7"/>
                  </a:cxn>
                </a:cxnLst>
                <a:rect l="T12" t="T13" r="T14" b="T15"/>
                <a:pathLst>
                  <a:path w="364" h="126">
                    <a:moveTo>
                      <a:pt x="0" y="126"/>
                    </a:moveTo>
                    <a:cubicBezTo>
                      <a:pt x="19" y="111"/>
                      <a:pt x="72" y="55"/>
                      <a:pt x="116" y="35"/>
                    </a:cubicBezTo>
                    <a:cubicBezTo>
                      <a:pt x="160" y="15"/>
                      <a:pt x="221" y="8"/>
                      <a:pt x="262" y="4"/>
                    </a:cubicBezTo>
                    <a:cubicBezTo>
                      <a:pt x="303" y="0"/>
                      <a:pt x="343" y="9"/>
                      <a:pt x="364" y="1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1" name="Freeform 616"/>
              <p:cNvSpPr>
                <a:spLocks/>
              </p:cNvSpPr>
              <p:nvPr/>
            </p:nvSpPr>
            <p:spPr bwMode="auto">
              <a:xfrm>
                <a:off x="2896" y="3606"/>
                <a:ext cx="38" cy="51"/>
              </a:xfrm>
              <a:custGeom>
                <a:avLst/>
                <a:gdLst>
                  <a:gd name="T0" fmla="*/ 0 w 228"/>
                  <a:gd name="T1" fmla="*/ 0 h 352"/>
                  <a:gd name="T2" fmla="*/ 0 w 228"/>
                  <a:gd name="T3" fmla="*/ 0 h 352"/>
                  <a:gd name="T4" fmla="*/ 0 w 228"/>
                  <a:gd name="T5" fmla="*/ 0 h 352"/>
                  <a:gd name="T6" fmla="*/ 0 w 228"/>
                  <a:gd name="T7" fmla="*/ 0 h 352"/>
                  <a:gd name="T8" fmla="*/ 0 60000 65536"/>
                  <a:gd name="T9" fmla="*/ 0 60000 65536"/>
                  <a:gd name="T10" fmla="*/ 0 60000 65536"/>
                  <a:gd name="T11" fmla="*/ 0 60000 65536"/>
                  <a:gd name="T12" fmla="*/ 0 w 228"/>
                  <a:gd name="T13" fmla="*/ 0 h 352"/>
                  <a:gd name="T14" fmla="*/ 228 w 228"/>
                  <a:gd name="T15" fmla="*/ 352 h 352"/>
                </a:gdLst>
                <a:ahLst/>
                <a:cxnLst>
                  <a:cxn ang="T8">
                    <a:pos x="T0" y="T1"/>
                  </a:cxn>
                  <a:cxn ang="T9">
                    <a:pos x="T2" y="T3"/>
                  </a:cxn>
                  <a:cxn ang="T10">
                    <a:pos x="T4" y="T5"/>
                  </a:cxn>
                  <a:cxn ang="T11">
                    <a:pos x="T6" y="T7"/>
                  </a:cxn>
                </a:cxnLst>
                <a:rect l="T12" t="T13" r="T14" b="T15"/>
                <a:pathLst>
                  <a:path w="228" h="352">
                    <a:moveTo>
                      <a:pt x="0" y="352"/>
                    </a:moveTo>
                    <a:cubicBezTo>
                      <a:pt x="14" y="331"/>
                      <a:pt x="63" y="265"/>
                      <a:pt x="91" y="224"/>
                    </a:cubicBezTo>
                    <a:cubicBezTo>
                      <a:pt x="119" y="183"/>
                      <a:pt x="143" y="141"/>
                      <a:pt x="166" y="104"/>
                    </a:cubicBezTo>
                    <a:cubicBezTo>
                      <a:pt x="189" y="67"/>
                      <a:pt x="215" y="22"/>
                      <a:pt x="228"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2" name="Freeform 617"/>
              <p:cNvSpPr>
                <a:spLocks/>
              </p:cNvSpPr>
              <p:nvPr/>
            </p:nvSpPr>
            <p:spPr bwMode="auto">
              <a:xfrm>
                <a:off x="2874" y="3603"/>
                <a:ext cx="159" cy="200"/>
              </a:xfrm>
              <a:custGeom>
                <a:avLst/>
                <a:gdLst>
                  <a:gd name="T0" fmla="*/ 0 w 964"/>
                  <a:gd name="T1" fmla="*/ 0 h 1397"/>
                  <a:gd name="T2" fmla="*/ 0 w 964"/>
                  <a:gd name="T3" fmla="*/ 0 h 1397"/>
                  <a:gd name="T4" fmla="*/ 0 w 964"/>
                  <a:gd name="T5" fmla="*/ 0 h 1397"/>
                  <a:gd name="T6" fmla="*/ 0 w 964"/>
                  <a:gd name="T7" fmla="*/ 0 h 1397"/>
                  <a:gd name="T8" fmla="*/ 0 w 964"/>
                  <a:gd name="T9" fmla="*/ 0 h 1397"/>
                  <a:gd name="T10" fmla="*/ 0 w 964"/>
                  <a:gd name="T11" fmla="*/ 0 h 1397"/>
                  <a:gd name="T12" fmla="*/ 0 w 964"/>
                  <a:gd name="T13" fmla="*/ 0 h 1397"/>
                  <a:gd name="T14" fmla="*/ 0 60000 65536"/>
                  <a:gd name="T15" fmla="*/ 0 60000 65536"/>
                  <a:gd name="T16" fmla="*/ 0 60000 65536"/>
                  <a:gd name="T17" fmla="*/ 0 60000 65536"/>
                  <a:gd name="T18" fmla="*/ 0 60000 65536"/>
                  <a:gd name="T19" fmla="*/ 0 60000 65536"/>
                  <a:gd name="T20" fmla="*/ 0 60000 65536"/>
                  <a:gd name="T21" fmla="*/ 0 w 964"/>
                  <a:gd name="T22" fmla="*/ 0 h 1397"/>
                  <a:gd name="T23" fmla="*/ 964 w 964"/>
                  <a:gd name="T24" fmla="*/ 1397 h 139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64" h="1397">
                    <a:moveTo>
                      <a:pt x="964" y="0"/>
                    </a:moveTo>
                    <a:cubicBezTo>
                      <a:pt x="933" y="35"/>
                      <a:pt x="833" y="146"/>
                      <a:pt x="777" y="208"/>
                    </a:cubicBezTo>
                    <a:cubicBezTo>
                      <a:pt x="721" y="270"/>
                      <a:pt x="692" y="295"/>
                      <a:pt x="628" y="373"/>
                    </a:cubicBezTo>
                    <a:cubicBezTo>
                      <a:pt x="564" y="451"/>
                      <a:pt x="465" y="596"/>
                      <a:pt x="392" y="676"/>
                    </a:cubicBezTo>
                    <a:cubicBezTo>
                      <a:pt x="319" y="756"/>
                      <a:pt x="251" y="794"/>
                      <a:pt x="189" y="854"/>
                    </a:cubicBezTo>
                    <a:cubicBezTo>
                      <a:pt x="127" y="914"/>
                      <a:pt x="38" y="946"/>
                      <a:pt x="19" y="1036"/>
                    </a:cubicBezTo>
                    <a:cubicBezTo>
                      <a:pt x="0" y="1126"/>
                      <a:pt x="65" y="1322"/>
                      <a:pt x="77" y="1397"/>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3" name="Freeform 618"/>
              <p:cNvSpPr>
                <a:spLocks/>
              </p:cNvSpPr>
              <p:nvPr/>
            </p:nvSpPr>
            <p:spPr bwMode="auto">
              <a:xfrm>
                <a:off x="2940" y="3657"/>
                <a:ext cx="255" cy="249"/>
              </a:xfrm>
              <a:custGeom>
                <a:avLst/>
                <a:gdLst>
                  <a:gd name="T0" fmla="*/ 0 w 1545"/>
                  <a:gd name="T1" fmla="*/ 0 h 1742"/>
                  <a:gd name="T2" fmla="*/ 0 w 1545"/>
                  <a:gd name="T3" fmla="*/ 0 h 1742"/>
                  <a:gd name="T4" fmla="*/ 0 w 1545"/>
                  <a:gd name="T5" fmla="*/ 0 h 1742"/>
                  <a:gd name="T6" fmla="*/ 0 w 1545"/>
                  <a:gd name="T7" fmla="*/ 0 h 1742"/>
                  <a:gd name="T8" fmla="*/ 0 w 1545"/>
                  <a:gd name="T9" fmla="*/ 0 h 1742"/>
                  <a:gd name="T10" fmla="*/ 0 w 1545"/>
                  <a:gd name="T11" fmla="*/ 0 h 1742"/>
                  <a:gd name="T12" fmla="*/ 0 w 1545"/>
                  <a:gd name="T13" fmla="*/ 0 h 1742"/>
                  <a:gd name="T14" fmla="*/ 0 w 1545"/>
                  <a:gd name="T15" fmla="*/ 0 h 1742"/>
                  <a:gd name="T16" fmla="*/ 0 w 1545"/>
                  <a:gd name="T17" fmla="*/ 0 h 1742"/>
                  <a:gd name="T18" fmla="*/ 0 w 1545"/>
                  <a:gd name="T19" fmla="*/ 0 h 1742"/>
                  <a:gd name="T20" fmla="*/ 0 w 1545"/>
                  <a:gd name="T21" fmla="*/ 0 h 1742"/>
                  <a:gd name="T22" fmla="*/ 0 w 1545"/>
                  <a:gd name="T23" fmla="*/ 0 h 1742"/>
                  <a:gd name="T24" fmla="*/ 0 w 1545"/>
                  <a:gd name="T25" fmla="*/ 0 h 17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545"/>
                  <a:gd name="T40" fmla="*/ 0 h 1742"/>
                  <a:gd name="T41" fmla="*/ 1545 w 1545"/>
                  <a:gd name="T42" fmla="*/ 1742 h 174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545" h="1742">
                    <a:moveTo>
                      <a:pt x="0" y="561"/>
                    </a:moveTo>
                    <a:cubicBezTo>
                      <a:pt x="28" y="571"/>
                      <a:pt x="91" y="655"/>
                      <a:pt x="170" y="619"/>
                    </a:cubicBezTo>
                    <a:cubicBezTo>
                      <a:pt x="249" y="583"/>
                      <a:pt x="382" y="423"/>
                      <a:pt x="477" y="345"/>
                    </a:cubicBezTo>
                    <a:cubicBezTo>
                      <a:pt x="572" y="267"/>
                      <a:pt x="642" y="184"/>
                      <a:pt x="742" y="151"/>
                    </a:cubicBezTo>
                    <a:cubicBezTo>
                      <a:pt x="842" y="118"/>
                      <a:pt x="967" y="111"/>
                      <a:pt x="1073" y="93"/>
                    </a:cubicBezTo>
                    <a:cubicBezTo>
                      <a:pt x="1179" y="75"/>
                      <a:pt x="1299" y="0"/>
                      <a:pt x="1376" y="43"/>
                    </a:cubicBezTo>
                    <a:cubicBezTo>
                      <a:pt x="1453" y="86"/>
                      <a:pt x="1527" y="249"/>
                      <a:pt x="1536" y="352"/>
                    </a:cubicBezTo>
                    <a:cubicBezTo>
                      <a:pt x="1545" y="455"/>
                      <a:pt x="1476" y="565"/>
                      <a:pt x="1430" y="664"/>
                    </a:cubicBezTo>
                    <a:cubicBezTo>
                      <a:pt x="1384" y="763"/>
                      <a:pt x="1301" y="867"/>
                      <a:pt x="1263" y="946"/>
                    </a:cubicBezTo>
                    <a:cubicBezTo>
                      <a:pt x="1225" y="1025"/>
                      <a:pt x="1229" y="1077"/>
                      <a:pt x="1202" y="1137"/>
                    </a:cubicBezTo>
                    <a:cubicBezTo>
                      <a:pt x="1175" y="1197"/>
                      <a:pt x="1135" y="1242"/>
                      <a:pt x="1098" y="1307"/>
                    </a:cubicBezTo>
                    <a:cubicBezTo>
                      <a:pt x="1061" y="1372"/>
                      <a:pt x="1008" y="1454"/>
                      <a:pt x="982" y="1526"/>
                    </a:cubicBezTo>
                    <a:cubicBezTo>
                      <a:pt x="956" y="1598"/>
                      <a:pt x="950" y="1697"/>
                      <a:pt x="941" y="174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4" name="Freeform 619"/>
              <p:cNvSpPr>
                <a:spLocks/>
              </p:cNvSpPr>
              <p:nvPr/>
            </p:nvSpPr>
            <p:spPr bwMode="auto">
              <a:xfrm>
                <a:off x="2773" y="3688"/>
                <a:ext cx="371" cy="323"/>
              </a:xfrm>
              <a:custGeom>
                <a:avLst/>
                <a:gdLst>
                  <a:gd name="T0" fmla="*/ 0 w 2246"/>
                  <a:gd name="T1" fmla="*/ 0 h 2254"/>
                  <a:gd name="T2" fmla="*/ 0 w 2246"/>
                  <a:gd name="T3" fmla="*/ 0 h 2254"/>
                  <a:gd name="T4" fmla="*/ 0 w 2246"/>
                  <a:gd name="T5" fmla="*/ 0 h 2254"/>
                  <a:gd name="T6" fmla="*/ 0 w 2246"/>
                  <a:gd name="T7" fmla="*/ 0 h 2254"/>
                  <a:gd name="T8" fmla="*/ 0 w 2246"/>
                  <a:gd name="T9" fmla="*/ 0 h 2254"/>
                  <a:gd name="T10" fmla="*/ 0 w 2246"/>
                  <a:gd name="T11" fmla="*/ 0 h 2254"/>
                  <a:gd name="T12" fmla="*/ 0 w 2246"/>
                  <a:gd name="T13" fmla="*/ 0 h 2254"/>
                  <a:gd name="T14" fmla="*/ 0 w 2246"/>
                  <a:gd name="T15" fmla="*/ 0 h 2254"/>
                  <a:gd name="T16" fmla="*/ 0 w 2246"/>
                  <a:gd name="T17" fmla="*/ 0 h 2254"/>
                  <a:gd name="T18" fmla="*/ 0 w 2246"/>
                  <a:gd name="T19" fmla="*/ 0 h 2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46"/>
                  <a:gd name="T31" fmla="*/ 0 h 2254"/>
                  <a:gd name="T32" fmla="*/ 2246 w 2246"/>
                  <a:gd name="T33" fmla="*/ 2254 h 2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46" h="2254">
                    <a:moveTo>
                      <a:pt x="2246" y="0"/>
                    </a:moveTo>
                    <a:cubicBezTo>
                      <a:pt x="2219" y="55"/>
                      <a:pt x="2134" y="224"/>
                      <a:pt x="2081" y="333"/>
                    </a:cubicBezTo>
                    <a:cubicBezTo>
                      <a:pt x="2028" y="442"/>
                      <a:pt x="1993" y="557"/>
                      <a:pt x="1927" y="651"/>
                    </a:cubicBezTo>
                    <a:cubicBezTo>
                      <a:pt x="1861" y="745"/>
                      <a:pt x="1759" y="818"/>
                      <a:pt x="1684" y="899"/>
                    </a:cubicBezTo>
                    <a:cubicBezTo>
                      <a:pt x="1609" y="980"/>
                      <a:pt x="1586" y="1068"/>
                      <a:pt x="1534" y="1148"/>
                    </a:cubicBezTo>
                    <a:cubicBezTo>
                      <a:pt x="1482" y="1228"/>
                      <a:pt x="1452" y="1286"/>
                      <a:pt x="1372" y="1380"/>
                    </a:cubicBezTo>
                    <a:cubicBezTo>
                      <a:pt x="1292" y="1474"/>
                      <a:pt x="1177" y="1609"/>
                      <a:pt x="1053" y="1711"/>
                    </a:cubicBezTo>
                    <a:cubicBezTo>
                      <a:pt x="929" y="1813"/>
                      <a:pt x="772" y="1923"/>
                      <a:pt x="630" y="1993"/>
                    </a:cubicBezTo>
                    <a:cubicBezTo>
                      <a:pt x="488" y="2063"/>
                      <a:pt x="304" y="2090"/>
                      <a:pt x="199" y="2134"/>
                    </a:cubicBezTo>
                    <a:cubicBezTo>
                      <a:pt x="94" y="2178"/>
                      <a:pt x="41" y="2229"/>
                      <a:pt x="0" y="2254"/>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5" name="Freeform 620"/>
              <p:cNvSpPr>
                <a:spLocks/>
              </p:cNvSpPr>
              <p:nvPr/>
            </p:nvSpPr>
            <p:spPr bwMode="auto">
              <a:xfrm>
                <a:off x="2745" y="3743"/>
                <a:ext cx="332" cy="168"/>
              </a:xfrm>
              <a:custGeom>
                <a:avLst/>
                <a:gdLst>
                  <a:gd name="T0" fmla="*/ 0 w 2008"/>
                  <a:gd name="T1" fmla="*/ 0 h 1172"/>
                  <a:gd name="T2" fmla="*/ 0 w 2008"/>
                  <a:gd name="T3" fmla="*/ 0 h 1172"/>
                  <a:gd name="T4" fmla="*/ 0 w 2008"/>
                  <a:gd name="T5" fmla="*/ 0 h 1172"/>
                  <a:gd name="T6" fmla="*/ 0 w 2008"/>
                  <a:gd name="T7" fmla="*/ 0 h 1172"/>
                  <a:gd name="T8" fmla="*/ 0 w 2008"/>
                  <a:gd name="T9" fmla="*/ 0 h 1172"/>
                  <a:gd name="T10" fmla="*/ 0 w 2008"/>
                  <a:gd name="T11" fmla="*/ 0 h 1172"/>
                  <a:gd name="T12" fmla="*/ 0 w 2008"/>
                  <a:gd name="T13" fmla="*/ 0 h 1172"/>
                  <a:gd name="T14" fmla="*/ 0 w 2008"/>
                  <a:gd name="T15" fmla="*/ 0 h 1172"/>
                  <a:gd name="T16" fmla="*/ 0 w 2008"/>
                  <a:gd name="T17" fmla="*/ 0 h 11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8"/>
                  <a:gd name="T28" fmla="*/ 0 h 1172"/>
                  <a:gd name="T29" fmla="*/ 2008 w 2008"/>
                  <a:gd name="T30" fmla="*/ 1172 h 11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8" h="1172">
                    <a:moveTo>
                      <a:pt x="2008" y="0"/>
                    </a:moveTo>
                    <a:cubicBezTo>
                      <a:pt x="1984" y="9"/>
                      <a:pt x="1926" y="9"/>
                      <a:pt x="1863" y="50"/>
                    </a:cubicBezTo>
                    <a:cubicBezTo>
                      <a:pt x="1800" y="91"/>
                      <a:pt x="1714" y="150"/>
                      <a:pt x="1627" y="245"/>
                    </a:cubicBezTo>
                    <a:cubicBezTo>
                      <a:pt x="1540" y="340"/>
                      <a:pt x="1438" y="511"/>
                      <a:pt x="1343" y="622"/>
                    </a:cubicBezTo>
                    <a:cubicBezTo>
                      <a:pt x="1248" y="733"/>
                      <a:pt x="1152" y="849"/>
                      <a:pt x="1055" y="908"/>
                    </a:cubicBezTo>
                    <a:cubicBezTo>
                      <a:pt x="958" y="967"/>
                      <a:pt x="867" y="961"/>
                      <a:pt x="760" y="976"/>
                    </a:cubicBezTo>
                    <a:cubicBezTo>
                      <a:pt x="653" y="991"/>
                      <a:pt x="519" y="968"/>
                      <a:pt x="413" y="995"/>
                    </a:cubicBezTo>
                    <a:cubicBezTo>
                      <a:pt x="307" y="1022"/>
                      <a:pt x="191" y="1110"/>
                      <a:pt x="122" y="1140"/>
                    </a:cubicBezTo>
                    <a:cubicBezTo>
                      <a:pt x="53" y="1170"/>
                      <a:pt x="25" y="1165"/>
                      <a:pt x="0" y="1172"/>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6" name="Freeform 621"/>
              <p:cNvSpPr>
                <a:spLocks/>
              </p:cNvSpPr>
              <p:nvPr/>
            </p:nvSpPr>
            <p:spPr bwMode="auto">
              <a:xfrm>
                <a:off x="3210" y="3845"/>
                <a:ext cx="96" cy="81"/>
              </a:xfrm>
              <a:custGeom>
                <a:avLst/>
                <a:gdLst>
                  <a:gd name="T0" fmla="*/ 0 w 583"/>
                  <a:gd name="T1" fmla="*/ 0 h 565"/>
                  <a:gd name="T2" fmla="*/ 0 w 583"/>
                  <a:gd name="T3" fmla="*/ 0 h 565"/>
                  <a:gd name="T4" fmla="*/ 0 w 583"/>
                  <a:gd name="T5" fmla="*/ 0 h 565"/>
                  <a:gd name="T6" fmla="*/ 0 w 583"/>
                  <a:gd name="T7" fmla="*/ 0 h 565"/>
                  <a:gd name="T8" fmla="*/ 0 w 583"/>
                  <a:gd name="T9" fmla="*/ 0 h 565"/>
                  <a:gd name="T10" fmla="*/ 0 w 583"/>
                  <a:gd name="T11" fmla="*/ 0 h 565"/>
                  <a:gd name="T12" fmla="*/ 0 w 583"/>
                  <a:gd name="T13" fmla="*/ 0 h 565"/>
                  <a:gd name="T14" fmla="*/ 0 60000 65536"/>
                  <a:gd name="T15" fmla="*/ 0 60000 65536"/>
                  <a:gd name="T16" fmla="*/ 0 60000 65536"/>
                  <a:gd name="T17" fmla="*/ 0 60000 65536"/>
                  <a:gd name="T18" fmla="*/ 0 60000 65536"/>
                  <a:gd name="T19" fmla="*/ 0 60000 65536"/>
                  <a:gd name="T20" fmla="*/ 0 60000 65536"/>
                  <a:gd name="T21" fmla="*/ 0 w 583"/>
                  <a:gd name="T22" fmla="*/ 0 h 565"/>
                  <a:gd name="T23" fmla="*/ 583 w 583"/>
                  <a:gd name="T24" fmla="*/ 565 h 5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3" h="565">
                    <a:moveTo>
                      <a:pt x="0" y="0"/>
                    </a:moveTo>
                    <a:cubicBezTo>
                      <a:pt x="11" y="17"/>
                      <a:pt x="43" y="83"/>
                      <a:pt x="67" y="100"/>
                    </a:cubicBezTo>
                    <a:cubicBezTo>
                      <a:pt x="91" y="117"/>
                      <a:pt x="122" y="105"/>
                      <a:pt x="144" y="103"/>
                    </a:cubicBezTo>
                    <a:cubicBezTo>
                      <a:pt x="162" y="93"/>
                      <a:pt x="171" y="60"/>
                      <a:pt x="202" y="90"/>
                    </a:cubicBezTo>
                    <a:cubicBezTo>
                      <a:pt x="233" y="119"/>
                      <a:pt x="292" y="229"/>
                      <a:pt x="330" y="276"/>
                    </a:cubicBezTo>
                    <a:cubicBezTo>
                      <a:pt x="368" y="323"/>
                      <a:pt x="388" y="324"/>
                      <a:pt x="430" y="372"/>
                    </a:cubicBezTo>
                    <a:cubicBezTo>
                      <a:pt x="472" y="420"/>
                      <a:pt x="551" y="525"/>
                      <a:pt x="583" y="565"/>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7" name="Freeform 622"/>
              <p:cNvSpPr>
                <a:spLocks/>
              </p:cNvSpPr>
              <p:nvPr/>
            </p:nvSpPr>
            <p:spPr bwMode="auto">
              <a:xfrm>
                <a:off x="3094" y="3914"/>
                <a:ext cx="112" cy="66"/>
              </a:xfrm>
              <a:custGeom>
                <a:avLst/>
                <a:gdLst>
                  <a:gd name="T0" fmla="*/ 0 w 676"/>
                  <a:gd name="T1" fmla="*/ 0 h 456"/>
                  <a:gd name="T2" fmla="*/ 0 w 676"/>
                  <a:gd name="T3" fmla="*/ 0 h 456"/>
                  <a:gd name="T4" fmla="*/ 0 w 676"/>
                  <a:gd name="T5" fmla="*/ 0 h 456"/>
                  <a:gd name="T6" fmla="*/ 0 w 676"/>
                  <a:gd name="T7" fmla="*/ 0 h 456"/>
                  <a:gd name="T8" fmla="*/ 0 w 676"/>
                  <a:gd name="T9" fmla="*/ 0 h 456"/>
                  <a:gd name="T10" fmla="*/ 0 w 676"/>
                  <a:gd name="T11" fmla="*/ 0 h 456"/>
                  <a:gd name="T12" fmla="*/ 0 60000 65536"/>
                  <a:gd name="T13" fmla="*/ 0 60000 65536"/>
                  <a:gd name="T14" fmla="*/ 0 60000 65536"/>
                  <a:gd name="T15" fmla="*/ 0 60000 65536"/>
                  <a:gd name="T16" fmla="*/ 0 60000 65536"/>
                  <a:gd name="T17" fmla="*/ 0 60000 65536"/>
                  <a:gd name="T18" fmla="*/ 0 w 676"/>
                  <a:gd name="T19" fmla="*/ 0 h 456"/>
                  <a:gd name="T20" fmla="*/ 676 w 676"/>
                  <a:gd name="T21" fmla="*/ 456 h 456"/>
                </a:gdLst>
                <a:ahLst/>
                <a:cxnLst>
                  <a:cxn ang="T12">
                    <a:pos x="T0" y="T1"/>
                  </a:cxn>
                  <a:cxn ang="T13">
                    <a:pos x="T2" y="T3"/>
                  </a:cxn>
                  <a:cxn ang="T14">
                    <a:pos x="T4" y="T5"/>
                  </a:cxn>
                  <a:cxn ang="T15">
                    <a:pos x="T6" y="T7"/>
                  </a:cxn>
                  <a:cxn ang="T16">
                    <a:pos x="T8" y="T9"/>
                  </a:cxn>
                  <a:cxn ang="T17">
                    <a:pos x="T10" y="T11"/>
                  </a:cxn>
                </a:cxnLst>
                <a:rect l="T18" t="T19" r="T20" b="T21"/>
                <a:pathLst>
                  <a:path w="676" h="456">
                    <a:moveTo>
                      <a:pt x="7" y="0"/>
                    </a:moveTo>
                    <a:cubicBezTo>
                      <a:pt x="13" y="18"/>
                      <a:pt x="0" y="74"/>
                      <a:pt x="43" y="107"/>
                    </a:cubicBezTo>
                    <a:cubicBezTo>
                      <a:pt x="86" y="140"/>
                      <a:pt x="204" y="174"/>
                      <a:pt x="267" y="197"/>
                    </a:cubicBezTo>
                    <a:cubicBezTo>
                      <a:pt x="330" y="220"/>
                      <a:pt x="363" y="219"/>
                      <a:pt x="424" y="246"/>
                    </a:cubicBezTo>
                    <a:cubicBezTo>
                      <a:pt x="485" y="273"/>
                      <a:pt x="590" y="323"/>
                      <a:pt x="632" y="358"/>
                    </a:cubicBezTo>
                    <a:cubicBezTo>
                      <a:pt x="674" y="393"/>
                      <a:pt x="667" y="436"/>
                      <a:pt x="676" y="45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8" name="Freeform 623"/>
              <p:cNvSpPr>
                <a:spLocks/>
              </p:cNvSpPr>
              <p:nvPr/>
            </p:nvSpPr>
            <p:spPr bwMode="auto">
              <a:xfrm>
                <a:off x="3022" y="3963"/>
                <a:ext cx="17" cy="27"/>
              </a:xfrm>
              <a:custGeom>
                <a:avLst/>
                <a:gdLst>
                  <a:gd name="T0" fmla="*/ 0 w 100"/>
                  <a:gd name="T1" fmla="*/ 0 h 189"/>
                  <a:gd name="T2" fmla="*/ 0 w 100"/>
                  <a:gd name="T3" fmla="*/ 0 h 189"/>
                  <a:gd name="T4" fmla="*/ 0 w 100"/>
                  <a:gd name="T5" fmla="*/ 0 h 189"/>
                  <a:gd name="T6" fmla="*/ 0 w 100"/>
                  <a:gd name="T7" fmla="*/ 0 h 189"/>
                  <a:gd name="T8" fmla="*/ 0 60000 65536"/>
                  <a:gd name="T9" fmla="*/ 0 60000 65536"/>
                  <a:gd name="T10" fmla="*/ 0 60000 65536"/>
                  <a:gd name="T11" fmla="*/ 0 60000 65536"/>
                  <a:gd name="T12" fmla="*/ 0 w 100"/>
                  <a:gd name="T13" fmla="*/ 0 h 189"/>
                  <a:gd name="T14" fmla="*/ 100 w 100"/>
                  <a:gd name="T15" fmla="*/ 189 h 189"/>
                </a:gdLst>
                <a:ahLst/>
                <a:cxnLst>
                  <a:cxn ang="T8">
                    <a:pos x="T0" y="T1"/>
                  </a:cxn>
                  <a:cxn ang="T9">
                    <a:pos x="T2" y="T3"/>
                  </a:cxn>
                  <a:cxn ang="T10">
                    <a:pos x="T4" y="T5"/>
                  </a:cxn>
                  <a:cxn ang="T11">
                    <a:pos x="T6" y="T7"/>
                  </a:cxn>
                </a:cxnLst>
                <a:rect l="T12" t="T13" r="T14" b="T15"/>
                <a:pathLst>
                  <a:path w="100" h="189">
                    <a:moveTo>
                      <a:pt x="0" y="0"/>
                    </a:moveTo>
                    <a:cubicBezTo>
                      <a:pt x="2" y="10"/>
                      <a:pt x="7" y="39"/>
                      <a:pt x="14" y="60"/>
                    </a:cubicBezTo>
                    <a:cubicBezTo>
                      <a:pt x="21" y="81"/>
                      <a:pt x="27" y="104"/>
                      <a:pt x="41" y="125"/>
                    </a:cubicBezTo>
                    <a:cubicBezTo>
                      <a:pt x="55" y="146"/>
                      <a:pt x="88" y="176"/>
                      <a:pt x="100" y="189"/>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39" name="Freeform 624"/>
              <p:cNvSpPr>
                <a:spLocks/>
              </p:cNvSpPr>
              <p:nvPr/>
            </p:nvSpPr>
            <p:spPr bwMode="auto">
              <a:xfrm>
                <a:off x="2992" y="3949"/>
                <a:ext cx="42" cy="15"/>
              </a:xfrm>
              <a:custGeom>
                <a:avLst/>
                <a:gdLst>
                  <a:gd name="T0" fmla="*/ 0 w 253"/>
                  <a:gd name="T1" fmla="*/ 0 h 102"/>
                  <a:gd name="T2" fmla="*/ 0 w 253"/>
                  <a:gd name="T3" fmla="*/ 0 h 102"/>
                  <a:gd name="T4" fmla="*/ 0 w 253"/>
                  <a:gd name="T5" fmla="*/ 0 h 102"/>
                  <a:gd name="T6" fmla="*/ 0 w 253"/>
                  <a:gd name="T7" fmla="*/ 0 h 102"/>
                  <a:gd name="T8" fmla="*/ 0 w 253"/>
                  <a:gd name="T9" fmla="*/ 0 h 102"/>
                  <a:gd name="T10" fmla="*/ 0 60000 65536"/>
                  <a:gd name="T11" fmla="*/ 0 60000 65536"/>
                  <a:gd name="T12" fmla="*/ 0 60000 65536"/>
                  <a:gd name="T13" fmla="*/ 0 60000 65536"/>
                  <a:gd name="T14" fmla="*/ 0 60000 65536"/>
                  <a:gd name="T15" fmla="*/ 0 w 253"/>
                  <a:gd name="T16" fmla="*/ 0 h 102"/>
                  <a:gd name="T17" fmla="*/ 253 w 253"/>
                  <a:gd name="T18" fmla="*/ 102 h 102"/>
                </a:gdLst>
                <a:ahLst/>
                <a:cxnLst>
                  <a:cxn ang="T10">
                    <a:pos x="T0" y="T1"/>
                  </a:cxn>
                  <a:cxn ang="T11">
                    <a:pos x="T2" y="T3"/>
                  </a:cxn>
                  <a:cxn ang="T12">
                    <a:pos x="T4" y="T5"/>
                  </a:cxn>
                  <a:cxn ang="T13">
                    <a:pos x="T6" y="T7"/>
                  </a:cxn>
                  <a:cxn ang="T14">
                    <a:pos x="T8" y="T9"/>
                  </a:cxn>
                </a:cxnLst>
                <a:rect l="T15" t="T16" r="T17" b="T18"/>
                <a:pathLst>
                  <a:path w="253" h="102">
                    <a:moveTo>
                      <a:pt x="0" y="100"/>
                    </a:moveTo>
                    <a:cubicBezTo>
                      <a:pt x="18" y="100"/>
                      <a:pt x="76" y="102"/>
                      <a:pt x="108" y="100"/>
                    </a:cubicBezTo>
                    <a:cubicBezTo>
                      <a:pt x="140" y="98"/>
                      <a:pt x="174" y="95"/>
                      <a:pt x="195" y="87"/>
                    </a:cubicBezTo>
                    <a:cubicBezTo>
                      <a:pt x="216" y="79"/>
                      <a:pt x="226" y="64"/>
                      <a:pt x="236" y="50"/>
                    </a:cubicBezTo>
                    <a:cubicBezTo>
                      <a:pt x="246" y="36"/>
                      <a:pt x="250" y="10"/>
                      <a:pt x="253"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40" name="Freeform 625"/>
              <p:cNvSpPr>
                <a:spLocks/>
              </p:cNvSpPr>
              <p:nvPr/>
            </p:nvSpPr>
            <p:spPr bwMode="auto">
              <a:xfrm>
                <a:off x="3048" y="3909"/>
                <a:ext cx="43" cy="23"/>
              </a:xfrm>
              <a:custGeom>
                <a:avLst/>
                <a:gdLst>
                  <a:gd name="T0" fmla="*/ 0 w 261"/>
                  <a:gd name="T1" fmla="*/ 0 h 164"/>
                  <a:gd name="T2" fmla="*/ 0 w 261"/>
                  <a:gd name="T3" fmla="*/ 0 h 164"/>
                  <a:gd name="T4" fmla="*/ 0 w 261"/>
                  <a:gd name="T5" fmla="*/ 0 h 164"/>
                  <a:gd name="T6" fmla="*/ 0 w 261"/>
                  <a:gd name="T7" fmla="*/ 0 h 164"/>
                  <a:gd name="T8" fmla="*/ 0 w 261"/>
                  <a:gd name="T9" fmla="*/ 0 h 164"/>
                  <a:gd name="T10" fmla="*/ 0 60000 65536"/>
                  <a:gd name="T11" fmla="*/ 0 60000 65536"/>
                  <a:gd name="T12" fmla="*/ 0 60000 65536"/>
                  <a:gd name="T13" fmla="*/ 0 60000 65536"/>
                  <a:gd name="T14" fmla="*/ 0 60000 65536"/>
                  <a:gd name="T15" fmla="*/ 0 w 261"/>
                  <a:gd name="T16" fmla="*/ 0 h 164"/>
                  <a:gd name="T17" fmla="*/ 261 w 261"/>
                  <a:gd name="T18" fmla="*/ 164 h 164"/>
                </a:gdLst>
                <a:ahLst/>
                <a:cxnLst>
                  <a:cxn ang="T10">
                    <a:pos x="T0" y="T1"/>
                  </a:cxn>
                  <a:cxn ang="T11">
                    <a:pos x="T2" y="T3"/>
                  </a:cxn>
                  <a:cxn ang="T12">
                    <a:pos x="T4" y="T5"/>
                  </a:cxn>
                  <a:cxn ang="T13">
                    <a:pos x="T6" y="T7"/>
                  </a:cxn>
                  <a:cxn ang="T14">
                    <a:pos x="T8" y="T9"/>
                  </a:cxn>
                </a:cxnLst>
                <a:rect l="T15" t="T16" r="T17" b="T18"/>
                <a:pathLst>
                  <a:path w="261" h="164">
                    <a:moveTo>
                      <a:pt x="0" y="62"/>
                    </a:moveTo>
                    <a:cubicBezTo>
                      <a:pt x="16" y="68"/>
                      <a:pt x="60" y="82"/>
                      <a:pt x="95" y="99"/>
                    </a:cubicBezTo>
                    <a:cubicBezTo>
                      <a:pt x="130" y="116"/>
                      <a:pt x="182" y="164"/>
                      <a:pt x="208" y="164"/>
                    </a:cubicBezTo>
                    <a:cubicBezTo>
                      <a:pt x="234" y="164"/>
                      <a:pt x="245" y="126"/>
                      <a:pt x="253" y="99"/>
                    </a:cubicBezTo>
                    <a:cubicBezTo>
                      <a:pt x="261" y="72"/>
                      <a:pt x="256" y="21"/>
                      <a:pt x="257" y="0"/>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41" name="Freeform 626"/>
              <p:cNvSpPr>
                <a:spLocks/>
              </p:cNvSpPr>
              <p:nvPr/>
            </p:nvSpPr>
            <p:spPr bwMode="auto">
              <a:xfrm>
                <a:off x="3072" y="3844"/>
                <a:ext cx="22" cy="58"/>
              </a:xfrm>
              <a:custGeom>
                <a:avLst/>
                <a:gdLst>
                  <a:gd name="T0" fmla="*/ 0 w 133"/>
                  <a:gd name="T1" fmla="*/ 0 h 406"/>
                  <a:gd name="T2" fmla="*/ 0 w 133"/>
                  <a:gd name="T3" fmla="*/ 0 h 406"/>
                  <a:gd name="T4" fmla="*/ 0 w 133"/>
                  <a:gd name="T5" fmla="*/ 0 h 406"/>
                  <a:gd name="T6" fmla="*/ 0 w 133"/>
                  <a:gd name="T7" fmla="*/ 0 h 406"/>
                  <a:gd name="T8" fmla="*/ 0 w 133"/>
                  <a:gd name="T9" fmla="*/ 0 h 406"/>
                  <a:gd name="T10" fmla="*/ 0 60000 65536"/>
                  <a:gd name="T11" fmla="*/ 0 60000 65536"/>
                  <a:gd name="T12" fmla="*/ 0 60000 65536"/>
                  <a:gd name="T13" fmla="*/ 0 60000 65536"/>
                  <a:gd name="T14" fmla="*/ 0 60000 65536"/>
                  <a:gd name="T15" fmla="*/ 0 w 133"/>
                  <a:gd name="T16" fmla="*/ 0 h 406"/>
                  <a:gd name="T17" fmla="*/ 133 w 133"/>
                  <a:gd name="T18" fmla="*/ 406 h 406"/>
                </a:gdLst>
                <a:ahLst/>
                <a:cxnLst>
                  <a:cxn ang="T10">
                    <a:pos x="T0" y="T1"/>
                  </a:cxn>
                  <a:cxn ang="T11">
                    <a:pos x="T2" y="T3"/>
                  </a:cxn>
                  <a:cxn ang="T12">
                    <a:pos x="T4" y="T5"/>
                  </a:cxn>
                  <a:cxn ang="T13">
                    <a:pos x="T6" y="T7"/>
                  </a:cxn>
                  <a:cxn ang="T14">
                    <a:pos x="T8" y="T9"/>
                  </a:cxn>
                </a:cxnLst>
                <a:rect l="T15" t="T16" r="T17" b="T18"/>
                <a:pathLst>
                  <a:path w="133" h="406">
                    <a:moveTo>
                      <a:pt x="0" y="0"/>
                    </a:moveTo>
                    <a:cubicBezTo>
                      <a:pt x="4" y="16"/>
                      <a:pt x="17" y="65"/>
                      <a:pt x="25" y="95"/>
                    </a:cubicBezTo>
                    <a:cubicBezTo>
                      <a:pt x="33" y="125"/>
                      <a:pt x="39" y="148"/>
                      <a:pt x="50" y="178"/>
                    </a:cubicBezTo>
                    <a:cubicBezTo>
                      <a:pt x="61" y="208"/>
                      <a:pt x="77" y="235"/>
                      <a:pt x="91" y="273"/>
                    </a:cubicBezTo>
                    <a:cubicBezTo>
                      <a:pt x="105" y="311"/>
                      <a:pt x="124" y="378"/>
                      <a:pt x="133" y="406"/>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747" name="Freeform 627"/>
              <p:cNvSpPr>
                <a:spLocks/>
              </p:cNvSpPr>
              <p:nvPr/>
            </p:nvSpPr>
            <p:spPr bwMode="auto">
              <a:xfrm>
                <a:off x="2546" y="3768"/>
                <a:ext cx="145" cy="69"/>
              </a:xfrm>
              <a:custGeom>
                <a:avLst/>
                <a:gdLst>
                  <a:gd name="T0" fmla="*/ 0 w 874"/>
                  <a:gd name="T1" fmla="*/ 0 h 481"/>
                  <a:gd name="T2" fmla="*/ 63 w 874"/>
                  <a:gd name="T3" fmla="*/ 112 h 481"/>
                  <a:gd name="T4" fmla="*/ 201 w 874"/>
                  <a:gd name="T5" fmla="*/ 203 h 481"/>
                  <a:gd name="T6" fmla="*/ 282 w 874"/>
                  <a:gd name="T7" fmla="*/ 237 h 481"/>
                  <a:gd name="T8" fmla="*/ 444 w 874"/>
                  <a:gd name="T9" fmla="*/ 332 h 481"/>
                  <a:gd name="T10" fmla="*/ 655 w 874"/>
                  <a:gd name="T11" fmla="*/ 382 h 481"/>
                  <a:gd name="T12" fmla="*/ 862 w 874"/>
                  <a:gd name="T13" fmla="*/ 481 h 481"/>
                  <a:gd name="T14" fmla="*/ 854 w 874"/>
                  <a:gd name="T15" fmla="*/ 348 h 481"/>
                  <a:gd name="T16" fmla="*/ 755 w 874"/>
                  <a:gd name="T17" fmla="*/ 191 h 481"/>
                  <a:gd name="T18" fmla="*/ 552 w 874"/>
                  <a:gd name="T19" fmla="*/ 133 h 481"/>
                  <a:gd name="T20" fmla="*/ 415 w 874"/>
                  <a:gd name="T21" fmla="*/ 108 h 481"/>
                  <a:gd name="T22" fmla="*/ 274 w 874"/>
                  <a:gd name="T23" fmla="*/ 100 h 481"/>
                  <a:gd name="T24" fmla="*/ 145 w 874"/>
                  <a:gd name="T25" fmla="*/ 58 h 481"/>
                  <a:gd name="T26" fmla="*/ 0 w 874"/>
                  <a:gd name="T27" fmla="*/ 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481">
                    <a:moveTo>
                      <a:pt x="0" y="0"/>
                    </a:moveTo>
                    <a:cubicBezTo>
                      <a:pt x="9" y="42"/>
                      <a:pt x="34" y="79"/>
                      <a:pt x="63" y="112"/>
                    </a:cubicBezTo>
                    <a:cubicBezTo>
                      <a:pt x="92" y="145"/>
                      <a:pt x="164" y="182"/>
                      <a:pt x="201" y="203"/>
                    </a:cubicBezTo>
                    <a:cubicBezTo>
                      <a:pt x="238" y="224"/>
                      <a:pt x="242" y="216"/>
                      <a:pt x="282" y="237"/>
                    </a:cubicBezTo>
                    <a:cubicBezTo>
                      <a:pt x="320" y="264"/>
                      <a:pt x="404" y="311"/>
                      <a:pt x="444" y="332"/>
                    </a:cubicBezTo>
                    <a:cubicBezTo>
                      <a:pt x="484" y="353"/>
                      <a:pt x="601" y="361"/>
                      <a:pt x="655" y="382"/>
                    </a:cubicBezTo>
                    <a:cubicBezTo>
                      <a:pt x="709" y="403"/>
                      <a:pt x="816" y="439"/>
                      <a:pt x="862" y="481"/>
                    </a:cubicBezTo>
                    <a:cubicBezTo>
                      <a:pt x="874" y="460"/>
                      <a:pt x="851" y="363"/>
                      <a:pt x="854" y="348"/>
                    </a:cubicBezTo>
                    <a:cubicBezTo>
                      <a:pt x="857" y="333"/>
                      <a:pt x="797" y="216"/>
                      <a:pt x="755" y="191"/>
                    </a:cubicBezTo>
                    <a:cubicBezTo>
                      <a:pt x="713" y="166"/>
                      <a:pt x="624" y="154"/>
                      <a:pt x="552" y="133"/>
                    </a:cubicBezTo>
                    <a:cubicBezTo>
                      <a:pt x="480" y="112"/>
                      <a:pt x="436" y="116"/>
                      <a:pt x="415" y="108"/>
                    </a:cubicBezTo>
                    <a:cubicBezTo>
                      <a:pt x="394" y="100"/>
                      <a:pt x="311" y="107"/>
                      <a:pt x="274" y="100"/>
                    </a:cubicBezTo>
                    <a:cubicBezTo>
                      <a:pt x="237" y="93"/>
                      <a:pt x="188" y="74"/>
                      <a:pt x="145" y="58"/>
                    </a:cubicBezTo>
                    <a:cubicBezTo>
                      <a:pt x="102" y="42"/>
                      <a:pt x="46" y="13"/>
                      <a:pt x="0" y="0"/>
                    </a:cubicBezTo>
                    <a:close/>
                  </a:path>
                </a:pathLst>
              </a:custGeom>
              <a:gradFill rotWithShape="1">
                <a:gsLst>
                  <a:gs pos="0">
                    <a:schemeClr val="bg2">
                      <a:gamma/>
                      <a:tint val="33725"/>
                      <a:invGamma/>
                    </a:schemeClr>
                  </a:gs>
                  <a:gs pos="100000">
                    <a:schemeClr val="bg2"/>
                  </a:gs>
                </a:gsLst>
                <a:lin ang="18900000" scaled="1"/>
              </a:gradFill>
              <a:ln>
                <a:noFill/>
              </a:ln>
              <a:effectLst/>
              <a:extLst/>
            </p:spPr>
            <p:txBody>
              <a:bodyPr/>
              <a:lstStyle/>
              <a:p>
                <a:pPr>
                  <a:defRPr/>
                </a:pPr>
                <a:endParaRPr lang="en-US"/>
              </a:p>
            </p:txBody>
          </p:sp>
          <p:sp>
            <p:nvSpPr>
              <p:cNvPr id="6243" name="Freeform 628"/>
              <p:cNvSpPr>
                <a:spLocks/>
              </p:cNvSpPr>
              <p:nvPr/>
            </p:nvSpPr>
            <p:spPr bwMode="auto">
              <a:xfrm>
                <a:off x="3050" y="3998"/>
                <a:ext cx="47" cy="25"/>
              </a:xfrm>
              <a:custGeom>
                <a:avLst/>
                <a:gdLst>
                  <a:gd name="T0" fmla="*/ 0 w 281"/>
                  <a:gd name="T1" fmla="*/ 0 h 175"/>
                  <a:gd name="T2" fmla="*/ 0 w 281"/>
                  <a:gd name="T3" fmla="*/ 0 h 175"/>
                  <a:gd name="T4" fmla="*/ 0 w 281"/>
                  <a:gd name="T5" fmla="*/ 0 h 175"/>
                  <a:gd name="T6" fmla="*/ 0 w 281"/>
                  <a:gd name="T7" fmla="*/ 0 h 175"/>
                  <a:gd name="T8" fmla="*/ 0 60000 65536"/>
                  <a:gd name="T9" fmla="*/ 0 60000 65536"/>
                  <a:gd name="T10" fmla="*/ 0 60000 65536"/>
                  <a:gd name="T11" fmla="*/ 0 60000 65536"/>
                  <a:gd name="T12" fmla="*/ 0 w 281"/>
                  <a:gd name="T13" fmla="*/ 0 h 175"/>
                  <a:gd name="T14" fmla="*/ 281 w 281"/>
                  <a:gd name="T15" fmla="*/ 175 h 175"/>
                </a:gdLst>
                <a:ahLst/>
                <a:cxnLst>
                  <a:cxn ang="T8">
                    <a:pos x="T0" y="T1"/>
                  </a:cxn>
                  <a:cxn ang="T9">
                    <a:pos x="T2" y="T3"/>
                  </a:cxn>
                  <a:cxn ang="T10">
                    <a:pos x="T4" y="T5"/>
                  </a:cxn>
                  <a:cxn ang="T11">
                    <a:pos x="T6" y="T7"/>
                  </a:cxn>
                </a:cxnLst>
                <a:rect l="T12" t="T13" r="T14" b="T15"/>
                <a:pathLst>
                  <a:path w="281" h="175">
                    <a:moveTo>
                      <a:pt x="0" y="175"/>
                    </a:moveTo>
                    <a:cubicBezTo>
                      <a:pt x="15" y="163"/>
                      <a:pt x="59" y="123"/>
                      <a:pt x="90" y="100"/>
                    </a:cubicBezTo>
                    <a:cubicBezTo>
                      <a:pt x="121" y="77"/>
                      <a:pt x="156" y="56"/>
                      <a:pt x="188" y="39"/>
                    </a:cubicBezTo>
                    <a:cubicBezTo>
                      <a:pt x="220" y="22"/>
                      <a:pt x="262" y="8"/>
                      <a:pt x="281" y="0"/>
                    </a:cubicBezTo>
                  </a:path>
                </a:pathLst>
              </a:custGeom>
              <a:solidFill>
                <a:schemeClr val="bg2"/>
              </a:solidFill>
              <a:ln w="9525">
                <a:solidFill>
                  <a:schemeClr val="tx1"/>
                </a:solidFill>
                <a:round/>
                <a:headEnd/>
                <a:tailEnd/>
              </a:ln>
            </p:spPr>
            <p:txBody>
              <a:bodyPr/>
              <a:lstStyle/>
              <a:p>
                <a:endParaRPr lang="en-US"/>
              </a:p>
            </p:txBody>
          </p:sp>
          <p:sp>
            <p:nvSpPr>
              <p:cNvPr id="6244" name="Freeform 629"/>
              <p:cNvSpPr>
                <a:spLocks/>
              </p:cNvSpPr>
              <p:nvPr/>
            </p:nvSpPr>
            <p:spPr bwMode="auto">
              <a:xfrm>
                <a:off x="3051" y="4009"/>
                <a:ext cx="55" cy="18"/>
              </a:xfrm>
              <a:custGeom>
                <a:avLst/>
                <a:gdLst>
                  <a:gd name="T0" fmla="*/ 0 w 333"/>
                  <a:gd name="T1" fmla="*/ 0 h 124"/>
                  <a:gd name="T2" fmla="*/ 0 w 333"/>
                  <a:gd name="T3" fmla="*/ 0 h 124"/>
                  <a:gd name="T4" fmla="*/ 0 w 333"/>
                  <a:gd name="T5" fmla="*/ 0 h 124"/>
                  <a:gd name="T6" fmla="*/ 0 w 333"/>
                  <a:gd name="T7" fmla="*/ 0 h 124"/>
                  <a:gd name="T8" fmla="*/ 0 w 333"/>
                  <a:gd name="T9" fmla="*/ 0 h 124"/>
                  <a:gd name="T10" fmla="*/ 0 60000 65536"/>
                  <a:gd name="T11" fmla="*/ 0 60000 65536"/>
                  <a:gd name="T12" fmla="*/ 0 60000 65536"/>
                  <a:gd name="T13" fmla="*/ 0 60000 65536"/>
                  <a:gd name="T14" fmla="*/ 0 60000 65536"/>
                  <a:gd name="T15" fmla="*/ 0 w 333"/>
                  <a:gd name="T16" fmla="*/ 0 h 124"/>
                  <a:gd name="T17" fmla="*/ 333 w 333"/>
                  <a:gd name="T18" fmla="*/ 124 h 124"/>
                </a:gdLst>
                <a:ahLst/>
                <a:cxnLst>
                  <a:cxn ang="T10">
                    <a:pos x="T0" y="T1"/>
                  </a:cxn>
                  <a:cxn ang="T11">
                    <a:pos x="T2" y="T3"/>
                  </a:cxn>
                  <a:cxn ang="T12">
                    <a:pos x="T4" y="T5"/>
                  </a:cxn>
                  <a:cxn ang="T13">
                    <a:pos x="T6" y="T7"/>
                  </a:cxn>
                  <a:cxn ang="T14">
                    <a:pos x="T8" y="T9"/>
                  </a:cxn>
                </a:cxnLst>
                <a:rect l="T15" t="T16" r="T17" b="T18"/>
                <a:pathLst>
                  <a:path w="333" h="124">
                    <a:moveTo>
                      <a:pt x="0" y="117"/>
                    </a:moveTo>
                    <a:cubicBezTo>
                      <a:pt x="28" y="116"/>
                      <a:pt x="125" y="124"/>
                      <a:pt x="168" y="114"/>
                    </a:cubicBezTo>
                    <a:cubicBezTo>
                      <a:pt x="211" y="104"/>
                      <a:pt x="236" y="70"/>
                      <a:pt x="257" y="55"/>
                    </a:cubicBezTo>
                    <a:cubicBezTo>
                      <a:pt x="278" y="40"/>
                      <a:pt x="281" y="30"/>
                      <a:pt x="294" y="21"/>
                    </a:cubicBezTo>
                    <a:cubicBezTo>
                      <a:pt x="307" y="12"/>
                      <a:pt x="325" y="4"/>
                      <a:pt x="333" y="0"/>
                    </a:cubicBezTo>
                  </a:path>
                </a:pathLst>
              </a:custGeom>
              <a:solidFill>
                <a:schemeClr val="bg2"/>
              </a:solidFill>
              <a:ln w="9525">
                <a:solidFill>
                  <a:schemeClr val="tx1"/>
                </a:solidFill>
                <a:round/>
                <a:headEnd/>
                <a:tailEnd/>
              </a:ln>
            </p:spPr>
            <p:txBody>
              <a:bodyPr/>
              <a:lstStyle/>
              <a:p>
                <a:endParaRPr lang="en-US"/>
              </a:p>
            </p:txBody>
          </p:sp>
          <p:sp>
            <p:nvSpPr>
              <p:cNvPr id="6245" name="Freeform 630"/>
              <p:cNvSpPr>
                <a:spLocks/>
              </p:cNvSpPr>
              <p:nvPr/>
            </p:nvSpPr>
            <p:spPr bwMode="auto">
              <a:xfrm>
                <a:off x="3063" y="4022"/>
                <a:ext cx="48" cy="15"/>
              </a:xfrm>
              <a:custGeom>
                <a:avLst/>
                <a:gdLst>
                  <a:gd name="T0" fmla="*/ 0 w 285"/>
                  <a:gd name="T1" fmla="*/ 0 h 108"/>
                  <a:gd name="T2" fmla="*/ 0 w 285"/>
                  <a:gd name="T3" fmla="*/ 0 h 108"/>
                  <a:gd name="T4" fmla="*/ 0 w 285"/>
                  <a:gd name="T5" fmla="*/ 0 h 108"/>
                  <a:gd name="T6" fmla="*/ 0 w 285"/>
                  <a:gd name="T7" fmla="*/ 0 h 108"/>
                  <a:gd name="T8" fmla="*/ 0 60000 65536"/>
                  <a:gd name="T9" fmla="*/ 0 60000 65536"/>
                  <a:gd name="T10" fmla="*/ 0 60000 65536"/>
                  <a:gd name="T11" fmla="*/ 0 60000 65536"/>
                  <a:gd name="T12" fmla="*/ 0 w 285"/>
                  <a:gd name="T13" fmla="*/ 0 h 108"/>
                  <a:gd name="T14" fmla="*/ 285 w 285"/>
                  <a:gd name="T15" fmla="*/ 108 h 108"/>
                </a:gdLst>
                <a:ahLst/>
                <a:cxnLst>
                  <a:cxn ang="T8">
                    <a:pos x="T0" y="T1"/>
                  </a:cxn>
                  <a:cxn ang="T9">
                    <a:pos x="T2" y="T3"/>
                  </a:cxn>
                  <a:cxn ang="T10">
                    <a:pos x="T4" y="T5"/>
                  </a:cxn>
                  <a:cxn ang="T11">
                    <a:pos x="T6" y="T7"/>
                  </a:cxn>
                </a:cxnLst>
                <a:rect l="T12" t="T13" r="T14" b="T15"/>
                <a:pathLst>
                  <a:path w="285" h="108">
                    <a:moveTo>
                      <a:pt x="0" y="108"/>
                    </a:moveTo>
                    <a:cubicBezTo>
                      <a:pt x="16" y="106"/>
                      <a:pt x="61" y="104"/>
                      <a:pt x="99" y="93"/>
                    </a:cubicBezTo>
                    <a:cubicBezTo>
                      <a:pt x="137" y="82"/>
                      <a:pt x="200" y="57"/>
                      <a:pt x="231" y="42"/>
                    </a:cubicBezTo>
                    <a:cubicBezTo>
                      <a:pt x="262" y="27"/>
                      <a:pt x="274" y="9"/>
                      <a:pt x="285" y="0"/>
                    </a:cubicBezTo>
                  </a:path>
                </a:pathLst>
              </a:custGeom>
              <a:solidFill>
                <a:schemeClr val="bg2"/>
              </a:solidFill>
              <a:ln w="9525">
                <a:solidFill>
                  <a:schemeClr val="tx1"/>
                </a:solidFill>
                <a:round/>
                <a:headEnd/>
                <a:tailEnd/>
              </a:ln>
            </p:spPr>
            <p:txBody>
              <a:bodyPr/>
              <a:lstStyle/>
              <a:p>
                <a:endParaRPr lang="en-US"/>
              </a:p>
            </p:txBody>
          </p:sp>
          <p:sp>
            <p:nvSpPr>
              <p:cNvPr id="6246" name="Freeform 631"/>
              <p:cNvSpPr>
                <a:spLocks/>
              </p:cNvSpPr>
              <p:nvPr/>
            </p:nvSpPr>
            <p:spPr bwMode="auto">
              <a:xfrm>
                <a:off x="3076" y="4036"/>
                <a:ext cx="36" cy="10"/>
              </a:xfrm>
              <a:custGeom>
                <a:avLst/>
                <a:gdLst>
                  <a:gd name="T0" fmla="*/ 0 w 219"/>
                  <a:gd name="T1" fmla="*/ 0 h 68"/>
                  <a:gd name="T2" fmla="*/ 0 w 219"/>
                  <a:gd name="T3" fmla="*/ 0 h 68"/>
                  <a:gd name="T4" fmla="*/ 0 w 219"/>
                  <a:gd name="T5" fmla="*/ 0 h 68"/>
                  <a:gd name="T6" fmla="*/ 0 w 219"/>
                  <a:gd name="T7" fmla="*/ 0 h 68"/>
                  <a:gd name="T8" fmla="*/ 0 60000 65536"/>
                  <a:gd name="T9" fmla="*/ 0 60000 65536"/>
                  <a:gd name="T10" fmla="*/ 0 60000 65536"/>
                  <a:gd name="T11" fmla="*/ 0 60000 65536"/>
                  <a:gd name="T12" fmla="*/ 0 w 219"/>
                  <a:gd name="T13" fmla="*/ 0 h 68"/>
                  <a:gd name="T14" fmla="*/ 219 w 219"/>
                  <a:gd name="T15" fmla="*/ 68 h 68"/>
                </a:gdLst>
                <a:ahLst/>
                <a:cxnLst>
                  <a:cxn ang="T8">
                    <a:pos x="T0" y="T1"/>
                  </a:cxn>
                  <a:cxn ang="T9">
                    <a:pos x="T2" y="T3"/>
                  </a:cxn>
                  <a:cxn ang="T10">
                    <a:pos x="T4" y="T5"/>
                  </a:cxn>
                  <a:cxn ang="T11">
                    <a:pos x="T6" y="T7"/>
                  </a:cxn>
                </a:cxnLst>
                <a:rect l="T12" t="T13" r="T14" b="T15"/>
                <a:pathLst>
                  <a:path w="219" h="68">
                    <a:moveTo>
                      <a:pt x="0" y="65"/>
                    </a:moveTo>
                    <a:cubicBezTo>
                      <a:pt x="19" y="64"/>
                      <a:pt x="81" y="68"/>
                      <a:pt x="112" y="62"/>
                    </a:cubicBezTo>
                    <a:cubicBezTo>
                      <a:pt x="143" y="56"/>
                      <a:pt x="171" y="37"/>
                      <a:pt x="189" y="27"/>
                    </a:cubicBezTo>
                    <a:cubicBezTo>
                      <a:pt x="207" y="17"/>
                      <a:pt x="213" y="6"/>
                      <a:pt x="219" y="0"/>
                    </a:cubicBezTo>
                  </a:path>
                </a:pathLst>
              </a:custGeom>
              <a:solidFill>
                <a:schemeClr val="bg2"/>
              </a:solidFill>
              <a:ln w="9525">
                <a:solidFill>
                  <a:schemeClr val="tx1"/>
                </a:solidFill>
                <a:round/>
                <a:headEnd/>
                <a:tailEnd/>
              </a:ln>
            </p:spPr>
            <p:txBody>
              <a:bodyPr/>
              <a:lstStyle/>
              <a:p>
                <a:endParaRPr lang="en-US"/>
              </a:p>
            </p:txBody>
          </p:sp>
          <p:sp>
            <p:nvSpPr>
              <p:cNvPr id="6247" name="Freeform 632"/>
              <p:cNvSpPr>
                <a:spLocks/>
              </p:cNvSpPr>
              <p:nvPr/>
            </p:nvSpPr>
            <p:spPr bwMode="auto">
              <a:xfrm>
                <a:off x="3109" y="3983"/>
                <a:ext cx="103" cy="80"/>
              </a:xfrm>
              <a:custGeom>
                <a:avLst/>
                <a:gdLst>
                  <a:gd name="T0" fmla="*/ 0 w 623"/>
                  <a:gd name="T1" fmla="*/ 0 h 559"/>
                  <a:gd name="T2" fmla="*/ 0 w 623"/>
                  <a:gd name="T3" fmla="*/ 0 h 559"/>
                  <a:gd name="T4" fmla="*/ 0 w 623"/>
                  <a:gd name="T5" fmla="*/ 0 h 559"/>
                  <a:gd name="T6" fmla="*/ 0 w 623"/>
                  <a:gd name="T7" fmla="*/ 0 h 559"/>
                  <a:gd name="T8" fmla="*/ 0 w 623"/>
                  <a:gd name="T9" fmla="*/ 0 h 559"/>
                  <a:gd name="T10" fmla="*/ 0 w 623"/>
                  <a:gd name="T11" fmla="*/ 0 h 559"/>
                  <a:gd name="T12" fmla="*/ 0 w 623"/>
                  <a:gd name="T13" fmla="*/ 0 h 559"/>
                  <a:gd name="T14" fmla="*/ 0 w 623"/>
                  <a:gd name="T15" fmla="*/ 0 h 559"/>
                  <a:gd name="T16" fmla="*/ 0 60000 65536"/>
                  <a:gd name="T17" fmla="*/ 0 60000 65536"/>
                  <a:gd name="T18" fmla="*/ 0 60000 65536"/>
                  <a:gd name="T19" fmla="*/ 0 60000 65536"/>
                  <a:gd name="T20" fmla="*/ 0 60000 65536"/>
                  <a:gd name="T21" fmla="*/ 0 60000 65536"/>
                  <a:gd name="T22" fmla="*/ 0 60000 65536"/>
                  <a:gd name="T23" fmla="*/ 0 60000 65536"/>
                  <a:gd name="T24" fmla="*/ 0 w 623"/>
                  <a:gd name="T25" fmla="*/ 0 h 559"/>
                  <a:gd name="T26" fmla="*/ 623 w 623"/>
                  <a:gd name="T27" fmla="*/ 559 h 55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23" h="559">
                    <a:moveTo>
                      <a:pt x="0" y="447"/>
                    </a:moveTo>
                    <a:cubicBezTo>
                      <a:pt x="20" y="458"/>
                      <a:pt x="87" y="497"/>
                      <a:pt x="122" y="515"/>
                    </a:cubicBezTo>
                    <a:cubicBezTo>
                      <a:pt x="157" y="533"/>
                      <a:pt x="173" y="551"/>
                      <a:pt x="207" y="555"/>
                    </a:cubicBezTo>
                    <a:cubicBezTo>
                      <a:pt x="241" y="559"/>
                      <a:pt x="279" y="559"/>
                      <a:pt x="324" y="540"/>
                    </a:cubicBezTo>
                    <a:cubicBezTo>
                      <a:pt x="369" y="521"/>
                      <a:pt x="441" y="473"/>
                      <a:pt x="479" y="440"/>
                    </a:cubicBezTo>
                    <a:cubicBezTo>
                      <a:pt x="517" y="407"/>
                      <a:pt x="537" y="373"/>
                      <a:pt x="554" y="341"/>
                    </a:cubicBezTo>
                    <a:cubicBezTo>
                      <a:pt x="571" y="309"/>
                      <a:pt x="573" y="306"/>
                      <a:pt x="584" y="249"/>
                    </a:cubicBezTo>
                    <a:cubicBezTo>
                      <a:pt x="595" y="192"/>
                      <a:pt x="615" y="52"/>
                      <a:pt x="623" y="0"/>
                    </a:cubicBezTo>
                  </a:path>
                </a:pathLst>
              </a:custGeom>
              <a:solidFill>
                <a:schemeClr val="bg2"/>
              </a:solidFill>
              <a:ln w="9525">
                <a:solidFill>
                  <a:schemeClr val="tx1"/>
                </a:solidFill>
                <a:round/>
                <a:headEnd/>
                <a:tailEnd/>
              </a:ln>
            </p:spPr>
            <p:txBody>
              <a:bodyPr/>
              <a:lstStyle/>
              <a:p>
                <a:endParaRPr lang="en-US"/>
              </a:p>
            </p:txBody>
          </p:sp>
          <p:sp>
            <p:nvSpPr>
              <p:cNvPr id="6248" name="Freeform 633"/>
              <p:cNvSpPr>
                <a:spLocks/>
              </p:cNvSpPr>
              <p:nvPr/>
            </p:nvSpPr>
            <p:spPr bwMode="auto">
              <a:xfrm>
                <a:off x="3123" y="4027"/>
                <a:ext cx="80" cy="25"/>
              </a:xfrm>
              <a:custGeom>
                <a:avLst/>
                <a:gdLst>
                  <a:gd name="T0" fmla="*/ 0 w 480"/>
                  <a:gd name="T1" fmla="*/ 0 h 177"/>
                  <a:gd name="T2" fmla="*/ 0 w 480"/>
                  <a:gd name="T3" fmla="*/ 0 h 177"/>
                  <a:gd name="T4" fmla="*/ 0 w 480"/>
                  <a:gd name="T5" fmla="*/ 0 h 177"/>
                  <a:gd name="T6" fmla="*/ 0 w 480"/>
                  <a:gd name="T7" fmla="*/ 0 h 177"/>
                  <a:gd name="T8" fmla="*/ 0 w 480"/>
                  <a:gd name="T9" fmla="*/ 0 h 177"/>
                  <a:gd name="T10" fmla="*/ 0 w 480"/>
                  <a:gd name="T11" fmla="*/ 0 h 177"/>
                  <a:gd name="T12" fmla="*/ 0 w 480"/>
                  <a:gd name="T13" fmla="*/ 0 h 177"/>
                  <a:gd name="T14" fmla="*/ 0 60000 65536"/>
                  <a:gd name="T15" fmla="*/ 0 60000 65536"/>
                  <a:gd name="T16" fmla="*/ 0 60000 65536"/>
                  <a:gd name="T17" fmla="*/ 0 60000 65536"/>
                  <a:gd name="T18" fmla="*/ 0 60000 65536"/>
                  <a:gd name="T19" fmla="*/ 0 60000 65536"/>
                  <a:gd name="T20" fmla="*/ 0 60000 65536"/>
                  <a:gd name="T21" fmla="*/ 0 w 480"/>
                  <a:gd name="T22" fmla="*/ 0 h 177"/>
                  <a:gd name="T23" fmla="*/ 480 w 480"/>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0" h="177">
                    <a:moveTo>
                      <a:pt x="0" y="123"/>
                    </a:moveTo>
                    <a:cubicBezTo>
                      <a:pt x="6" y="129"/>
                      <a:pt x="14" y="148"/>
                      <a:pt x="33" y="157"/>
                    </a:cubicBezTo>
                    <a:cubicBezTo>
                      <a:pt x="52" y="166"/>
                      <a:pt x="85" y="177"/>
                      <a:pt x="114" y="176"/>
                    </a:cubicBezTo>
                    <a:cubicBezTo>
                      <a:pt x="143" y="175"/>
                      <a:pt x="182" y="157"/>
                      <a:pt x="208" y="149"/>
                    </a:cubicBezTo>
                    <a:cubicBezTo>
                      <a:pt x="234" y="141"/>
                      <a:pt x="238" y="139"/>
                      <a:pt x="268" y="125"/>
                    </a:cubicBezTo>
                    <a:cubicBezTo>
                      <a:pt x="298" y="111"/>
                      <a:pt x="352" y="83"/>
                      <a:pt x="387" y="62"/>
                    </a:cubicBezTo>
                    <a:cubicBezTo>
                      <a:pt x="422" y="41"/>
                      <a:pt x="461" y="13"/>
                      <a:pt x="480" y="0"/>
                    </a:cubicBezTo>
                  </a:path>
                </a:pathLst>
              </a:custGeom>
              <a:solidFill>
                <a:schemeClr val="bg2"/>
              </a:solidFill>
              <a:ln w="9525">
                <a:solidFill>
                  <a:schemeClr val="tx1"/>
                </a:solidFill>
                <a:round/>
                <a:headEnd/>
                <a:tailEnd/>
              </a:ln>
            </p:spPr>
            <p:txBody>
              <a:bodyPr/>
              <a:lstStyle/>
              <a:p>
                <a:endParaRPr lang="en-US"/>
              </a:p>
            </p:txBody>
          </p:sp>
          <p:sp>
            <p:nvSpPr>
              <p:cNvPr id="6249" name="Freeform 634"/>
              <p:cNvSpPr>
                <a:spLocks/>
              </p:cNvSpPr>
              <p:nvPr/>
            </p:nvSpPr>
            <p:spPr bwMode="auto">
              <a:xfrm>
                <a:off x="3115" y="4003"/>
                <a:ext cx="94" cy="41"/>
              </a:xfrm>
              <a:custGeom>
                <a:avLst/>
                <a:gdLst>
                  <a:gd name="T0" fmla="*/ 0 w 573"/>
                  <a:gd name="T1" fmla="*/ 0 h 287"/>
                  <a:gd name="T2" fmla="*/ 0 w 573"/>
                  <a:gd name="T3" fmla="*/ 0 h 287"/>
                  <a:gd name="T4" fmla="*/ 0 w 573"/>
                  <a:gd name="T5" fmla="*/ 0 h 287"/>
                  <a:gd name="T6" fmla="*/ 0 w 573"/>
                  <a:gd name="T7" fmla="*/ 0 h 287"/>
                  <a:gd name="T8" fmla="*/ 0 w 573"/>
                  <a:gd name="T9" fmla="*/ 0 h 287"/>
                  <a:gd name="T10" fmla="*/ 0 w 573"/>
                  <a:gd name="T11" fmla="*/ 0 h 287"/>
                  <a:gd name="T12" fmla="*/ 0 w 573"/>
                  <a:gd name="T13" fmla="*/ 0 h 287"/>
                  <a:gd name="T14" fmla="*/ 0 w 573"/>
                  <a:gd name="T15" fmla="*/ 0 h 287"/>
                  <a:gd name="T16" fmla="*/ 0 w 573"/>
                  <a:gd name="T17" fmla="*/ 0 h 28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3"/>
                  <a:gd name="T28" fmla="*/ 0 h 287"/>
                  <a:gd name="T29" fmla="*/ 573 w 573"/>
                  <a:gd name="T30" fmla="*/ 287 h 28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3" h="287">
                    <a:moveTo>
                      <a:pt x="0" y="233"/>
                    </a:moveTo>
                    <a:cubicBezTo>
                      <a:pt x="5" y="239"/>
                      <a:pt x="13" y="261"/>
                      <a:pt x="32" y="270"/>
                    </a:cubicBezTo>
                    <a:cubicBezTo>
                      <a:pt x="51" y="279"/>
                      <a:pt x="84" y="285"/>
                      <a:pt x="114" y="286"/>
                    </a:cubicBezTo>
                    <a:cubicBezTo>
                      <a:pt x="144" y="287"/>
                      <a:pt x="180" y="281"/>
                      <a:pt x="212" y="276"/>
                    </a:cubicBezTo>
                    <a:cubicBezTo>
                      <a:pt x="244" y="271"/>
                      <a:pt x="280" y="262"/>
                      <a:pt x="306" y="256"/>
                    </a:cubicBezTo>
                    <a:cubicBezTo>
                      <a:pt x="332" y="250"/>
                      <a:pt x="350" y="249"/>
                      <a:pt x="369" y="241"/>
                    </a:cubicBezTo>
                    <a:cubicBezTo>
                      <a:pt x="388" y="233"/>
                      <a:pt x="400" y="226"/>
                      <a:pt x="420" y="208"/>
                    </a:cubicBezTo>
                    <a:cubicBezTo>
                      <a:pt x="440" y="190"/>
                      <a:pt x="466" y="170"/>
                      <a:pt x="492" y="135"/>
                    </a:cubicBezTo>
                    <a:cubicBezTo>
                      <a:pt x="518" y="100"/>
                      <a:pt x="556" y="28"/>
                      <a:pt x="573" y="0"/>
                    </a:cubicBezTo>
                  </a:path>
                </a:pathLst>
              </a:custGeom>
              <a:solidFill>
                <a:schemeClr val="bg2"/>
              </a:solidFill>
              <a:ln w="9525">
                <a:solidFill>
                  <a:schemeClr val="tx1"/>
                </a:solidFill>
                <a:round/>
                <a:headEnd/>
                <a:tailEnd/>
              </a:ln>
            </p:spPr>
            <p:txBody>
              <a:bodyPr/>
              <a:lstStyle/>
              <a:p>
                <a:endParaRPr lang="en-US"/>
              </a:p>
            </p:txBody>
          </p:sp>
          <p:sp>
            <p:nvSpPr>
              <p:cNvPr id="6250" name="Freeform 635"/>
              <p:cNvSpPr>
                <a:spLocks/>
              </p:cNvSpPr>
              <p:nvPr/>
            </p:nvSpPr>
            <p:spPr bwMode="auto">
              <a:xfrm>
                <a:off x="3114" y="3983"/>
                <a:ext cx="96" cy="46"/>
              </a:xfrm>
              <a:custGeom>
                <a:avLst/>
                <a:gdLst>
                  <a:gd name="T0" fmla="*/ 0 w 584"/>
                  <a:gd name="T1" fmla="*/ 0 h 320"/>
                  <a:gd name="T2" fmla="*/ 0 w 584"/>
                  <a:gd name="T3" fmla="*/ 0 h 320"/>
                  <a:gd name="T4" fmla="*/ 0 w 584"/>
                  <a:gd name="T5" fmla="*/ 0 h 320"/>
                  <a:gd name="T6" fmla="*/ 0 w 584"/>
                  <a:gd name="T7" fmla="*/ 0 h 320"/>
                  <a:gd name="T8" fmla="*/ 0 w 584"/>
                  <a:gd name="T9" fmla="*/ 0 h 320"/>
                  <a:gd name="T10" fmla="*/ 0 w 584"/>
                  <a:gd name="T11" fmla="*/ 0 h 320"/>
                  <a:gd name="T12" fmla="*/ 0 w 584"/>
                  <a:gd name="T13" fmla="*/ 0 h 320"/>
                  <a:gd name="T14" fmla="*/ 0 w 584"/>
                  <a:gd name="T15" fmla="*/ 0 h 320"/>
                  <a:gd name="T16" fmla="*/ 0 w 584"/>
                  <a:gd name="T17" fmla="*/ 0 h 32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84"/>
                  <a:gd name="T28" fmla="*/ 0 h 320"/>
                  <a:gd name="T29" fmla="*/ 584 w 584"/>
                  <a:gd name="T30" fmla="*/ 320 h 32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84" h="320">
                    <a:moveTo>
                      <a:pt x="0" y="264"/>
                    </a:moveTo>
                    <a:cubicBezTo>
                      <a:pt x="9" y="267"/>
                      <a:pt x="32" y="275"/>
                      <a:pt x="54" y="281"/>
                    </a:cubicBezTo>
                    <a:cubicBezTo>
                      <a:pt x="76" y="287"/>
                      <a:pt x="102" y="297"/>
                      <a:pt x="132" y="303"/>
                    </a:cubicBezTo>
                    <a:cubicBezTo>
                      <a:pt x="162" y="309"/>
                      <a:pt x="206" y="320"/>
                      <a:pt x="234" y="317"/>
                    </a:cubicBezTo>
                    <a:cubicBezTo>
                      <a:pt x="262" y="314"/>
                      <a:pt x="276" y="303"/>
                      <a:pt x="297" y="287"/>
                    </a:cubicBezTo>
                    <a:cubicBezTo>
                      <a:pt x="318" y="271"/>
                      <a:pt x="339" y="241"/>
                      <a:pt x="360" y="221"/>
                    </a:cubicBezTo>
                    <a:cubicBezTo>
                      <a:pt x="381" y="201"/>
                      <a:pt x="401" y="185"/>
                      <a:pt x="422" y="164"/>
                    </a:cubicBezTo>
                    <a:cubicBezTo>
                      <a:pt x="443" y="143"/>
                      <a:pt x="462" y="120"/>
                      <a:pt x="489" y="93"/>
                    </a:cubicBezTo>
                    <a:cubicBezTo>
                      <a:pt x="516" y="66"/>
                      <a:pt x="564" y="19"/>
                      <a:pt x="584" y="0"/>
                    </a:cubicBezTo>
                  </a:path>
                </a:pathLst>
              </a:custGeom>
              <a:solidFill>
                <a:schemeClr val="bg2"/>
              </a:solidFill>
              <a:ln w="9525">
                <a:solidFill>
                  <a:schemeClr val="tx1"/>
                </a:solidFill>
                <a:round/>
                <a:headEnd/>
                <a:tailEnd/>
              </a:ln>
            </p:spPr>
            <p:txBody>
              <a:bodyPr/>
              <a:lstStyle/>
              <a:p>
                <a:endParaRPr lang="en-US"/>
              </a:p>
            </p:txBody>
          </p:sp>
          <p:sp>
            <p:nvSpPr>
              <p:cNvPr id="6251" name="Freeform 636"/>
              <p:cNvSpPr>
                <a:spLocks/>
              </p:cNvSpPr>
              <p:nvPr/>
            </p:nvSpPr>
            <p:spPr bwMode="auto">
              <a:xfrm>
                <a:off x="3108" y="3982"/>
                <a:ext cx="74" cy="26"/>
              </a:xfrm>
              <a:custGeom>
                <a:avLst/>
                <a:gdLst>
                  <a:gd name="T0" fmla="*/ 0 w 450"/>
                  <a:gd name="T1" fmla="*/ 0 h 177"/>
                  <a:gd name="T2" fmla="*/ 0 w 450"/>
                  <a:gd name="T3" fmla="*/ 0 h 177"/>
                  <a:gd name="T4" fmla="*/ 0 w 450"/>
                  <a:gd name="T5" fmla="*/ 0 h 177"/>
                  <a:gd name="T6" fmla="*/ 0 w 450"/>
                  <a:gd name="T7" fmla="*/ 0 h 177"/>
                  <a:gd name="T8" fmla="*/ 0 w 450"/>
                  <a:gd name="T9" fmla="*/ 0 h 177"/>
                  <a:gd name="T10" fmla="*/ 0 w 450"/>
                  <a:gd name="T11" fmla="*/ 0 h 177"/>
                  <a:gd name="T12" fmla="*/ 0 w 450"/>
                  <a:gd name="T13" fmla="*/ 0 h 177"/>
                  <a:gd name="T14" fmla="*/ 0 60000 65536"/>
                  <a:gd name="T15" fmla="*/ 0 60000 65536"/>
                  <a:gd name="T16" fmla="*/ 0 60000 65536"/>
                  <a:gd name="T17" fmla="*/ 0 60000 65536"/>
                  <a:gd name="T18" fmla="*/ 0 60000 65536"/>
                  <a:gd name="T19" fmla="*/ 0 60000 65536"/>
                  <a:gd name="T20" fmla="*/ 0 60000 65536"/>
                  <a:gd name="T21" fmla="*/ 0 w 450"/>
                  <a:gd name="T22" fmla="*/ 0 h 177"/>
                  <a:gd name="T23" fmla="*/ 450 w 450"/>
                  <a:gd name="T24" fmla="*/ 177 h 1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0" h="177">
                    <a:moveTo>
                      <a:pt x="0" y="171"/>
                    </a:moveTo>
                    <a:cubicBezTo>
                      <a:pt x="11" y="172"/>
                      <a:pt x="40" y="175"/>
                      <a:pt x="64" y="175"/>
                    </a:cubicBezTo>
                    <a:cubicBezTo>
                      <a:pt x="88" y="175"/>
                      <a:pt x="117" y="177"/>
                      <a:pt x="145" y="171"/>
                    </a:cubicBezTo>
                    <a:cubicBezTo>
                      <a:pt x="173" y="165"/>
                      <a:pt x="209" y="151"/>
                      <a:pt x="234" y="141"/>
                    </a:cubicBezTo>
                    <a:cubicBezTo>
                      <a:pt x="259" y="131"/>
                      <a:pt x="275" y="121"/>
                      <a:pt x="297" y="108"/>
                    </a:cubicBezTo>
                    <a:cubicBezTo>
                      <a:pt x="319" y="95"/>
                      <a:pt x="342" y="81"/>
                      <a:pt x="367" y="63"/>
                    </a:cubicBezTo>
                    <a:cubicBezTo>
                      <a:pt x="392" y="45"/>
                      <a:pt x="433" y="13"/>
                      <a:pt x="450" y="0"/>
                    </a:cubicBezTo>
                  </a:path>
                </a:pathLst>
              </a:custGeom>
              <a:solidFill>
                <a:schemeClr val="bg2"/>
              </a:solidFill>
              <a:ln w="9525">
                <a:solidFill>
                  <a:schemeClr val="tx1"/>
                </a:solidFill>
                <a:round/>
                <a:headEnd/>
                <a:tailEnd/>
              </a:ln>
            </p:spPr>
            <p:txBody>
              <a:bodyPr/>
              <a:lstStyle/>
              <a:p>
                <a:endParaRPr lang="en-US"/>
              </a:p>
            </p:txBody>
          </p:sp>
          <p:sp>
            <p:nvSpPr>
              <p:cNvPr id="6252" name="Freeform 637"/>
              <p:cNvSpPr>
                <a:spLocks/>
              </p:cNvSpPr>
              <p:nvPr/>
            </p:nvSpPr>
            <p:spPr bwMode="auto">
              <a:xfrm>
                <a:off x="3091" y="3984"/>
                <a:ext cx="60" cy="9"/>
              </a:xfrm>
              <a:custGeom>
                <a:avLst/>
                <a:gdLst>
                  <a:gd name="T0" fmla="*/ 0 w 362"/>
                  <a:gd name="T1" fmla="*/ 0 h 63"/>
                  <a:gd name="T2" fmla="*/ 0 w 362"/>
                  <a:gd name="T3" fmla="*/ 0 h 63"/>
                  <a:gd name="T4" fmla="*/ 0 w 362"/>
                  <a:gd name="T5" fmla="*/ 0 h 63"/>
                  <a:gd name="T6" fmla="*/ 0 w 362"/>
                  <a:gd name="T7" fmla="*/ 0 h 63"/>
                  <a:gd name="T8" fmla="*/ 0 w 362"/>
                  <a:gd name="T9" fmla="*/ 0 h 63"/>
                  <a:gd name="T10" fmla="*/ 0 60000 65536"/>
                  <a:gd name="T11" fmla="*/ 0 60000 65536"/>
                  <a:gd name="T12" fmla="*/ 0 60000 65536"/>
                  <a:gd name="T13" fmla="*/ 0 60000 65536"/>
                  <a:gd name="T14" fmla="*/ 0 60000 65536"/>
                  <a:gd name="T15" fmla="*/ 0 w 362"/>
                  <a:gd name="T16" fmla="*/ 0 h 63"/>
                  <a:gd name="T17" fmla="*/ 362 w 362"/>
                  <a:gd name="T18" fmla="*/ 63 h 63"/>
                </a:gdLst>
                <a:ahLst/>
                <a:cxnLst>
                  <a:cxn ang="T10">
                    <a:pos x="T0" y="T1"/>
                  </a:cxn>
                  <a:cxn ang="T11">
                    <a:pos x="T2" y="T3"/>
                  </a:cxn>
                  <a:cxn ang="T12">
                    <a:pos x="T4" y="T5"/>
                  </a:cxn>
                  <a:cxn ang="T13">
                    <a:pos x="T6" y="T7"/>
                  </a:cxn>
                  <a:cxn ang="T14">
                    <a:pos x="T8" y="T9"/>
                  </a:cxn>
                </a:cxnLst>
                <a:rect l="T15" t="T16" r="T17" b="T18"/>
                <a:pathLst>
                  <a:path w="362" h="63">
                    <a:moveTo>
                      <a:pt x="0" y="56"/>
                    </a:moveTo>
                    <a:cubicBezTo>
                      <a:pt x="11" y="57"/>
                      <a:pt x="39" y="63"/>
                      <a:pt x="64" y="60"/>
                    </a:cubicBezTo>
                    <a:cubicBezTo>
                      <a:pt x="89" y="57"/>
                      <a:pt x="114" y="45"/>
                      <a:pt x="150" y="39"/>
                    </a:cubicBezTo>
                    <a:cubicBezTo>
                      <a:pt x="186" y="33"/>
                      <a:pt x="246" y="30"/>
                      <a:pt x="281" y="24"/>
                    </a:cubicBezTo>
                    <a:cubicBezTo>
                      <a:pt x="316" y="18"/>
                      <a:pt x="345" y="5"/>
                      <a:pt x="362" y="0"/>
                    </a:cubicBezTo>
                  </a:path>
                </a:pathLst>
              </a:custGeom>
              <a:solidFill>
                <a:schemeClr val="bg2"/>
              </a:solidFill>
              <a:ln w="9525">
                <a:solidFill>
                  <a:schemeClr val="tx1"/>
                </a:solidFill>
                <a:round/>
                <a:headEnd/>
                <a:tailEnd/>
              </a:ln>
            </p:spPr>
            <p:txBody>
              <a:bodyPr/>
              <a:lstStyle/>
              <a:p>
                <a:endParaRPr lang="en-US"/>
              </a:p>
            </p:txBody>
          </p:sp>
          <p:sp>
            <p:nvSpPr>
              <p:cNvPr id="6253" name="Freeform 638"/>
              <p:cNvSpPr>
                <a:spLocks/>
              </p:cNvSpPr>
              <p:nvPr/>
            </p:nvSpPr>
            <p:spPr bwMode="auto">
              <a:xfrm>
                <a:off x="3173" y="3983"/>
                <a:ext cx="38" cy="33"/>
              </a:xfrm>
              <a:custGeom>
                <a:avLst/>
                <a:gdLst>
                  <a:gd name="T0" fmla="*/ 0 w 234"/>
                  <a:gd name="T1" fmla="*/ 0 h 232"/>
                  <a:gd name="T2" fmla="*/ 0 w 234"/>
                  <a:gd name="T3" fmla="*/ 0 h 232"/>
                  <a:gd name="T4" fmla="*/ 0 w 234"/>
                  <a:gd name="T5" fmla="*/ 0 h 232"/>
                  <a:gd name="T6" fmla="*/ 0 w 234"/>
                  <a:gd name="T7" fmla="*/ 0 h 232"/>
                  <a:gd name="T8" fmla="*/ 0 w 234"/>
                  <a:gd name="T9" fmla="*/ 0 h 232"/>
                  <a:gd name="T10" fmla="*/ 0 w 234"/>
                  <a:gd name="T11" fmla="*/ 0 h 232"/>
                  <a:gd name="T12" fmla="*/ 0 60000 65536"/>
                  <a:gd name="T13" fmla="*/ 0 60000 65536"/>
                  <a:gd name="T14" fmla="*/ 0 60000 65536"/>
                  <a:gd name="T15" fmla="*/ 0 60000 65536"/>
                  <a:gd name="T16" fmla="*/ 0 60000 65536"/>
                  <a:gd name="T17" fmla="*/ 0 60000 65536"/>
                  <a:gd name="T18" fmla="*/ 0 w 234"/>
                  <a:gd name="T19" fmla="*/ 0 h 232"/>
                  <a:gd name="T20" fmla="*/ 234 w 234"/>
                  <a:gd name="T21" fmla="*/ 232 h 232"/>
                </a:gdLst>
                <a:ahLst/>
                <a:cxnLst>
                  <a:cxn ang="T12">
                    <a:pos x="T0" y="T1"/>
                  </a:cxn>
                  <a:cxn ang="T13">
                    <a:pos x="T2" y="T3"/>
                  </a:cxn>
                  <a:cxn ang="T14">
                    <a:pos x="T4" y="T5"/>
                  </a:cxn>
                  <a:cxn ang="T15">
                    <a:pos x="T6" y="T7"/>
                  </a:cxn>
                  <a:cxn ang="T16">
                    <a:pos x="T8" y="T9"/>
                  </a:cxn>
                  <a:cxn ang="T17">
                    <a:pos x="T10" y="T11"/>
                  </a:cxn>
                </a:cxnLst>
                <a:rect l="T18" t="T19" r="T20" b="T21"/>
                <a:pathLst>
                  <a:path w="234" h="232">
                    <a:moveTo>
                      <a:pt x="0" y="232"/>
                    </a:moveTo>
                    <a:cubicBezTo>
                      <a:pt x="11" y="227"/>
                      <a:pt x="45" y="213"/>
                      <a:pt x="66" y="199"/>
                    </a:cubicBezTo>
                    <a:cubicBezTo>
                      <a:pt x="87" y="185"/>
                      <a:pt x="109" y="163"/>
                      <a:pt x="128" y="145"/>
                    </a:cubicBezTo>
                    <a:cubicBezTo>
                      <a:pt x="147" y="127"/>
                      <a:pt x="167" y="105"/>
                      <a:pt x="183" y="88"/>
                    </a:cubicBezTo>
                    <a:cubicBezTo>
                      <a:pt x="199" y="71"/>
                      <a:pt x="214" y="55"/>
                      <a:pt x="222" y="40"/>
                    </a:cubicBezTo>
                    <a:cubicBezTo>
                      <a:pt x="230" y="25"/>
                      <a:pt x="231" y="8"/>
                      <a:pt x="234" y="0"/>
                    </a:cubicBezTo>
                  </a:path>
                </a:pathLst>
              </a:custGeom>
              <a:solidFill>
                <a:schemeClr val="bg2"/>
              </a:solidFill>
              <a:ln w="9525">
                <a:solidFill>
                  <a:schemeClr val="tx1"/>
                </a:solidFill>
                <a:round/>
                <a:headEnd/>
                <a:tailEnd/>
              </a:ln>
            </p:spPr>
            <p:txBody>
              <a:bodyPr/>
              <a:lstStyle/>
              <a:p>
                <a:endParaRPr lang="en-US"/>
              </a:p>
            </p:txBody>
          </p:sp>
          <p:sp>
            <p:nvSpPr>
              <p:cNvPr id="6254" name="Freeform 639"/>
              <p:cNvSpPr>
                <a:spLocks/>
              </p:cNvSpPr>
              <p:nvPr/>
            </p:nvSpPr>
            <p:spPr bwMode="auto">
              <a:xfrm>
                <a:off x="3018" y="4008"/>
                <a:ext cx="25" cy="12"/>
              </a:xfrm>
              <a:custGeom>
                <a:avLst/>
                <a:gdLst>
                  <a:gd name="T0" fmla="*/ 0 w 147"/>
                  <a:gd name="T1" fmla="*/ 0 h 79"/>
                  <a:gd name="T2" fmla="*/ 0 w 147"/>
                  <a:gd name="T3" fmla="*/ 0 h 79"/>
                  <a:gd name="T4" fmla="*/ 0 w 147"/>
                  <a:gd name="T5" fmla="*/ 0 h 79"/>
                  <a:gd name="T6" fmla="*/ 0 w 147"/>
                  <a:gd name="T7" fmla="*/ 0 h 79"/>
                  <a:gd name="T8" fmla="*/ 0 w 147"/>
                  <a:gd name="T9" fmla="*/ 0 h 79"/>
                  <a:gd name="T10" fmla="*/ 0 60000 65536"/>
                  <a:gd name="T11" fmla="*/ 0 60000 65536"/>
                  <a:gd name="T12" fmla="*/ 0 60000 65536"/>
                  <a:gd name="T13" fmla="*/ 0 60000 65536"/>
                  <a:gd name="T14" fmla="*/ 0 60000 65536"/>
                  <a:gd name="T15" fmla="*/ 0 w 147"/>
                  <a:gd name="T16" fmla="*/ 0 h 79"/>
                  <a:gd name="T17" fmla="*/ 147 w 147"/>
                  <a:gd name="T18" fmla="*/ 79 h 79"/>
                </a:gdLst>
                <a:ahLst/>
                <a:cxnLst>
                  <a:cxn ang="T10">
                    <a:pos x="T0" y="T1"/>
                  </a:cxn>
                  <a:cxn ang="T11">
                    <a:pos x="T2" y="T3"/>
                  </a:cxn>
                  <a:cxn ang="T12">
                    <a:pos x="T4" y="T5"/>
                  </a:cxn>
                  <a:cxn ang="T13">
                    <a:pos x="T6" y="T7"/>
                  </a:cxn>
                  <a:cxn ang="T14">
                    <a:pos x="T8" y="T9"/>
                  </a:cxn>
                </a:cxnLst>
                <a:rect l="T15" t="T16" r="T17" b="T18"/>
                <a:pathLst>
                  <a:path w="147" h="79">
                    <a:moveTo>
                      <a:pt x="0" y="0"/>
                    </a:moveTo>
                    <a:cubicBezTo>
                      <a:pt x="4" y="7"/>
                      <a:pt x="14" y="31"/>
                      <a:pt x="24" y="43"/>
                    </a:cubicBezTo>
                    <a:cubicBezTo>
                      <a:pt x="34" y="55"/>
                      <a:pt x="49" y="64"/>
                      <a:pt x="63" y="70"/>
                    </a:cubicBezTo>
                    <a:cubicBezTo>
                      <a:pt x="77" y="76"/>
                      <a:pt x="97" y="77"/>
                      <a:pt x="111" y="78"/>
                    </a:cubicBezTo>
                    <a:cubicBezTo>
                      <a:pt x="125" y="79"/>
                      <a:pt x="140" y="76"/>
                      <a:pt x="147" y="75"/>
                    </a:cubicBezTo>
                  </a:path>
                </a:pathLst>
              </a:custGeom>
              <a:solidFill>
                <a:schemeClr val="bg2"/>
              </a:solidFill>
              <a:ln w="9525">
                <a:solidFill>
                  <a:schemeClr val="tx1"/>
                </a:solidFill>
                <a:round/>
                <a:headEnd/>
                <a:tailEnd/>
              </a:ln>
            </p:spPr>
            <p:txBody>
              <a:bodyPr/>
              <a:lstStyle/>
              <a:p>
                <a:endParaRPr lang="en-US"/>
              </a:p>
            </p:txBody>
          </p:sp>
          <p:sp>
            <p:nvSpPr>
              <p:cNvPr id="6255" name="Freeform 640"/>
              <p:cNvSpPr>
                <a:spLocks/>
              </p:cNvSpPr>
              <p:nvPr/>
            </p:nvSpPr>
            <p:spPr bwMode="auto">
              <a:xfrm>
                <a:off x="3031" y="4028"/>
                <a:ext cx="22" cy="3"/>
              </a:xfrm>
              <a:custGeom>
                <a:avLst/>
                <a:gdLst>
                  <a:gd name="T0" fmla="*/ 0 w 135"/>
                  <a:gd name="T1" fmla="*/ 0 h 24"/>
                  <a:gd name="T2" fmla="*/ 0 w 135"/>
                  <a:gd name="T3" fmla="*/ 0 h 24"/>
                  <a:gd name="T4" fmla="*/ 0 w 135"/>
                  <a:gd name="T5" fmla="*/ 0 h 24"/>
                  <a:gd name="T6" fmla="*/ 0 w 135"/>
                  <a:gd name="T7" fmla="*/ 0 h 24"/>
                  <a:gd name="T8" fmla="*/ 0 60000 65536"/>
                  <a:gd name="T9" fmla="*/ 0 60000 65536"/>
                  <a:gd name="T10" fmla="*/ 0 60000 65536"/>
                  <a:gd name="T11" fmla="*/ 0 60000 65536"/>
                  <a:gd name="T12" fmla="*/ 0 w 135"/>
                  <a:gd name="T13" fmla="*/ 0 h 24"/>
                  <a:gd name="T14" fmla="*/ 135 w 135"/>
                  <a:gd name="T15" fmla="*/ 24 h 24"/>
                </a:gdLst>
                <a:ahLst/>
                <a:cxnLst>
                  <a:cxn ang="T8">
                    <a:pos x="T0" y="T1"/>
                  </a:cxn>
                  <a:cxn ang="T9">
                    <a:pos x="T2" y="T3"/>
                  </a:cxn>
                  <a:cxn ang="T10">
                    <a:pos x="T4" y="T5"/>
                  </a:cxn>
                  <a:cxn ang="T11">
                    <a:pos x="T6" y="T7"/>
                  </a:cxn>
                </a:cxnLst>
                <a:rect l="T12" t="T13" r="T14" b="T15"/>
                <a:pathLst>
                  <a:path w="135" h="24">
                    <a:moveTo>
                      <a:pt x="0" y="0"/>
                    </a:moveTo>
                    <a:cubicBezTo>
                      <a:pt x="10" y="3"/>
                      <a:pt x="47" y="14"/>
                      <a:pt x="64" y="18"/>
                    </a:cubicBezTo>
                    <a:cubicBezTo>
                      <a:pt x="81" y="22"/>
                      <a:pt x="93" y="22"/>
                      <a:pt x="105" y="23"/>
                    </a:cubicBezTo>
                    <a:cubicBezTo>
                      <a:pt x="117" y="24"/>
                      <a:pt x="129" y="23"/>
                      <a:pt x="135" y="23"/>
                    </a:cubicBezTo>
                  </a:path>
                </a:pathLst>
              </a:custGeom>
              <a:solidFill>
                <a:schemeClr val="bg2"/>
              </a:solidFill>
              <a:ln w="9525">
                <a:solidFill>
                  <a:schemeClr val="tx1"/>
                </a:solidFill>
                <a:round/>
                <a:headEnd/>
                <a:tailEnd/>
              </a:ln>
            </p:spPr>
            <p:txBody>
              <a:bodyPr/>
              <a:lstStyle/>
              <a:p>
                <a:endParaRPr lang="en-US"/>
              </a:p>
            </p:txBody>
          </p:sp>
          <p:sp>
            <p:nvSpPr>
              <p:cNvPr id="6256" name="Freeform 641"/>
              <p:cNvSpPr>
                <a:spLocks/>
              </p:cNvSpPr>
              <p:nvPr/>
            </p:nvSpPr>
            <p:spPr bwMode="auto">
              <a:xfrm>
                <a:off x="3056" y="3931"/>
                <a:ext cx="43" cy="50"/>
              </a:xfrm>
              <a:custGeom>
                <a:avLst/>
                <a:gdLst>
                  <a:gd name="T0" fmla="*/ 0 w 265"/>
                  <a:gd name="T1" fmla="*/ 0 h 351"/>
                  <a:gd name="T2" fmla="*/ 0 w 265"/>
                  <a:gd name="T3" fmla="*/ 0 h 351"/>
                  <a:gd name="T4" fmla="*/ 0 w 265"/>
                  <a:gd name="T5" fmla="*/ 0 h 351"/>
                  <a:gd name="T6" fmla="*/ 0 w 265"/>
                  <a:gd name="T7" fmla="*/ 0 h 351"/>
                  <a:gd name="T8" fmla="*/ 0 w 265"/>
                  <a:gd name="T9" fmla="*/ 0 h 351"/>
                  <a:gd name="T10" fmla="*/ 0 w 265"/>
                  <a:gd name="T11" fmla="*/ 0 h 351"/>
                  <a:gd name="T12" fmla="*/ 0 60000 65536"/>
                  <a:gd name="T13" fmla="*/ 0 60000 65536"/>
                  <a:gd name="T14" fmla="*/ 0 60000 65536"/>
                  <a:gd name="T15" fmla="*/ 0 60000 65536"/>
                  <a:gd name="T16" fmla="*/ 0 60000 65536"/>
                  <a:gd name="T17" fmla="*/ 0 60000 65536"/>
                  <a:gd name="T18" fmla="*/ 0 w 265"/>
                  <a:gd name="T19" fmla="*/ 0 h 351"/>
                  <a:gd name="T20" fmla="*/ 265 w 265"/>
                  <a:gd name="T21" fmla="*/ 351 h 351"/>
                </a:gdLst>
                <a:ahLst/>
                <a:cxnLst>
                  <a:cxn ang="T12">
                    <a:pos x="T0" y="T1"/>
                  </a:cxn>
                  <a:cxn ang="T13">
                    <a:pos x="T2" y="T3"/>
                  </a:cxn>
                  <a:cxn ang="T14">
                    <a:pos x="T4" y="T5"/>
                  </a:cxn>
                  <a:cxn ang="T15">
                    <a:pos x="T6" y="T7"/>
                  </a:cxn>
                  <a:cxn ang="T16">
                    <a:pos x="T8" y="T9"/>
                  </a:cxn>
                  <a:cxn ang="T17">
                    <a:pos x="T10" y="T11"/>
                  </a:cxn>
                </a:cxnLst>
                <a:rect l="T18" t="T19" r="T20" b="T21"/>
                <a:pathLst>
                  <a:path w="265" h="351">
                    <a:moveTo>
                      <a:pt x="0" y="0"/>
                    </a:moveTo>
                    <a:cubicBezTo>
                      <a:pt x="18" y="2"/>
                      <a:pt x="76" y="2"/>
                      <a:pt x="110" y="11"/>
                    </a:cubicBezTo>
                    <a:cubicBezTo>
                      <a:pt x="144" y="20"/>
                      <a:pt x="182" y="36"/>
                      <a:pt x="206" y="53"/>
                    </a:cubicBezTo>
                    <a:cubicBezTo>
                      <a:pt x="230" y="70"/>
                      <a:pt x="243" y="85"/>
                      <a:pt x="252" y="111"/>
                    </a:cubicBezTo>
                    <a:cubicBezTo>
                      <a:pt x="261" y="137"/>
                      <a:pt x="261" y="172"/>
                      <a:pt x="263" y="212"/>
                    </a:cubicBezTo>
                    <a:cubicBezTo>
                      <a:pt x="265" y="252"/>
                      <a:pt x="261" y="322"/>
                      <a:pt x="261" y="351"/>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257" name="Freeform 642"/>
              <p:cNvSpPr>
                <a:spLocks/>
              </p:cNvSpPr>
              <p:nvPr/>
            </p:nvSpPr>
            <p:spPr bwMode="auto">
              <a:xfrm>
                <a:off x="2588" y="3890"/>
                <a:ext cx="133" cy="46"/>
              </a:xfrm>
              <a:custGeom>
                <a:avLst/>
                <a:gdLst>
                  <a:gd name="T0" fmla="*/ 0 w 805"/>
                  <a:gd name="T1" fmla="*/ 0 h 322"/>
                  <a:gd name="T2" fmla="*/ 0 w 805"/>
                  <a:gd name="T3" fmla="*/ 0 h 322"/>
                  <a:gd name="T4" fmla="*/ 0 w 805"/>
                  <a:gd name="T5" fmla="*/ 0 h 322"/>
                  <a:gd name="T6" fmla="*/ 0 w 805"/>
                  <a:gd name="T7" fmla="*/ 0 h 322"/>
                  <a:gd name="T8" fmla="*/ 0 w 805"/>
                  <a:gd name="T9" fmla="*/ 0 h 322"/>
                  <a:gd name="T10" fmla="*/ 0 w 805"/>
                  <a:gd name="T11" fmla="*/ 0 h 322"/>
                  <a:gd name="T12" fmla="*/ 0 w 805"/>
                  <a:gd name="T13" fmla="*/ 0 h 322"/>
                  <a:gd name="T14" fmla="*/ 0 w 805"/>
                  <a:gd name="T15" fmla="*/ 0 h 322"/>
                  <a:gd name="T16" fmla="*/ 0 w 805"/>
                  <a:gd name="T17" fmla="*/ 0 h 322"/>
                  <a:gd name="T18" fmla="*/ 0 w 805"/>
                  <a:gd name="T19" fmla="*/ 0 h 322"/>
                  <a:gd name="T20" fmla="*/ 0 w 805"/>
                  <a:gd name="T21" fmla="*/ 0 h 322"/>
                  <a:gd name="T22" fmla="*/ 0 w 805"/>
                  <a:gd name="T23" fmla="*/ 0 h 3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05"/>
                  <a:gd name="T37" fmla="*/ 0 h 322"/>
                  <a:gd name="T38" fmla="*/ 805 w 805"/>
                  <a:gd name="T39" fmla="*/ 322 h 3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05" h="322">
                    <a:moveTo>
                      <a:pt x="0" y="22"/>
                    </a:moveTo>
                    <a:cubicBezTo>
                      <a:pt x="4" y="76"/>
                      <a:pt x="12" y="116"/>
                      <a:pt x="10" y="156"/>
                    </a:cubicBezTo>
                    <a:cubicBezTo>
                      <a:pt x="8" y="196"/>
                      <a:pt x="8" y="264"/>
                      <a:pt x="0" y="292"/>
                    </a:cubicBezTo>
                    <a:cubicBezTo>
                      <a:pt x="42" y="314"/>
                      <a:pt x="206" y="310"/>
                      <a:pt x="264" y="314"/>
                    </a:cubicBezTo>
                    <a:cubicBezTo>
                      <a:pt x="322" y="318"/>
                      <a:pt x="380" y="322"/>
                      <a:pt x="456" y="320"/>
                    </a:cubicBezTo>
                    <a:cubicBezTo>
                      <a:pt x="532" y="318"/>
                      <a:pt x="630" y="304"/>
                      <a:pt x="664" y="302"/>
                    </a:cubicBezTo>
                    <a:cubicBezTo>
                      <a:pt x="698" y="300"/>
                      <a:pt x="782" y="272"/>
                      <a:pt x="802" y="250"/>
                    </a:cubicBezTo>
                    <a:cubicBezTo>
                      <a:pt x="805" y="235"/>
                      <a:pt x="802" y="168"/>
                      <a:pt x="800" y="142"/>
                    </a:cubicBezTo>
                    <a:cubicBezTo>
                      <a:pt x="798" y="116"/>
                      <a:pt x="780" y="51"/>
                      <a:pt x="770" y="14"/>
                    </a:cubicBezTo>
                    <a:cubicBezTo>
                      <a:pt x="742" y="0"/>
                      <a:pt x="577" y="10"/>
                      <a:pt x="484" y="8"/>
                    </a:cubicBezTo>
                    <a:cubicBezTo>
                      <a:pt x="391" y="6"/>
                      <a:pt x="303" y="12"/>
                      <a:pt x="224" y="16"/>
                    </a:cubicBezTo>
                    <a:cubicBezTo>
                      <a:pt x="143" y="18"/>
                      <a:pt x="45" y="19"/>
                      <a:pt x="0" y="22"/>
                    </a:cubicBezTo>
                    <a:close/>
                  </a:path>
                </a:pathLst>
              </a:custGeom>
              <a:solidFill>
                <a:srgbClr val="5B0D0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258" name="Line 643"/>
              <p:cNvSpPr>
                <a:spLocks noChangeShapeType="1"/>
              </p:cNvSpPr>
              <p:nvPr/>
            </p:nvSpPr>
            <p:spPr bwMode="auto">
              <a:xfrm rot="10800000">
                <a:off x="1920" y="3658"/>
                <a:ext cx="0" cy="51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259" name="Oval 644"/>
              <p:cNvSpPr>
                <a:spLocks noChangeArrowheads="1"/>
              </p:cNvSpPr>
              <p:nvPr/>
            </p:nvSpPr>
            <p:spPr bwMode="auto">
              <a:xfrm rot="10800000">
                <a:off x="2007" y="3984"/>
                <a:ext cx="8" cy="11"/>
              </a:xfrm>
              <a:prstGeom prst="ellipse">
                <a:avLst/>
              </a:prstGeom>
              <a:solidFill>
                <a:srgbClr val="00A2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60" name="Oval 645"/>
              <p:cNvSpPr>
                <a:spLocks noChangeArrowheads="1"/>
              </p:cNvSpPr>
              <p:nvPr/>
            </p:nvSpPr>
            <p:spPr bwMode="auto">
              <a:xfrm rot="10800000">
                <a:off x="2008" y="3827"/>
                <a:ext cx="7" cy="11"/>
              </a:xfrm>
              <a:prstGeom prst="ellipse">
                <a:avLst/>
              </a:prstGeom>
              <a:solidFill>
                <a:srgbClr val="E9DA17"/>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61" name="Oval 646"/>
              <p:cNvSpPr>
                <a:spLocks noChangeArrowheads="1"/>
              </p:cNvSpPr>
              <p:nvPr/>
            </p:nvSpPr>
            <p:spPr bwMode="auto">
              <a:xfrm rot="10800000">
                <a:off x="2079" y="3970"/>
                <a:ext cx="7" cy="11"/>
              </a:xfrm>
              <a:prstGeom prst="ellipse">
                <a:avLst/>
              </a:prstGeom>
              <a:solidFill>
                <a:srgbClr val="4E90FC"/>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62" name="Oval 647"/>
              <p:cNvSpPr>
                <a:spLocks noChangeArrowheads="1"/>
              </p:cNvSpPr>
              <p:nvPr/>
            </p:nvSpPr>
            <p:spPr bwMode="auto">
              <a:xfrm rot="10800000">
                <a:off x="2007" y="3984"/>
                <a:ext cx="8"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63" name="Oval 648"/>
              <p:cNvSpPr>
                <a:spLocks noChangeArrowheads="1"/>
              </p:cNvSpPr>
              <p:nvPr/>
            </p:nvSpPr>
            <p:spPr bwMode="auto">
              <a:xfrm rot="10800000">
                <a:off x="2007" y="3826"/>
                <a:ext cx="8" cy="12"/>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64" name="Oval 649"/>
              <p:cNvSpPr>
                <a:spLocks noChangeArrowheads="1"/>
              </p:cNvSpPr>
              <p:nvPr/>
            </p:nvSpPr>
            <p:spPr bwMode="auto">
              <a:xfrm rot="10800000">
                <a:off x="2079" y="3970"/>
                <a:ext cx="7"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65" name="Line 650"/>
              <p:cNvSpPr>
                <a:spLocks noChangeShapeType="1"/>
              </p:cNvSpPr>
              <p:nvPr/>
            </p:nvSpPr>
            <p:spPr bwMode="auto">
              <a:xfrm flipH="1" flipV="1">
                <a:off x="2062" y="3849"/>
                <a:ext cx="480" cy="60"/>
              </a:xfrm>
              <a:prstGeom prst="line">
                <a:avLst/>
              </a:prstGeom>
              <a:noFill/>
              <a:ln w="952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266" name="Line 651"/>
              <p:cNvSpPr>
                <a:spLocks noChangeShapeType="1"/>
              </p:cNvSpPr>
              <p:nvPr/>
            </p:nvSpPr>
            <p:spPr bwMode="auto">
              <a:xfrm flipH="1">
                <a:off x="2087" y="3909"/>
                <a:ext cx="455" cy="60"/>
              </a:xfrm>
              <a:prstGeom prst="line">
                <a:avLst/>
              </a:prstGeom>
              <a:noFill/>
              <a:ln w="9525">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267" name="Oval 652"/>
              <p:cNvSpPr>
                <a:spLocks noChangeArrowheads="1"/>
              </p:cNvSpPr>
              <p:nvPr/>
            </p:nvSpPr>
            <p:spPr bwMode="auto">
              <a:xfrm rot="10800000">
                <a:off x="2077" y="3837"/>
                <a:ext cx="8" cy="11"/>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cxnSp>
          <p:nvCxnSpPr>
            <p:cNvPr id="6155" name="AutoShape 653"/>
            <p:cNvCxnSpPr>
              <a:cxnSpLocks noChangeShapeType="1"/>
              <a:endCxn id="6163" idx="2"/>
            </p:cNvCxnSpPr>
            <p:nvPr/>
          </p:nvCxnSpPr>
          <p:spPr bwMode="auto">
            <a:xfrm flipH="1" flipV="1">
              <a:off x="3400" y="6281"/>
              <a:ext cx="8" cy="1110"/>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6156" name="AutoShape 655"/>
            <p:cNvCxnSpPr>
              <a:cxnSpLocks noChangeShapeType="1"/>
              <a:stCxn id="6174" idx="0"/>
              <a:endCxn id="6164" idx="2"/>
            </p:cNvCxnSpPr>
            <p:nvPr/>
          </p:nvCxnSpPr>
          <p:spPr bwMode="auto">
            <a:xfrm flipV="1">
              <a:off x="4269" y="6269"/>
              <a:ext cx="235" cy="787"/>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6157" name="AutoShape 656"/>
            <p:cNvCxnSpPr>
              <a:cxnSpLocks noChangeShapeType="1"/>
              <a:stCxn id="6166" idx="20"/>
              <a:endCxn id="6158" idx="1"/>
            </p:cNvCxnSpPr>
            <p:nvPr/>
          </p:nvCxnSpPr>
          <p:spPr bwMode="auto">
            <a:xfrm>
              <a:off x="1160" y="7770"/>
              <a:ext cx="1070" cy="2"/>
            </a:xfrm>
            <a:prstGeom prst="bentConnector3">
              <a:avLst>
                <a:gd name="adj1" fmla="val 49625"/>
              </a:avLst>
            </a:prstGeom>
            <a:noFill/>
            <a:ln w="9525">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6158" name="Text Box 657"/>
            <p:cNvSpPr txBox="1">
              <a:spLocks noChangeArrowheads="1"/>
            </p:cNvSpPr>
            <p:nvPr/>
          </p:nvSpPr>
          <p:spPr bwMode="auto">
            <a:xfrm>
              <a:off x="2230" y="7728"/>
              <a:ext cx="1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6159" name="Freeform 658"/>
            <p:cNvSpPr>
              <a:spLocks/>
            </p:cNvSpPr>
            <p:nvPr/>
          </p:nvSpPr>
          <p:spPr bwMode="auto">
            <a:xfrm>
              <a:off x="2920" y="6048"/>
              <a:ext cx="960"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6160" name="Freeform 659"/>
            <p:cNvSpPr>
              <a:spLocks/>
            </p:cNvSpPr>
            <p:nvPr/>
          </p:nvSpPr>
          <p:spPr bwMode="auto">
            <a:xfrm>
              <a:off x="4024" y="6048"/>
              <a:ext cx="960"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cxnSp>
          <p:nvCxnSpPr>
            <p:cNvPr id="6161" name="AutoShape 660"/>
            <p:cNvCxnSpPr>
              <a:cxnSpLocks noChangeShapeType="1"/>
              <a:stCxn id="6159" idx="28"/>
            </p:cNvCxnSpPr>
            <p:nvPr/>
          </p:nvCxnSpPr>
          <p:spPr bwMode="auto">
            <a:xfrm flipH="1" flipV="1">
              <a:off x="3276" y="5060"/>
              <a:ext cx="124" cy="979"/>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6162" name="AutoShape 661"/>
            <p:cNvCxnSpPr>
              <a:cxnSpLocks noChangeShapeType="1"/>
              <a:stCxn id="6160" idx="28"/>
              <a:endCxn id="6185" idx="2"/>
            </p:cNvCxnSpPr>
            <p:nvPr/>
          </p:nvCxnSpPr>
          <p:spPr bwMode="auto">
            <a:xfrm flipV="1">
              <a:off x="4504" y="5056"/>
              <a:ext cx="1" cy="983"/>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6163" name="Text Box 662"/>
            <p:cNvSpPr txBox="1">
              <a:spLocks noChangeArrowheads="1"/>
            </p:cNvSpPr>
            <p:nvPr/>
          </p:nvSpPr>
          <p:spPr bwMode="auto">
            <a:xfrm>
              <a:off x="3160" y="6108"/>
              <a:ext cx="48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Eye coil</a:t>
              </a:r>
            </a:p>
          </p:txBody>
        </p:sp>
        <p:sp>
          <p:nvSpPr>
            <p:cNvPr id="6164" name="Text Box 663"/>
            <p:cNvSpPr txBox="1">
              <a:spLocks noChangeArrowheads="1"/>
            </p:cNvSpPr>
            <p:nvPr/>
          </p:nvSpPr>
          <p:spPr bwMode="auto">
            <a:xfrm>
              <a:off x="4120" y="6096"/>
              <a:ext cx="76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Amp / Filter</a:t>
              </a:r>
            </a:p>
          </p:txBody>
        </p:sp>
        <p:sp>
          <p:nvSpPr>
            <p:cNvPr id="6165" name="Freeform 664"/>
            <p:cNvSpPr>
              <a:spLocks/>
            </p:cNvSpPr>
            <p:nvPr/>
          </p:nvSpPr>
          <p:spPr bwMode="auto">
            <a:xfrm>
              <a:off x="2536" y="3264"/>
              <a:ext cx="3264" cy="672"/>
            </a:xfrm>
            <a:custGeom>
              <a:avLst/>
              <a:gdLst>
                <a:gd name="T0" fmla="*/ 2147483647 w 2307"/>
                <a:gd name="T1" fmla="*/ 0 h 2305"/>
                <a:gd name="T2" fmla="*/ 2147483647 w 2307"/>
                <a:gd name="T3" fmla="*/ 0 h 2305"/>
                <a:gd name="T4" fmla="*/ 2147483647 w 2307"/>
                <a:gd name="T5" fmla="*/ 0 h 2305"/>
                <a:gd name="T6" fmla="*/ 1 w 2307"/>
                <a:gd name="T7" fmla="*/ 0 h 2305"/>
                <a:gd name="T8" fmla="*/ 2147483647 w 2307"/>
                <a:gd name="T9" fmla="*/ 0 h 2305"/>
                <a:gd name="T10" fmla="*/ 1 w 2307"/>
                <a:gd name="T11" fmla="*/ 0 h 2305"/>
                <a:gd name="T12" fmla="*/ 1 w 2307"/>
                <a:gd name="T13" fmla="*/ 0 h 2305"/>
                <a:gd name="T14" fmla="*/ 1 w 2307"/>
                <a:gd name="T15" fmla="*/ 0 h 2305"/>
                <a:gd name="T16" fmla="*/ 1 w 2307"/>
                <a:gd name="T17" fmla="*/ 0 h 2305"/>
                <a:gd name="T18" fmla="*/ 2147483647 w 2307"/>
                <a:gd name="T19" fmla="*/ 0 h 2305"/>
                <a:gd name="T20" fmla="*/ 2147483647 w 2307"/>
                <a:gd name="T21" fmla="*/ 0 h 2305"/>
                <a:gd name="T22" fmla="*/ 2147483647 w 2307"/>
                <a:gd name="T23" fmla="*/ 0 h 2305"/>
                <a:gd name="T24" fmla="*/ 2147483647 w 2307"/>
                <a:gd name="T25" fmla="*/ 0 h 2305"/>
                <a:gd name="T26" fmla="*/ 2147483647 w 2307"/>
                <a:gd name="T27" fmla="*/ 0 h 2305"/>
                <a:gd name="T28" fmla="*/ 2147483647 w 2307"/>
                <a:gd name="T29" fmla="*/ 0 h 2305"/>
                <a:gd name="T30" fmla="*/ 2147483647 w 2307"/>
                <a:gd name="T31" fmla="*/ 0 h 2305"/>
                <a:gd name="T32" fmla="*/ 2147483647 w 2307"/>
                <a:gd name="T33" fmla="*/ 0 h 2305"/>
                <a:gd name="T34" fmla="*/ 2147483647 w 2307"/>
                <a:gd name="T35" fmla="*/ 0 h 2305"/>
                <a:gd name="T36" fmla="*/ 2147483647 w 2307"/>
                <a:gd name="T37" fmla="*/ 0 h 2305"/>
                <a:gd name="T38" fmla="*/ 2147483647 w 2307"/>
                <a:gd name="T39" fmla="*/ 0 h 2305"/>
                <a:gd name="T40" fmla="*/ 2147483647 w 2307"/>
                <a:gd name="T41" fmla="*/ 0 h 2305"/>
                <a:gd name="T42" fmla="*/ 2147483647 w 2307"/>
                <a:gd name="T43" fmla="*/ 0 h 2305"/>
                <a:gd name="T44" fmla="*/ 2147483647 w 2307"/>
                <a:gd name="T45" fmla="*/ 0 h 2305"/>
                <a:gd name="T46" fmla="*/ 2147483647 w 2307"/>
                <a:gd name="T47" fmla="*/ 0 h 2305"/>
                <a:gd name="T48" fmla="*/ 2147483647 w 2307"/>
                <a:gd name="T49" fmla="*/ 0 h 2305"/>
                <a:gd name="T50" fmla="*/ 2147483647 w 2307"/>
                <a:gd name="T51" fmla="*/ 0 h 2305"/>
                <a:gd name="T52" fmla="*/ 2147483647 w 2307"/>
                <a:gd name="T53" fmla="*/ 0 h 2305"/>
                <a:gd name="T54" fmla="*/ 2147483647 w 2307"/>
                <a:gd name="T55" fmla="*/ 0 h 2305"/>
                <a:gd name="T56" fmla="*/ 2147483647 w 2307"/>
                <a:gd name="T57" fmla="*/ 0 h 2305"/>
                <a:gd name="T58" fmla="*/ 2147483647 w 2307"/>
                <a:gd name="T59" fmla="*/ 0 h 2305"/>
                <a:gd name="T60" fmla="*/ 2147483647 w 2307"/>
                <a:gd name="T61" fmla="*/ 0 h 2305"/>
                <a:gd name="T62" fmla="*/ 2147483647 w 2307"/>
                <a:gd name="T63" fmla="*/ 0 h 2305"/>
                <a:gd name="T64" fmla="*/ 2147483647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6166" name="Freeform 665"/>
            <p:cNvSpPr>
              <a:spLocks/>
            </p:cNvSpPr>
            <p:nvPr/>
          </p:nvSpPr>
          <p:spPr bwMode="auto">
            <a:xfrm>
              <a:off x="192" y="7626"/>
              <a:ext cx="960"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6167" name="Text Box 666"/>
            <p:cNvSpPr txBox="1">
              <a:spLocks noChangeArrowheads="1"/>
            </p:cNvSpPr>
            <p:nvPr/>
          </p:nvSpPr>
          <p:spPr bwMode="auto">
            <a:xfrm>
              <a:off x="384" y="7686"/>
              <a:ext cx="57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Projector</a:t>
              </a:r>
            </a:p>
          </p:txBody>
        </p:sp>
        <p:cxnSp>
          <p:nvCxnSpPr>
            <p:cNvPr id="6168" name="AutoShape 667"/>
            <p:cNvCxnSpPr>
              <a:cxnSpLocks noChangeShapeType="1"/>
              <a:stCxn id="6186" idx="6"/>
              <a:endCxn id="6166" idx="27"/>
            </p:cNvCxnSpPr>
            <p:nvPr/>
          </p:nvCxnSpPr>
          <p:spPr bwMode="auto">
            <a:xfrm rot="5400000">
              <a:off x="-1586" y="5240"/>
              <a:ext cx="4755" cy="0"/>
            </a:xfrm>
            <a:prstGeom prst="straightConnector1">
              <a:avLst/>
            </a:prstGeom>
            <a:noFill/>
            <a:ln w="76200">
              <a:solidFill>
                <a:srgbClr val="0066FF"/>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6169" name="AutoShape 668"/>
            <p:cNvCxnSpPr>
              <a:cxnSpLocks noChangeShapeType="1"/>
              <a:stCxn id="6159" idx="28"/>
            </p:cNvCxnSpPr>
            <p:nvPr/>
          </p:nvCxnSpPr>
          <p:spPr bwMode="auto">
            <a:xfrm flipV="1">
              <a:off x="3400" y="5040"/>
              <a:ext cx="34" cy="999"/>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6170" name="Freeform 669"/>
            <p:cNvSpPr>
              <a:spLocks/>
            </p:cNvSpPr>
            <p:nvPr/>
          </p:nvSpPr>
          <p:spPr bwMode="auto">
            <a:xfrm>
              <a:off x="5080" y="6048"/>
              <a:ext cx="960"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6171" name="Text Box 670"/>
            <p:cNvSpPr txBox="1">
              <a:spLocks noChangeArrowheads="1"/>
            </p:cNvSpPr>
            <p:nvPr/>
          </p:nvSpPr>
          <p:spPr bwMode="auto">
            <a:xfrm>
              <a:off x="5224" y="6108"/>
              <a:ext cx="6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Stimulator</a:t>
              </a:r>
            </a:p>
          </p:txBody>
        </p:sp>
        <p:cxnSp>
          <p:nvCxnSpPr>
            <p:cNvPr id="6172" name="AutoShape 671"/>
            <p:cNvCxnSpPr>
              <a:cxnSpLocks noChangeShapeType="1"/>
              <a:stCxn id="6153" idx="2"/>
              <a:endCxn id="6170" idx="27"/>
            </p:cNvCxnSpPr>
            <p:nvPr/>
          </p:nvCxnSpPr>
          <p:spPr bwMode="auto">
            <a:xfrm flipH="1">
              <a:off x="5680" y="5008"/>
              <a:ext cx="1" cy="1031"/>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6173" name="AutoShape 672"/>
            <p:cNvCxnSpPr>
              <a:cxnSpLocks noChangeShapeType="1"/>
              <a:stCxn id="6171" idx="2"/>
              <a:endCxn id="6180" idx="0"/>
            </p:cNvCxnSpPr>
            <p:nvPr/>
          </p:nvCxnSpPr>
          <p:spPr bwMode="auto">
            <a:xfrm flipH="1">
              <a:off x="4688" y="6281"/>
              <a:ext cx="872" cy="952"/>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6174" name="Rectangle 675"/>
            <p:cNvSpPr>
              <a:spLocks noChangeArrowheads="1"/>
            </p:cNvSpPr>
            <p:nvPr/>
          </p:nvSpPr>
          <p:spPr bwMode="auto">
            <a:xfrm>
              <a:off x="4125" y="7056"/>
              <a:ext cx="288" cy="96"/>
            </a:xfrm>
            <a:prstGeom prst="rect">
              <a:avLst/>
            </a:prstGeom>
            <a:solidFill>
              <a:srgbClr val="D6C070"/>
            </a:solidFill>
            <a:ln w="9525">
              <a:solidFill>
                <a:schemeClr val="tx1"/>
              </a:solidFill>
              <a:miter lim="800000"/>
              <a:headEnd/>
              <a:tailEnd/>
            </a:ln>
          </p:spPr>
          <p:txBody>
            <a:bodyPr wrap="none" anchor="ctr"/>
            <a:lstStyle/>
            <a:p>
              <a:endParaRPr lang="en-US"/>
            </a:p>
          </p:txBody>
        </p:sp>
        <p:cxnSp>
          <p:nvCxnSpPr>
            <p:cNvPr id="6175" name="AutoShape 676"/>
            <p:cNvCxnSpPr>
              <a:cxnSpLocks noChangeShapeType="1"/>
              <a:stCxn id="6181" idx="2"/>
              <a:endCxn id="6198" idx="28"/>
            </p:cNvCxnSpPr>
            <p:nvPr/>
          </p:nvCxnSpPr>
          <p:spPr bwMode="auto">
            <a:xfrm flipH="1">
              <a:off x="6411" y="5008"/>
              <a:ext cx="6" cy="1025"/>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pic>
          <p:nvPicPr>
            <p:cNvPr id="6176" name="Picture 67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8" y="7861"/>
              <a:ext cx="498" cy="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77" name="Text Box 678"/>
            <p:cNvSpPr txBox="1">
              <a:spLocks noChangeArrowheads="1"/>
            </p:cNvSpPr>
            <p:nvPr/>
          </p:nvSpPr>
          <p:spPr bwMode="auto">
            <a:xfrm>
              <a:off x="3160" y="8208"/>
              <a:ext cx="384" cy="179"/>
            </a:xfrm>
            <a:prstGeom prst="rect">
              <a:avLst/>
            </a:prstGeom>
            <a:noFill/>
            <a:ln w="9525">
              <a:solidFill>
                <a:srgbClr val="0066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Juice</a:t>
              </a:r>
            </a:p>
          </p:txBody>
        </p:sp>
        <p:cxnSp>
          <p:nvCxnSpPr>
            <p:cNvPr id="6178" name="AutoShape 679"/>
            <p:cNvCxnSpPr>
              <a:cxnSpLocks noChangeShapeType="1"/>
              <a:endCxn id="6177" idx="3"/>
            </p:cNvCxnSpPr>
            <p:nvPr/>
          </p:nvCxnSpPr>
          <p:spPr bwMode="auto">
            <a:xfrm flipH="1">
              <a:off x="3544" y="8298"/>
              <a:ext cx="2883" cy="0"/>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6179" name="Freeform 680"/>
            <p:cNvSpPr>
              <a:spLocks/>
            </p:cNvSpPr>
            <p:nvPr/>
          </p:nvSpPr>
          <p:spPr bwMode="auto">
            <a:xfrm>
              <a:off x="2400" y="1452"/>
              <a:ext cx="1536" cy="1476"/>
            </a:xfrm>
            <a:custGeom>
              <a:avLst/>
              <a:gdLst>
                <a:gd name="T0" fmla="*/ 1 w 2307"/>
                <a:gd name="T1" fmla="*/ 0 h 2305"/>
                <a:gd name="T2" fmla="*/ 1 w 2307"/>
                <a:gd name="T3" fmla="*/ 1 h 2305"/>
                <a:gd name="T4" fmla="*/ 1 w 2307"/>
                <a:gd name="T5" fmla="*/ 1 h 2305"/>
                <a:gd name="T6" fmla="*/ 1 w 2307"/>
                <a:gd name="T7" fmla="*/ 1 h 2305"/>
                <a:gd name="T8" fmla="*/ 1 w 2307"/>
                <a:gd name="T9" fmla="*/ 1 h 2305"/>
                <a:gd name="T10" fmla="*/ 1 w 2307"/>
                <a:gd name="T11" fmla="*/ 1 h 2305"/>
                <a:gd name="T12" fmla="*/ 1 w 2307"/>
                <a:gd name="T13" fmla="*/ 1 h 2305"/>
                <a:gd name="T14" fmla="*/ 1 w 2307"/>
                <a:gd name="T15" fmla="*/ 1 h 2305"/>
                <a:gd name="T16" fmla="*/ 1 w 2307"/>
                <a:gd name="T17" fmla="*/ 1 h 2305"/>
                <a:gd name="T18" fmla="*/ 1 w 2307"/>
                <a:gd name="T19" fmla="*/ 1 h 2305"/>
                <a:gd name="T20" fmla="*/ 1 w 2307"/>
                <a:gd name="T21" fmla="*/ 1 h 2305"/>
                <a:gd name="T22" fmla="*/ 1 w 2307"/>
                <a:gd name="T23" fmla="*/ 1 h 2305"/>
                <a:gd name="T24" fmla="*/ 1 w 2307"/>
                <a:gd name="T25" fmla="*/ 1 h 2305"/>
                <a:gd name="T26" fmla="*/ 1 w 2307"/>
                <a:gd name="T27" fmla="*/ 1 h 2305"/>
                <a:gd name="T28" fmla="*/ 1 w 2307"/>
                <a:gd name="T29" fmla="*/ 1 h 2305"/>
                <a:gd name="T30" fmla="*/ 1 w 2307"/>
                <a:gd name="T31" fmla="*/ 1 h 2305"/>
                <a:gd name="T32" fmla="*/ 1 w 2307"/>
                <a:gd name="T33" fmla="*/ 1 h 2305"/>
                <a:gd name="T34" fmla="*/ 1 w 2307"/>
                <a:gd name="T35" fmla="*/ 1 h 2305"/>
                <a:gd name="T36" fmla="*/ 1 w 2307"/>
                <a:gd name="T37" fmla="*/ 1 h 2305"/>
                <a:gd name="T38" fmla="*/ 1 w 2307"/>
                <a:gd name="T39" fmla="*/ 1 h 2305"/>
                <a:gd name="T40" fmla="*/ 1 w 2307"/>
                <a:gd name="T41" fmla="*/ 1 h 2305"/>
                <a:gd name="T42" fmla="*/ 1 w 2307"/>
                <a:gd name="T43" fmla="*/ 1 h 2305"/>
                <a:gd name="T44" fmla="*/ 1 w 2307"/>
                <a:gd name="T45" fmla="*/ 1 h 2305"/>
                <a:gd name="T46" fmla="*/ 1 w 2307"/>
                <a:gd name="T47" fmla="*/ 1 h 2305"/>
                <a:gd name="T48" fmla="*/ 1 w 2307"/>
                <a:gd name="T49" fmla="*/ 1 h 2305"/>
                <a:gd name="T50" fmla="*/ 1 w 2307"/>
                <a:gd name="T51" fmla="*/ 0 h 2305"/>
                <a:gd name="T52" fmla="*/ 1 w 2307"/>
                <a:gd name="T53" fmla="*/ 1 h 2305"/>
                <a:gd name="T54" fmla="*/ 1 w 2307"/>
                <a:gd name="T55" fmla="*/ 1 h 2305"/>
                <a:gd name="T56" fmla="*/ 1 w 2307"/>
                <a:gd name="T57" fmla="*/ 1 h 2305"/>
                <a:gd name="T58" fmla="*/ 1 w 2307"/>
                <a:gd name="T59" fmla="*/ 1 h 2305"/>
                <a:gd name="T60" fmla="*/ 1 w 2307"/>
                <a:gd name="T61" fmla="*/ 1 h 2305"/>
                <a:gd name="T62" fmla="*/ 1 w 2307"/>
                <a:gd name="T63" fmla="*/ 0 h 2305"/>
                <a:gd name="T64" fmla="*/ 1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gradFill rotWithShape="1">
              <a:gsLst>
                <a:gs pos="0">
                  <a:srgbClr val="B1C5D8"/>
                </a:gs>
                <a:gs pos="100000">
                  <a:srgbClr val="D1E8FF"/>
                </a:gs>
              </a:gsLst>
              <a:lin ang="5400000" scaled="1"/>
            </a:gradFill>
            <a:ln w="28575" cap="flat" cmpd="sng">
              <a:solidFill>
                <a:schemeClr val="tx1"/>
              </a:solidFill>
              <a:prstDash val="solid"/>
              <a:round/>
              <a:headEnd type="none" w="med" len="med"/>
              <a:tailEnd type="none" w="sm" len="med"/>
            </a:ln>
          </p:spPr>
          <p:txBody>
            <a:bodyPr wrap="none" anchor="ctr"/>
            <a:lstStyle/>
            <a:p>
              <a:endParaRPr lang="en-US"/>
            </a:p>
          </p:txBody>
        </p:sp>
        <p:sp>
          <p:nvSpPr>
            <p:cNvPr id="6180" name="Rectangle 681"/>
            <p:cNvSpPr>
              <a:spLocks noChangeArrowheads="1"/>
            </p:cNvSpPr>
            <p:nvPr/>
          </p:nvSpPr>
          <p:spPr bwMode="auto">
            <a:xfrm rot="2166390">
              <a:off x="4516" y="7224"/>
              <a:ext cx="288" cy="96"/>
            </a:xfrm>
            <a:prstGeom prst="rect">
              <a:avLst/>
            </a:prstGeom>
            <a:solidFill>
              <a:srgbClr val="D6C070"/>
            </a:solidFill>
            <a:ln w="9525">
              <a:solidFill>
                <a:schemeClr val="tx1"/>
              </a:solidFill>
              <a:miter lim="800000"/>
              <a:headEnd/>
              <a:tailEnd/>
            </a:ln>
          </p:spPr>
          <p:txBody>
            <a:bodyPr wrap="none" anchor="ctr"/>
            <a:lstStyle/>
            <a:p>
              <a:endParaRPr lang="en-US"/>
            </a:p>
          </p:txBody>
        </p:sp>
        <p:sp>
          <p:nvSpPr>
            <p:cNvPr id="6181" name="Text Box 682"/>
            <p:cNvSpPr txBox="1">
              <a:spLocks noChangeArrowheads="1"/>
            </p:cNvSpPr>
            <p:nvPr/>
          </p:nvSpPr>
          <p:spPr bwMode="auto">
            <a:xfrm>
              <a:off x="6200" y="4752"/>
              <a:ext cx="434" cy="2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Digital Output</a:t>
              </a:r>
            </a:p>
          </p:txBody>
        </p:sp>
        <p:sp>
          <p:nvSpPr>
            <p:cNvPr id="6182" name="Text Box 683"/>
            <p:cNvSpPr txBox="1">
              <a:spLocks noChangeArrowheads="1"/>
            </p:cNvSpPr>
            <p:nvPr/>
          </p:nvSpPr>
          <p:spPr bwMode="auto">
            <a:xfrm>
              <a:off x="3152" y="4797"/>
              <a:ext cx="784" cy="25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lnSpc>
                  <a:spcPct val="195000"/>
                </a:lnSpc>
                <a:spcBef>
                  <a:spcPct val="50000"/>
                </a:spcBef>
              </a:pPr>
              <a:r>
                <a:rPr lang="en-US" sz="1000"/>
                <a:t>4 Eye analog</a:t>
              </a:r>
            </a:p>
          </p:txBody>
        </p:sp>
        <p:cxnSp>
          <p:nvCxnSpPr>
            <p:cNvPr id="6183" name="AutoShape 684"/>
            <p:cNvCxnSpPr>
              <a:cxnSpLocks noChangeShapeType="1"/>
              <a:stCxn id="6159" idx="27"/>
            </p:cNvCxnSpPr>
            <p:nvPr/>
          </p:nvCxnSpPr>
          <p:spPr bwMode="auto">
            <a:xfrm flipV="1">
              <a:off x="3520" y="5053"/>
              <a:ext cx="51" cy="986"/>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cxnSp>
          <p:nvCxnSpPr>
            <p:cNvPr id="6184" name="AutoShape 685"/>
            <p:cNvCxnSpPr>
              <a:cxnSpLocks noChangeShapeType="1"/>
              <a:stCxn id="6159" idx="27"/>
            </p:cNvCxnSpPr>
            <p:nvPr/>
          </p:nvCxnSpPr>
          <p:spPr bwMode="auto">
            <a:xfrm flipV="1">
              <a:off x="3520" y="5075"/>
              <a:ext cx="230" cy="964"/>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6185" name="Text Box 686"/>
            <p:cNvSpPr txBox="1">
              <a:spLocks noChangeArrowheads="1"/>
            </p:cNvSpPr>
            <p:nvPr/>
          </p:nvSpPr>
          <p:spPr bwMode="auto">
            <a:xfrm>
              <a:off x="4242" y="4896"/>
              <a:ext cx="526" cy="16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000"/>
                <a:t>Analog</a:t>
              </a:r>
            </a:p>
          </p:txBody>
        </p:sp>
        <p:sp>
          <p:nvSpPr>
            <p:cNvPr id="6186" name="AutoShape 687"/>
            <p:cNvSpPr>
              <a:spLocks noChangeArrowheads="1"/>
            </p:cNvSpPr>
            <p:nvPr/>
          </p:nvSpPr>
          <p:spPr bwMode="auto">
            <a:xfrm rot="10800000">
              <a:off x="144" y="1518"/>
              <a:ext cx="1296" cy="1344"/>
            </a:xfrm>
            <a:prstGeom prst="bevel">
              <a:avLst>
                <a:gd name="adj" fmla="val 4722"/>
              </a:avLst>
            </a:prstGeom>
            <a:solidFill>
              <a:srgbClr val="EAEAEA"/>
            </a:solidFill>
            <a:ln w="9525">
              <a:solidFill>
                <a:schemeClr val="tx1"/>
              </a:solidFill>
              <a:miter lim="800000"/>
              <a:headEnd/>
              <a:tailEnd/>
            </a:ln>
          </p:spPr>
          <p:txBody>
            <a:bodyPr rot="10800000" wrap="none" anchor="ctr"/>
            <a:lstStyle/>
            <a:p>
              <a:endParaRPr lang="en-US"/>
            </a:p>
          </p:txBody>
        </p:sp>
        <p:grpSp>
          <p:nvGrpSpPr>
            <p:cNvPr id="6187" name="Group 688"/>
            <p:cNvGrpSpPr>
              <a:grpSpLocks/>
            </p:cNvGrpSpPr>
            <p:nvPr/>
          </p:nvGrpSpPr>
          <p:grpSpPr bwMode="auto">
            <a:xfrm>
              <a:off x="210" y="1583"/>
              <a:ext cx="1158" cy="1207"/>
              <a:chOff x="342" y="1073"/>
              <a:chExt cx="384" cy="355"/>
            </a:xfrm>
          </p:grpSpPr>
          <p:sp>
            <p:nvSpPr>
              <p:cNvPr id="6211" name="Freeform 689"/>
              <p:cNvSpPr>
                <a:spLocks/>
              </p:cNvSpPr>
              <p:nvPr/>
            </p:nvSpPr>
            <p:spPr bwMode="auto">
              <a:xfrm>
                <a:off x="342" y="1073"/>
                <a:ext cx="384" cy="355"/>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chemeClr val="tx2"/>
              </a:solidFill>
              <a:ln w="28575" cap="flat" cmpd="sng">
                <a:solidFill>
                  <a:schemeClr val="tx1"/>
                </a:solidFill>
                <a:prstDash val="solid"/>
                <a:round/>
                <a:headEnd type="none" w="med" len="med"/>
                <a:tailEnd type="none" w="sm" len="med"/>
              </a:ln>
            </p:spPr>
            <p:txBody>
              <a:bodyPr wrap="none" anchor="ctr"/>
              <a:lstStyle/>
              <a:p>
                <a:endParaRPr lang="en-US"/>
              </a:p>
            </p:txBody>
          </p:sp>
          <p:sp>
            <p:nvSpPr>
              <p:cNvPr id="6212" name="Oval 690"/>
              <p:cNvSpPr>
                <a:spLocks noChangeArrowheads="1"/>
              </p:cNvSpPr>
              <p:nvPr/>
            </p:nvSpPr>
            <p:spPr bwMode="auto">
              <a:xfrm rot="10800000">
                <a:off x="534" y="1254"/>
                <a:ext cx="19" cy="19"/>
              </a:xfrm>
              <a:prstGeom prst="ellipse">
                <a:avLst/>
              </a:prstGeom>
              <a:solidFill>
                <a:srgbClr val="A50021"/>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13" name="Oval 691"/>
              <p:cNvSpPr>
                <a:spLocks noChangeArrowheads="1"/>
              </p:cNvSpPr>
              <p:nvPr/>
            </p:nvSpPr>
            <p:spPr bwMode="auto">
              <a:xfrm rot="10800000">
                <a:off x="438" y="1350"/>
                <a:ext cx="19" cy="19"/>
              </a:xfrm>
              <a:prstGeom prst="ellipse">
                <a:avLst/>
              </a:prstGeom>
              <a:solidFill>
                <a:srgbClr val="00A200"/>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14" name="Oval 692"/>
              <p:cNvSpPr>
                <a:spLocks noChangeArrowheads="1"/>
              </p:cNvSpPr>
              <p:nvPr/>
            </p:nvSpPr>
            <p:spPr bwMode="auto">
              <a:xfrm rot="10800000">
                <a:off x="630" y="1349"/>
                <a:ext cx="19" cy="19"/>
              </a:xfrm>
              <a:prstGeom prst="ellipse">
                <a:avLst/>
              </a:prstGeom>
              <a:solidFill>
                <a:srgbClr val="4E90FC"/>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15" name="Oval 693"/>
              <p:cNvSpPr>
                <a:spLocks noChangeArrowheads="1"/>
              </p:cNvSpPr>
              <p:nvPr/>
            </p:nvSpPr>
            <p:spPr bwMode="auto">
              <a:xfrm rot="10800000">
                <a:off x="438" y="1350"/>
                <a:ext cx="19" cy="1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16" name="Oval 694"/>
              <p:cNvSpPr>
                <a:spLocks noChangeArrowheads="1"/>
              </p:cNvSpPr>
              <p:nvPr/>
            </p:nvSpPr>
            <p:spPr bwMode="auto">
              <a:xfrm rot="10800000">
                <a:off x="439" y="1153"/>
                <a:ext cx="19" cy="1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17" name="Oval 695"/>
              <p:cNvSpPr>
                <a:spLocks noChangeArrowheads="1"/>
              </p:cNvSpPr>
              <p:nvPr/>
            </p:nvSpPr>
            <p:spPr bwMode="auto">
              <a:xfrm rot="10800000">
                <a:off x="630" y="1349"/>
                <a:ext cx="19" cy="1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sp>
            <p:nvSpPr>
              <p:cNvPr id="6218" name="Oval 696"/>
              <p:cNvSpPr>
                <a:spLocks noChangeArrowheads="1"/>
              </p:cNvSpPr>
              <p:nvPr/>
            </p:nvSpPr>
            <p:spPr bwMode="auto">
              <a:xfrm rot="10800000">
                <a:off x="630" y="1152"/>
                <a:ext cx="18" cy="19"/>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rot="10800000" wrap="none" anchor="ctr"/>
              <a:lstStyle/>
              <a:p>
                <a:endParaRPr lang="en-US"/>
              </a:p>
            </p:txBody>
          </p:sp>
        </p:grpSp>
        <p:sp>
          <p:nvSpPr>
            <p:cNvPr id="6188" name="Text Box 697"/>
            <p:cNvSpPr txBox="1">
              <a:spLocks noChangeArrowheads="1"/>
            </p:cNvSpPr>
            <p:nvPr/>
          </p:nvSpPr>
          <p:spPr bwMode="auto">
            <a:xfrm>
              <a:off x="144" y="1536"/>
              <a:ext cx="1248"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solidFill>
                    <a:schemeClr val="bg1"/>
                  </a:solidFill>
                </a:rPr>
                <a:t>subject’s monitor</a:t>
              </a:r>
            </a:p>
            <a:p>
              <a:pPr eaLnBrk="1" hangingPunct="1">
                <a:spcBef>
                  <a:spcPct val="50000"/>
                </a:spcBef>
              </a:pPr>
              <a:r>
                <a:rPr lang="en-US">
                  <a:solidFill>
                    <a:schemeClr val="bg1"/>
                  </a:solidFill>
                </a:rPr>
                <a:t>(Stimulius generator)</a:t>
              </a:r>
            </a:p>
          </p:txBody>
        </p:sp>
        <p:cxnSp>
          <p:nvCxnSpPr>
            <p:cNvPr id="6189" name="AutoShape 698"/>
            <p:cNvCxnSpPr>
              <a:cxnSpLocks noChangeShapeType="1"/>
              <a:stCxn id="6165" idx="5"/>
              <a:endCxn id="6186" idx="6"/>
            </p:cNvCxnSpPr>
            <p:nvPr/>
          </p:nvCxnSpPr>
          <p:spPr bwMode="auto">
            <a:xfrm rot="10800000">
              <a:off x="792" y="2862"/>
              <a:ext cx="1736" cy="822"/>
            </a:xfrm>
            <a:prstGeom prst="bentConnector2">
              <a:avLst/>
            </a:prstGeom>
            <a:noFill/>
            <a:ln w="76200">
              <a:solidFill>
                <a:srgbClr val="0066FF"/>
              </a:solidFill>
              <a:miter lim="800000"/>
              <a:headEnd/>
              <a:tailEnd type="triangle" w="med" len="med"/>
            </a:ln>
            <a:extLst>
              <a:ext uri="{909E8E84-426E-40DD-AFC4-6F175D3DCCD1}">
                <a14:hiddenFill xmlns:a14="http://schemas.microsoft.com/office/drawing/2010/main">
                  <a:noFill/>
                </a14:hiddenFill>
              </a:ext>
            </a:extLst>
          </p:spPr>
        </p:cxnSp>
        <p:sp>
          <p:nvSpPr>
            <p:cNvPr id="6190" name="Text Box 699"/>
            <p:cNvSpPr txBox="1">
              <a:spLocks noChangeArrowheads="1"/>
            </p:cNvSpPr>
            <p:nvPr/>
          </p:nvSpPr>
          <p:spPr bwMode="auto">
            <a:xfrm>
              <a:off x="2675" y="1734"/>
              <a:ext cx="96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Task scheduler</a:t>
              </a:r>
            </a:p>
          </p:txBody>
        </p:sp>
        <p:sp>
          <p:nvSpPr>
            <p:cNvPr id="6191" name="Text Box 700"/>
            <p:cNvSpPr txBox="1">
              <a:spLocks noChangeArrowheads="1"/>
            </p:cNvSpPr>
            <p:nvPr/>
          </p:nvSpPr>
          <p:spPr bwMode="auto">
            <a:xfrm>
              <a:off x="2832" y="1500"/>
              <a:ext cx="592"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b="1"/>
                <a:t>TAS</a:t>
              </a:r>
            </a:p>
          </p:txBody>
        </p:sp>
        <p:sp>
          <p:nvSpPr>
            <p:cNvPr id="6192" name="Text Box 701"/>
            <p:cNvSpPr txBox="1">
              <a:spLocks noChangeArrowheads="1"/>
            </p:cNvSpPr>
            <p:nvPr/>
          </p:nvSpPr>
          <p:spPr bwMode="auto">
            <a:xfrm>
              <a:off x="3880" y="3505"/>
              <a:ext cx="57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Computer</a:t>
              </a:r>
            </a:p>
          </p:txBody>
        </p:sp>
        <p:cxnSp>
          <p:nvCxnSpPr>
            <p:cNvPr id="6193" name="AutoShape 702"/>
            <p:cNvCxnSpPr>
              <a:cxnSpLocks noChangeShapeType="1"/>
              <a:stCxn id="6150" idx="6"/>
              <a:endCxn id="6165" idx="28"/>
            </p:cNvCxnSpPr>
            <p:nvPr/>
          </p:nvCxnSpPr>
          <p:spPr bwMode="auto">
            <a:xfrm rot="5400000">
              <a:off x="4273" y="3094"/>
              <a:ext cx="57" cy="266"/>
            </a:xfrm>
            <a:prstGeom prst="bentConnector3">
              <a:avLst>
                <a:gd name="adj1" fmla="val 57894"/>
              </a:avLst>
            </a:prstGeom>
            <a:noFill/>
            <a:ln w="76200">
              <a:solidFill>
                <a:srgbClr val="0066FF"/>
              </a:solidFill>
              <a:miter lim="800000"/>
              <a:headEnd/>
              <a:tailEnd/>
            </a:ln>
            <a:extLst>
              <a:ext uri="{909E8E84-426E-40DD-AFC4-6F175D3DCCD1}">
                <a14:hiddenFill xmlns:a14="http://schemas.microsoft.com/office/drawing/2010/main">
                  <a:noFill/>
                </a14:hiddenFill>
              </a:ext>
            </a:extLst>
          </p:spPr>
        </p:cxnSp>
        <p:sp>
          <p:nvSpPr>
            <p:cNvPr id="6194" name="Rectangle 704"/>
            <p:cNvSpPr>
              <a:spLocks noChangeArrowheads="1"/>
            </p:cNvSpPr>
            <p:nvPr/>
          </p:nvSpPr>
          <p:spPr bwMode="auto">
            <a:xfrm>
              <a:off x="4177" y="4449"/>
              <a:ext cx="809"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68242" rIns="0" bIns="0" anchor="ctr">
              <a:spAutoFit/>
            </a:bodyPr>
            <a:lstStyle/>
            <a:p>
              <a:pPr algn="l"/>
              <a:r>
                <a:rPr lang="en-US" b="1"/>
                <a:t>NI USB/PCIe-6353</a:t>
              </a:r>
            </a:p>
            <a:p>
              <a:pPr algn="l" eaLnBrk="0" hangingPunct="0"/>
              <a:endParaRPr lang="en-US"/>
            </a:p>
          </p:txBody>
        </p:sp>
        <p:cxnSp>
          <p:nvCxnSpPr>
            <p:cNvPr id="6195" name="AutoShape 705"/>
            <p:cNvCxnSpPr>
              <a:cxnSpLocks noChangeShapeType="1"/>
              <a:stCxn id="6194" idx="0"/>
              <a:endCxn id="6165" idx="13"/>
            </p:cNvCxnSpPr>
            <p:nvPr/>
          </p:nvCxnSpPr>
          <p:spPr bwMode="auto">
            <a:xfrm flipH="1" flipV="1">
              <a:off x="4575" y="3944"/>
              <a:ext cx="7" cy="505"/>
            </a:xfrm>
            <a:prstGeom prst="straightConnector1">
              <a:avLst/>
            </a:prstGeom>
            <a:noFill/>
            <a:ln w="76200">
              <a:solidFill>
                <a:srgbClr val="CC0000"/>
              </a:solidFill>
              <a:round/>
              <a:headEnd type="triangle" w="med" len="med"/>
              <a:tailEnd type="triangle" w="med" len="med"/>
            </a:ln>
            <a:extLst>
              <a:ext uri="{909E8E84-426E-40DD-AFC4-6F175D3DCCD1}">
                <a14:hiddenFill xmlns:a14="http://schemas.microsoft.com/office/drawing/2010/main">
                  <a:noFill/>
                </a14:hiddenFill>
              </a:ext>
            </a:extLst>
          </p:spPr>
        </p:cxnSp>
        <p:grpSp>
          <p:nvGrpSpPr>
            <p:cNvPr id="6196" name="Group 708"/>
            <p:cNvGrpSpPr>
              <a:grpSpLocks/>
            </p:cNvGrpSpPr>
            <p:nvPr/>
          </p:nvGrpSpPr>
          <p:grpSpPr bwMode="auto">
            <a:xfrm>
              <a:off x="4136" y="2464"/>
              <a:ext cx="864" cy="518"/>
              <a:chOff x="6040" y="1426"/>
              <a:chExt cx="672" cy="518"/>
            </a:xfrm>
          </p:grpSpPr>
          <p:sp>
            <p:nvSpPr>
              <p:cNvPr id="6209" name="Freeform 709"/>
              <p:cNvSpPr>
                <a:spLocks/>
              </p:cNvSpPr>
              <p:nvPr/>
            </p:nvSpPr>
            <p:spPr bwMode="auto">
              <a:xfrm>
                <a:off x="6040" y="1426"/>
                <a:ext cx="672" cy="51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cap="flat" cmpd="sng">
                    <a:solidFill>
                      <a:srgbClr val="000000"/>
                    </a:solidFill>
                    <a:prstDash val="solid"/>
                    <a:round/>
                    <a:headEnd type="none" w="med" len="med"/>
                    <a:tailEnd type="none" w="sm" len="med"/>
                  </a14:hiddenLine>
                </a:ext>
              </a:extLst>
            </p:spPr>
            <p:txBody>
              <a:bodyPr wrap="none" anchor="ctr"/>
              <a:lstStyle/>
              <a:p>
                <a:endParaRPr lang="en-US"/>
              </a:p>
            </p:txBody>
          </p:sp>
          <p:sp>
            <p:nvSpPr>
              <p:cNvPr id="6210" name="Text Box 710"/>
              <p:cNvSpPr txBox="1">
                <a:spLocks noChangeArrowheads="1"/>
              </p:cNvSpPr>
              <p:nvPr/>
            </p:nvSpPr>
            <p:spPr bwMode="auto">
              <a:xfrm>
                <a:off x="6040" y="1452"/>
                <a:ext cx="672"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1) Data acquision</a:t>
                </a:r>
              </a:p>
              <a:p>
                <a:pPr algn="l" eaLnBrk="1" hangingPunct="1">
                  <a:spcBef>
                    <a:spcPct val="50000"/>
                  </a:spcBef>
                </a:pPr>
                <a:r>
                  <a:rPr lang="en-US"/>
                  <a:t>2) Spike sorter</a:t>
                </a:r>
              </a:p>
            </p:txBody>
          </p:sp>
        </p:grpSp>
        <p:sp>
          <p:nvSpPr>
            <p:cNvPr id="6197" name="Text Box 711"/>
            <p:cNvSpPr txBox="1">
              <a:spLocks noChangeArrowheads="1"/>
            </p:cNvSpPr>
            <p:nvPr/>
          </p:nvSpPr>
          <p:spPr bwMode="auto">
            <a:xfrm>
              <a:off x="3888" y="2256"/>
              <a:ext cx="1344"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b="1"/>
                <a:t>DAS server</a:t>
              </a:r>
            </a:p>
          </p:txBody>
        </p:sp>
        <p:sp>
          <p:nvSpPr>
            <p:cNvPr id="6198" name="Freeform 712"/>
            <p:cNvSpPr>
              <a:spLocks/>
            </p:cNvSpPr>
            <p:nvPr/>
          </p:nvSpPr>
          <p:spPr bwMode="auto">
            <a:xfrm>
              <a:off x="6150" y="6042"/>
              <a:ext cx="522" cy="288"/>
            </a:xfrm>
            <a:custGeom>
              <a:avLst/>
              <a:gdLst>
                <a:gd name="T0" fmla="*/ 0 w 2307"/>
                <a:gd name="T1" fmla="*/ 0 h 2305"/>
                <a:gd name="T2" fmla="*/ 0 w 2307"/>
                <a:gd name="T3" fmla="*/ 0 h 2305"/>
                <a:gd name="T4" fmla="*/ 0 w 2307"/>
                <a:gd name="T5" fmla="*/ 0 h 2305"/>
                <a:gd name="T6" fmla="*/ 0 w 2307"/>
                <a:gd name="T7" fmla="*/ 0 h 2305"/>
                <a:gd name="T8" fmla="*/ 0 w 2307"/>
                <a:gd name="T9" fmla="*/ 0 h 2305"/>
                <a:gd name="T10" fmla="*/ 0 w 2307"/>
                <a:gd name="T11" fmla="*/ 0 h 2305"/>
                <a:gd name="T12" fmla="*/ 0 w 2307"/>
                <a:gd name="T13" fmla="*/ 0 h 2305"/>
                <a:gd name="T14" fmla="*/ 0 w 2307"/>
                <a:gd name="T15" fmla="*/ 0 h 2305"/>
                <a:gd name="T16" fmla="*/ 0 w 2307"/>
                <a:gd name="T17" fmla="*/ 0 h 2305"/>
                <a:gd name="T18" fmla="*/ 0 w 2307"/>
                <a:gd name="T19" fmla="*/ 0 h 2305"/>
                <a:gd name="T20" fmla="*/ 0 w 2307"/>
                <a:gd name="T21" fmla="*/ 0 h 2305"/>
                <a:gd name="T22" fmla="*/ 0 w 2307"/>
                <a:gd name="T23" fmla="*/ 0 h 2305"/>
                <a:gd name="T24" fmla="*/ 0 w 2307"/>
                <a:gd name="T25" fmla="*/ 0 h 2305"/>
                <a:gd name="T26" fmla="*/ 0 w 2307"/>
                <a:gd name="T27" fmla="*/ 0 h 2305"/>
                <a:gd name="T28" fmla="*/ 0 w 2307"/>
                <a:gd name="T29" fmla="*/ 0 h 2305"/>
                <a:gd name="T30" fmla="*/ 0 w 2307"/>
                <a:gd name="T31" fmla="*/ 0 h 2305"/>
                <a:gd name="T32" fmla="*/ 0 w 2307"/>
                <a:gd name="T33" fmla="*/ 0 h 2305"/>
                <a:gd name="T34" fmla="*/ 0 w 2307"/>
                <a:gd name="T35" fmla="*/ 0 h 2305"/>
                <a:gd name="T36" fmla="*/ 0 w 2307"/>
                <a:gd name="T37" fmla="*/ 0 h 2305"/>
                <a:gd name="T38" fmla="*/ 0 w 2307"/>
                <a:gd name="T39" fmla="*/ 0 h 2305"/>
                <a:gd name="T40" fmla="*/ 0 w 2307"/>
                <a:gd name="T41" fmla="*/ 0 h 2305"/>
                <a:gd name="T42" fmla="*/ 0 w 2307"/>
                <a:gd name="T43" fmla="*/ 0 h 2305"/>
                <a:gd name="T44" fmla="*/ 0 w 2307"/>
                <a:gd name="T45" fmla="*/ 0 h 2305"/>
                <a:gd name="T46" fmla="*/ 0 w 2307"/>
                <a:gd name="T47" fmla="*/ 0 h 2305"/>
                <a:gd name="T48" fmla="*/ 0 w 2307"/>
                <a:gd name="T49" fmla="*/ 0 h 2305"/>
                <a:gd name="T50" fmla="*/ 0 w 2307"/>
                <a:gd name="T51" fmla="*/ 0 h 2305"/>
                <a:gd name="T52" fmla="*/ 0 w 2307"/>
                <a:gd name="T53" fmla="*/ 0 h 2305"/>
                <a:gd name="T54" fmla="*/ 0 w 2307"/>
                <a:gd name="T55" fmla="*/ 0 h 2305"/>
                <a:gd name="T56" fmla="*/ 0 w 2307"/>
                <a:gd name="T57" fmla="*/ 0 h 2305"/>
                <a:gd name="T58" fmla="*/ 0 w 2307"/>
                <a:gd name="T59" fmla="*/ 0 h 2305"/>
                <a:gd name="T60" fmla="*/ 0 w 2307"/>
                <a:gd name="T61" fmla="*/ 0 h 2305"/>
                <a:gd name="T62" fmla="*/ 0 w 2307"/>
                <a:gd name="T63" fmla="*/ 0 h 2305"/>
                <a:gd name="T64" fmla="*/ 0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C0C0C0"/>
            </a:solidFill>
            <a:ln w="28575" cap="flat" cmpd="sng">
              <a:solidFill>
                <a:schemeClr val="tx1"/>
              </a:solidFill>
              <a:prstDash val="solid"/>
              <a:round/>
              <a:headEnd type="none" w="med" len="med"/>
              <a:tailEnd type="none" w="sm" len="med"/>
            </a:ln>
          </p:spPr>
          <p:txBody>
            <a:bodyPr wrap="none" anchor="ctr"/>
            <a:lstStyle/>
            <a:p>
              <a:endParaRPr lang="en-US"/>
            </a:p>
          </p:txBody>
        </p:sp>
        <p:sp>
          <p:nvSpPr>
            <p:cNvPr id="6199" name="Text Box 713"/>
            <p:cNvSpPr txBox="1">
              <a:spLocks noChangeArrowheads="1"/>
            </p:cNvSpPr>
            <p:nvPr/>
          </p:nvSpPr>
          <p:spPr bwMode="auto">
            <a:xfrm>
              <a:off x="6156" y="6096"/>
              <a:ext cx="46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 Relay</a:t>
              </a:r>
            </a:p>
          </p:txBody>
        </p:sp>
        <p:cxnSp>
          <p:nvCxnSpPr>
            <p:cNvPr id="6200" name="AutoShape 714"/>
            <p:cNvCxnSpPr>
              <a:cxnSpLocks noChangeShapeType="1"/>
              <a:stCxn id="6198" idx="12"/>
            </p:cNvCxnSpPr>
            <p:nvPr/>
          </p:nvCxnSpPr>
          <p:spPr bwMode="auto">
            <a:xfrm>
              <a:off x="6411" y="6339"/>
              <a:ext cx="16" cy="1522"/>
            </a:xfrm>
            <a:prstGeom prst="straightConnector1">
              <a:avLst/>
            </a:prstGeom>
            <a:noFill/>
            <a:ln w="9525">
              <a:solidFill>
                <a:srgbClr val="0066FF"/>
              </a:solidFill>
              <a:round/>
              <a:headEnd/>
              <a:tailEnd type="triangle" w="med" len="med"/>
            </a:ln>
            <a:extLst>
              <a:ext uri="{909E8E84-426E-40DD-AFC4-6F175D3DCCD1}">
                <a14:hiddenFill xmlns:a14="http://schemas.microsoft.com/office/drawing/2010/main">
                  <a:noFill/>
                </a14:hiddenFill>
              </a:ext>
            </a:extLst>
          </p:spPr>
        </p:cxnSp>
        <p:sp>
          <p:nvSpPr>
            <p:cNvPr id="6201" name="Freeform 715"/>
            <p:cNvSpPr>
              <a:spLocks/>
            </p:cNvSpPr>
            <p:nvPr/>
          </p:nvSpPr>
          <p:spPr bwMode="auto">
            <a:xfrm>
              <a:off x="5184" y="1464"/>
              <a:ext cx="1440" cy="1440"/>
            </a:xfrm>
            <a:custGeom>
              <a:avLst/>
              <a:gdLst>
                <a:gd name="T0" fmla="*/ 1 w 2307"/>
                <a:gd name="T1" fmla="*/ 0 h 2305"/>
                <a:gd name="T2" fmla="*/ 1 w 2307"/>
                <a:gd name="T3" fmla="*/ 1 h 2305"/>
                <a:gd name="T4" fmla="*/ 1 w 2307"/>
                <a:gd name="T5" fmla="*/ 1 h 2305"/>
                <a:gd name="T6" fmla="*/ 1 w 2307"/>
                <a:gd name="T7" fmla="*/ 1 h 2305"/>
                <a:gd name="T8" fmla="*/ 1 w 2307"/>
                <a:gd name="T9" fmla="*/ 1 h 2305"/>
                <a:gd name="T10" fmla="*/ 1 w 2307"/>
                <a:gd name="T11" fmla="*/ 1 h 2305"/>
                <a:gd name="T12" fmla="*/ 1 w 2307"/>
                <a:gd name="T13" fmla="*/ 1 h 2305"/>
                <a:gd name="T14" fmla="*/ 1 w 2307"/>
                <a:gd name="T15" fmla="*/ 1 h 2305"/>
                <a:gd name="T16" fmla="*/ 1 w 2307"/>
                <a:gd name="T17" fmla="*/ 1 h 2305"/>
                <a:gd name="T18" fmla="*/ 1 w 2307"/>
                <a:gd name="T19" fmla="*/ 1 h 2305"/>
                <a:gd name="T20" fmla="*/ 1 w 2307"/>
                <a:gd name="T21" fmla="*/ 1 h 2305"/>
                <a:gd name="T22" fmla="*/ 1 w 2307"/>
                <a:gd name="T23" fmla="*/ 1 h 2305"/>
                <a:gd name="T24" fmla="*/ 1 w 2307"/>
                <a:gd name="T25" fmla="*/ 1 h 2305"/>
                <a:gd name="T26" fmla="*/ 1 w 2307"/>
                <a:gd name="T27" fmla="*/ 1 h 2305"/>
                <a:gd name="T28" fmla="*/ 1 w 2307"/>
                <a:gd name="T29" fmla="*/ 1 h 2305"/>
                <a:gd name="T30" fmla="*/ 1 w 2307"/>
                <a:gd name="T31" fmla="*/ 1 h 2305"/>
                <a:gd name="T32" fmla="*/ 1 w 2307"/>
                <a:gd name="T33" fmla="*/ 1 h 2305"/>
                <a:gd name="T34" fmla="*/ 1 w 2307"/>
                <a:gd name="T35" fmla="*/ 1 h 2305"/>
                <a:gd name="T36" fmla="*/ 1 w 2307"/>
                <a:gd name="T37" fmla="*/ 1 h 2305"/>
                <a:gd name="T38" fmla="*/ 1 w 2307"/>
                <a:gd name="T39" fmla="*/ 1 h 2305"/>
                <a:gd name="T40" fmla="*/ 1 w 2307"/>
                <a:gd name="T41" fmla="*/ 1 h 2305"/>
                <a:gd name="T42" fmla="*/ 1 w 2307"/>
                <a:gd name="T43" fmla="*/ 1 h 2305"/>
                <a:gd name="T44" fmla="*/ 1 w 2307"/>
                <a:gd name="T45" fmla="*/ 1 h 2305"/>
                <a:gd name="T46" fmla="*/ 1 w 2307"/>
                <a:gd name="T47" fmla="*/ 1 h 2305"/>
                <a:gd name="T48" fmla="*/ 1 w 2307"/>
                <a:gd name="T49" fmla="*/ 1 h 2305"/>
                <a:gd name="T50" fmla="*/ 1 w 2307"/>
                <a:gd name="T51" fmla="*/ 0 h 2305"/>
                <a:gd name="T52" fmla="*/ 1 w 2307"/>
                <a:gd name="T53" fmla="*/ 1 h 2305"/>
                <a:gd name="T54" fmla="*/ 1 w 2307"/>
                <a:gd name="T55" fmla="*/ 1 h 2305"/>
                <a:gd name="T56" fmla="*/ 1 w 2307"/>
                <a:gd name="T57" fmla="*/ 1 h 2305"/>
                <a:gd name="T58" fmla="*/ 1 w 2307"/>
                <a:gd name="T59" fmla="*/ 1 h 2305"/>
                <a:gd name="T60" fmla="*/ 1 w 2307"/>
                <a:gd name="T61" fmla="*/ 1 h 2305"/>
                <a:gd name="T62" fmla="*/ 1 w 2307"/>
                <a:gd name="T63" fmla="*/ 0 h 2305"/>
                <a:gd name="T64" fmla="*/ 1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rgbClr val="DDDDDD"/>
            </a:solidFill>
            <a:ln w="28575" cap="flat" cmpd="sng">
              <a:solidFill>
                <a:schemeClr val="tx1"/>
              </a:solidFill>
              <a:prstDash val="solid"/>
              <a:round/>
              <a:headEnd type="none" w="med" len="med"/>
              <a:tailEnd type="none" w="sm" len="med"/>
            </a:ln>
          </p:spPr>
          <p:txBody>
            <a:bodyPr wrap="none" anchor="ctr"/>
            <a:lstStyle/>
            <a:p>
              <a:endParaRPr lang="en-US"/>
            </a:p>
          </p:txBody>
        </p:sp>
        <p:sp>
          <p:nvSpPr>
            <p:cNvPr id="6202" name="Text Box 716"/>
            <p:cNvSpPr txBox="1">
              <a:spLocks noChangeArrowheads="1"/>
            </p:cNvSpPr>
            <p:nvPr/>
          </p:nvSpPr>
          <p:spPr bwMode="auto">
            <a:xfrm>
              <a:off x="5323" y="1540"/>
              <a:ext cx="1205" cy="1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2000" b="1" dirty="0"/>
                <a:t>Other members:</a:t>
              </a:r>
            </a:p>
            <a:p>
              <a:pPr algn="l" eaLnBrk="1" hangingPunct="1">
                <a:spcBef>
                  <a:spcPct val="50000"/>
                </a:spcBef>
              </a:pPr>
              <a:r>
                <a:rPr lang="en-US" sz="1000" dirty="0"/>
                <a:t>1) DAS client (Spike Sorter) </a:t>
              </a:r>
            </a:p>
            <a:p>
              <a:pPr algn="l" eaLnBrk="1" hangingPunct="1">
                <a:spcBef>
                  <a:spcPct val="50000"/>
                </a:spcBef>
              </a:pPr>
              <a:r>
                <a:rPr lang="en-US" sz="1000" dirty="0"/>
                <a:t>2) Oscilloscope</a:t>
              </a:r>
            </a:p>
            <a:p>
              <a:pPr algn="l" eaLnBrk="1" hangingPunct="1">
                <a:spcBef>
                  <a:spcPct val="50000"/>
                </a:spcBef>
              </a:pPr>
              <a:r>
                <a:rPr lang="en-US" sz="1000" dirty="0"/>
                <a:t>3) Raster Plotter</a:t>
              </a:r>
            </a:p>
            <a:p>
              <a:pPr algn="l" eaLnBrk="1" hangingPunct="1">
                <a:spcBef>
                  <a:spcPct val="50000"/>
                </a:spcBef>
              </a:pPr>
              <a:r>
                <a:rPr lang="en-US" sz="1000" dirty="0"/>
                <a:t>4) Antidromic Stimulator</a:t>
              </a:r>
            </a:p>
            <a:p>
              <a:pPr algn="l" eaLnBrk="1" hangingPunct="1">
                <a:spcBef>
                  <a:spcPct val="50000"/>
                </a:spcBef>
              </a:pPr>
              <a:r>
                <a:rPr lang="en-US" sz="1000" dirty="0"/>
                <a:t>5) MOXY, </a:t>
              </a:r>
            </a:p>
            <a:p>
              <a:pPr algn="l" eaLnBrk="1" hangingPunct="1">
                <a:spcBef>
                  <a:spcPct val="50000"/>
                </a:spcBef>
              </a:pPr>
              <a:r>
                <a:rPr lang="en-US" sz="1000" dirty="0"/>
                <a:t>…</a:t>
              </a:r>
            </a:p>
          </p:txBody>
        </p:sp>
        <p:sp>
          <p:nvSpPr>
            <p:cNvPr id="6203" name="Text Box 717"/>
            <p:cNvSpPr txBox="1">
              <a:spLocks noChangeArrowheads="1"/>
            </p:cNvSpPr>
            <p:nvPr/>
          </p:nvSpPr>
          <p:spPr bwMode="auto">
            <a:xfrm>
              <a:off x="528" y="1248"/>
              <a:ext cx="51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2000" b="1"/>
                <a:t>VIS</a:t>
              </a:r>
            </a:p>
          </p:txBody>
        </p:sp>
        <p:cxnSp>
          <p:nvCxnSpPr>
            <p:cNvPr id="6204" name="AutoShape 718"/>
            <p:cNvCxnSpPr>
              <a:cxnSpLocks noChangeShapeType="1"/>
              <a:stCxn id="6165" idx="13"/>
              <a:endCxn id="6151" idx="12"/>
            </p:cNvCxnSpPr>
            <p:nvPr/>
          </p:nvCxnSpPr>
          <p:spPr bwMode="auto">
            <a:xfrm flipH="1" flipV="1">
              <a:off x="4567" y="3081"/>
              <a:ext cx="8" cy="863"/>
            </a:xfrm>
            <a:prstGeom prst="straightConnector1">
              <a:avLst/>
            </a:prstGeom>
            <a:noFill/>
            <a:ln w="76200">
              <a:solidFill>
                <a:srgbClr val="CC0000"/>
              </a:solidFill>
              <a:round/>
              <a:headEnd type="triangle" w="med" len="med"/>
              <a:tailEnd type="triangle" w="med" len="med"/>
            </a:ln>
            <a:extLst>
              <a:ext uri="{909E8E84-426E-40DD-AFC4-6F175D3DCCD1}">
                <a14:hiddenFill xmlns:a14="http://schemas.microsoft.com/office/drawing/2010/main">
                  <a:noFill/>
                </a14:hiddenFill>
              </a:ext>
            </a:extLst>
          </p:spPr>
        </p:cxnSp>
        <p:cxnSp>
          <p:nvCxnSpPr>
            <p:cNvPr id="6205" name="AutoShape 719"/>
            <p:cNvCxnSpPr>
              <a:cxnSpLocks noChangeShapeType="1"/>
              <a:stCxn id="6201" idx="2"/>
              <a:endCxn id="6179" idx="22"/>
            </p:cNvCxnSpPr>
            <p:nvPr/>
          </p:nvCxnSpPr>
          <p:spPr bwMode="auto">
            <a:xfrm rot="10800000">
              <a:off x="3944" y="1821"/>
              <a:ext cx="1233" cy="3"/>
            </a:xfrm>
            <a:prstGeom prst="bentConnector3">
              <a:avLst>
                <a:gd name="adj1" fmla="val 50042"/>
              </a:avLst>
            </a:prstGeom>
            <a:noFill/>
            <a:ln w="76200">
              <a:solidFill>
                <a:srgbClr val="0066FF"/>
              </a:solidFill>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6206" name="AutoShape 720"/>
            <p:cNvCxnSpPr>
              <a:cxnSpLocks noChangeShapeType="1"/>
              <a:stCxn id="6197" idx="0"/>
              <a:endCxn id="6179" idx="22"/>
            </p:cNvCxnSpPr>
            <p:nvPr/>
          </p:nvCxnSpPr>
          <p:spPr bwMode="auto">
            <a:xfrm rot="5400000" flipH="1">
              <a:off x="4034" y="1731"/>
              <a:ext cx="435" cy="616"/>
            </a:xfrm>
            <a:prstGeom prst="bentConnector2">
              <a:avLst/>
            </a:prstGeom>
            <a:noFill/>
            <a:ln w="76200">
              <a:solidFill>
                <a:srgbClr val="0066FF"/>
              </a:solidFill>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6207" name="AutoShape 721"/>
            <p:cNvCxnSpPr>
              <a:cxnSpLocks noChangeShapeType="1"/>
              <a:stCxn id="6179" idx="4"/>
              <a:endCxn id="6186" idx="5"/>
            </p:cNvCxnSpPr>
            <p:nvPr/>
          </p:nvCxnSpPr>
          <p:spPr bwMode="auto">
            <a:xfrm rot="10800000">
              <a:off x="1378" y="2190"/>
              <a:ext cx="1014" cy="0"/>
            </a:xfrm>
            <a:prstGeom prst="straightConnector1">
              <a:avLst/>
            </a:prstGeom>
            <a:noFill/>
            <a:ln w="76200">
              <a:solidFill>
                <a:srgbClr val="0066FF"/>
              </a:solidFill>
              <a:round/>
              <a:headEnd type="triangle" w="med" len="med"/>
              <a:tailEnd type="triangle" w="med" len="med"/>
            </a:ln>
            <a:extLst>
              <a:ext uri="{909E8E84-426E-40DD-AFC4-6F175D3DCCD1}">
                <a14:hiddenFill xmlns:a14="http://schemas.microsoft.com/office/drawing/2010/main">
                  <a:noFill/>
                </a14:hiddenFill>
              </a:ext>
            </a:extLst>
          </p:spPr>
        </p:cxnSp>
        <p:sp>
          <p:nvSpPr>
            <p:cNvPr id="6208" name="Text Box 699"/>
            <p:cNvSpPr txBox="1">
              <a:spLocks noChangeArrowheads="1"/>
            </p:cNvSpPr>
            <p:nvPr/>
          </p:nvSpPr>
          <p:spPr bwMode="auto">
            <a:xfrm>
              <a:off x="2669" y="2103"/>
              <a:ext cx="96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a:t>Your tasks here!</a:t>
              </a:r>
            </a:p>
          </p:txBody>
        </p:sp>
      </p:grpSp>
      <p:sp>
        <p:nvSpPr>
          <p:cNvPr id="6147" name="Rectangle 72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Blip</a:t>
            </a:r>
          </a:p>
        </p:txBody>
      </p:sp>
      <p:sp>
        <p:nvSpPr>
          <p:cNvPr id="6148" name="Rectangle 704"/>
          <p:cNvSpPr>
            <a:spLocks noChangeArrowheads="1"/>
          </p:cNvSpPr>
          <p:nvPr/>
        </p:nvSpPr>
        <p:spPr bwMode="auto">
          <a:xfrm>
            <a:off x="14782800" y="7315200"/>
            <a:ext cx="3200400"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68242" rIns="0" bIns="0" anchor="ctr">
            <a:spAutoFit/>
          </a:bodyPr>
          <a:lstStyle/>
          <a:p>
            <a:pPr algn="l"/>
            <a:r>
              <a:rPr lang="en-US" b="1" dirty="0"/>
              <a:t>Warning: USB version 6353 is not as time accurate as the </a:t>
            </a:r>
            <a:r>
              <a:rPr lang="en-US" b="1" dirty="0" err="1"/>
              <a:t>PCIe</a:t>
            </a:r>
            <a:r>
              <a:rPr lang="en-US" b="1" dirty="0"/>
              <a:t> version. USB version is useful only to “simulate” the recording situation. When it comes to something critical, such as </a:t>
            </a:r>
            <a:r>
              <a:rPr lang="en-US" b="1" dirty="0" err="1"/>
              <a:t>antidromic</a:t>
            </a:r>
            <a:r>
              <a:rPr lang="en-US" b="1" dirty="0"/>
              <a:t> stimulations, please use the </a:t>
            </a:r>
            <a:r>
              <a:rPr lang="en-US" b="1" dirty="0" err="1"/>
              <a:t>PCIe</a:t>
            </a:r>
            <a:r>
              <a:rPr lang="en-US" b="1" dirty="0"/>
              <a:t> version.</a:t>
            </a:r>
          </a:p>
          <a:p>
            <a:pPr algn="l" eaLnBrk="0" hangingPunct="0"/>
            <a:endParaRPr lang="en-US" dirty="0"/>
          </a:p>
        </p:txBody>
      </p:sp>
      <p:pic>
        <p:nvPicPr>
          <p:cNvPr id="6149" name="Picture 133" descr="http://www.hse.gov.uk/workplacetransport/images/warning-general-2.g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154400" y="7086600"/>
            <a:ext cx="344488"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Stimulation Configuration</a:t>
            </a:r>
          </a:p>
        </p:txBody>
      </p:sp>
      <p:sp>
        <p:nvSpPr>
          <p:cNvPr id="68611" name="Rectangle 4"/>
          <p:cNvSpPr>
            <a:spLocks noChangeArrowheads="1"/>
          </p:cNvSpPr>
          <p:nvPr/>
        </p:nvSpPr>
        <p:spPr bwMode="auto">
          <a:xfrm>
            <a:off x="0" y="1066800"/>
            <a:ext cx="182118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342900" indent="-342900" algn="l">
              <a:lnSpc>
                <a:spcPct val="150000"/>
              </a:lnSpc>
            </a:pPr>
            <a:r>
              <a:rPr lang="en-US" sz="2000" b="1" dirty="0">
                <a:solidFill>
                  <a:srgbClr val="0033CC"/>
                </a:solidFill>
              </a:rPr>
              <a:t>Current ANTS assumes that the user has multiple stimulating sites for Antidromic and Orthodromic stimulations. </a:t>
            </a:r>
          </a:p>
          <a:p>
            <a:pPr marL="342900" indent="-342900" algn="l">
              <a:lnSpc>
                <a:spcPct val="150000"/>
              </a:lnSpc>
            </a:pPr>
            <a:r>
              <a:rPr lang="en-US" sz="2000" b="1" dirty="0">
                <a:solidFill>
                  <a:srgbClr val="0033CC"/>
                </a:solidFill>
              </a:rPr>
              <a:t>For this reason ANTS uses the following 2 variables:</a:t>
            </a:r>
          </a:p>
          <a:p>
            <a:pPr marL="914400" lvl="1" indent="-457200" algn="l">
              <a:lnSpc>
                <a:spcPct val="150000"/>
              </a:lnSpc>
              <a:buFont typeface="+mj-lt"/>
              <a:buAutoNum type="arabicParenR"/>
            </a:pPr>
            <a:r>
              <a:rPr lang="en-US" sz="2000" b="1" dirty="0">
                <a:solidFill>
                  <a:srgbClr val="0033CC"/>
                </a:solidFill>
              </a:rPr>
              <a:t>Stimulation trigger (for the stimulator to generate the stimulation pattern)</a:t>
            </a:r>
          </a:p>
          <a:p>
            <a:pPr marL="914400" lvl="1" indent="-457200" algn="l">
              <a:lnSpc>
                <a:spcPct val="150000"/>
              </a:lnSpc>
              <a:buFont typeface="+mj-lt"/>
              <a:buAutoNum type="arabicParenR"/>
            </a:pPr>
            <a:r>
              <a:rPr lang="en-US" sz="2000" b="1" dirty="0">
                <a:solidFill>
                  <a:srgbClr val="0033CC"/>
                </a:solidFill>
              </a:rPr>
              <a:t>Stimulation gating relay (for gating relays to determine which electrode (A or B in the example bellow) gets the actual stimulation from the stimulator)</a:t>
            </a:r>
          </a:p>
          <a:p>
            <a:pPr lvl="1" algn="l">
              <a:lnSpc>
                <a:spcPct val="150000"/>
              </a:lnSpc>
            </a:pPr>
            <a:endParaRPr lang="en-US" sz="2000" b="1" dirty="0">
              <a:solidFill>
                <a:srgbClr val="0033CC"/>
              </a:solidFill>
            </a:endParaRPr>
          </a:p>
          <a:p>
            <a:pPr lvl="1" indent="-457200" algn="l">
              <a:lnSpc>
                <a:spcPct val="150000"/>
              </a:lnSpc>
            </a:pPr>
            <a:r>
              <a:rPr lang="en-US" sz="2000" b="1" dirty="0">
                <a:solidFill>
                  <a:srgbClr val="0033CC"/>
                </a:solidFill>
              </a:rPr>
              <a:t>In the case you need only one stimulating site, you can directly wire the output of the isolator to the stimulating site, without the relay (A, B), and ignore the stimulation gating relay signal of BLIP. </a:t>
            </a:r>
          </a:p>
        </p:txBody>
      </p:sp>
      <p:grpSp>
        <p:nvGrpSpPr>
          <p:cNvPr id="5" name="Group 4"/>
          <p:cNvGrpSpPr/>
          <p:nvPr/>
        </p:nvGrpSpPr>
        <p:grpSpPr>
          <a:xfrm>
            <a:off x="1981200" y="5270462"/>
            <a:ext cx="13792201" cy="8369338"/>
            <a:chOff x="76" y="1952625"/>
            <a:chExt cx="16916325" cy="10265111"/>
          </a:xfrm>
        </p:grpSpPr>
        <p:sp>
          <p:nvSpPr>
            <p:cNvPr id="6" name="AutoShape 3"/>
            <p:cNvSpPr>
              <a:spLocks noChangeArrowheads="1"/>
            </p:cNvSpPr>
            <p:nvPr/>
          </p:nvSpPr>
          <p:spPr bwMode="auto">
            <a:xfrm rot="5400000">
              <a:off x="4140200" y="8302625"/>
              <a:ext cx="1066800" cy="457200"/>
            </a:xfrm>
            <a:prstGeom prst="cube">
              <a:avLst>
                <a:gd name="adj" fmla="val 25000"/>
              </a:avLst>
            </a:prstGeom>
            <a:solidFill>
              <a:schemeClr val="accent1"/>
            </a:solidFill>
            <a:ln w="9525">
              <a:solidFill>
                <a:schemeClr val="tx1"/>
              </a:solidFill>
              <a:miter lim="800000"/>
              <a:headEnd/>
              <a:tailEnd/>
            </a:ln>
          </p:spPr>
          <p:txBody>
            <a:bodyPr rot="10800000" vert="eaVert" wrap="none" lIns="182880" tIns="91440" rIns="182880" bIns="91440" anchor="ctr"/>
            <a:lstStyle/>
            <a:p>
              <a:pPr defTabSz="1828800"/>
              <a:r>
                <a:rPr lang="en-US" sz="800"/>
                <a:t>Isolator</a:t>
              </a:r>
            </a:p>
          </p:txBody>
        </p:sp>
        <p:sp>
          <p:nvSpPr>
            <p:cNvPr id="7" name="Rectangle 6"/>
            <p:cNvSpPr>
              <a:spLocks noChangeArrowheads="1"/>
            </p:cNvSpPr>
            <p:nvPr/>
          </p:nvSpPr>
          <p:spPr bwMode="auto">
            <a:xfrm>
              <a:off x="7499350" y="7858125"/>
              <a:ext cx="3200400" cy="1219200"/>
            </a:xfrm>
            <a:prstGeom prst="rect">
              <a:avLst/>
            </a:prstGeom>
            <a:solidFill>
              <a:srgbClr val="EAEAEA">
                <a:alpha val="70195"/>
              </a:srgbClr>
            </a:solidFill>
            <a:ln w="9525">
              <a:solidFill>
                <a:schemeClr val="tx1"/>
              </a:solidFill>
              <a:miter lim="800000"/>
              <a:headEnd/>
              <a:tailEnd/>
            </a:ln>
          </p:spPr>
          <p:txBody>
            <a:bodyPr wrap="none" lIns="182880" tIns="91440" rIns="182880" bIns="91440" anchor="ctr"/>
            <a:lstStyle/>
            <a:p>
              <a:pPr defTabSz="1828800"/>
              <a:r>
                <a:rPr lang="en-US" sz="2400"/>
                <a:t>Oscilloscope</a:t>
              </a:r>
            </a:p>
          </p:txBody>
        </p:sp>
        <p:sp>
          <p:nvSpPr>
            <p:cNvPr id="8" name="Rectangle 8"/>
            <p:cNvSpPr>
              <a:spLocks noChangeArrowheads="1"/>
            </p:cNvSpPr>
            <p:nvPr/>
          </p:nvSpPr>
          <p:spPr bwMode="auto">
            <a:xfrm>
              <a:off x="7499350" y="1952625"/>
              <a:ext cx="3200400" cy="1371600"/>
            </a:xfrm>
            <a:prstGeom prst="rect">
              <a:avLst/>
            </a:prstGeom>
            <a:solidFill>
              <a:schemeClr val="hlink">
                <a:alpha val="70195"/>
              </a:schemeClr>
            </a:solidFill>
            <a:ln w="9525">
              <a:solidFill>
                <a:schemeClr val="tx1"/>
              </a:solidFill>
              <a:miter lim="800000"/>
              <a:headEnd/>
              <a:tailEnd/>
            </a:ln>
          </p:spPr>
          <p:txBody>
            <a:bodyPr wrap="none" lIns="182880" tIns="91440" rIns="182880" bIns="91440" anchor="ctr"/>
            <a:lstStyle/>
            <a:p>
              <a:pPr defTabSz="1828800"/>
              <a:r>
                <a:rPr lang="en-US" sz="2400"/>
                <a:t>Relay board</a:t>
              </a:r>
            </a:p>
          </p:txBody>
        </p:sp>
        <p:sp>
          <p:nvSpPr>
            <p:cNvPr id="9" name="Rectangle 9"/>
            <p:cNvSpPr>
              <a:spLocks noChangeArrowheads="1"/>
            </p:cNvSpPr>
            <p:nvPr/>
          </p:nvSpPr>
          <p:spPr bwMode="auto">
            <a:xfrm>
              <a:off x="7499350" y="3355975"/>
              <a:ext cx="3200400" cy="1219200"/>
            </a:xfrm>
            <a:prstGeom prst="rect">
              <a:avLst/>
            </a:prstGeom>
            <a:solidFill>
              <a:schemeClr val="bg1">
                <a:alpha val="70195"/>
              </a:schemeClr>
            </a:solidFill>
            <a:ln w="9525">
              <a:solidFill>
                <a:schemeClr val="tx1"/>
              </a:solidFill>
              <a:miter lim="800000"/>
              <a:headEnd/>
              <a:tailEnd/>
            </a:ln>
          </p:spPr>
          <p:txBody>
            <a:bodyPr wrap="none" lIns="182880" tIns="91440" rIns="182880" bIns="91440" anchor="ctr"/>
            <a:lstStyle/>
            <a:p>
              <a:pPr defTabSz="1828800"/>
              <a:r>
                <a:rPr lang="en-US" sz="2400" dirty="0"/>
                <a:t>Stimulator</a:t>
              </a:r>
            </a:p>
          </p:txBody>
        </p:sp>
        <p:sp>
          <p:nvSpPr>
            <p:cNvPr id="10" name="Rectangle 11"/>
            <p:cNvSpPr>
              <a:spLocks noChangeArrowheads="1"/>
            </p:cNvSpPr>
            <p:nvPr/>
          </p:nvSpPr>
          <p:spPr bwMode="auto">
            <a:xfrm>
              <a:off x="7499350" y="5943600"/>
              <a:ext cx="3200400" cy="914400"/>
            </a:xfrm>
            <a:prstGeom prst="rect">
              <a:avLst/>
            </a:prstGeom>
            <a:solidFill>
              <a:srgbClr val="3399FF">
                <a:alpha val="70195"/>
              </a:srgbClr>
            </a:solidFill>
            <a:ln w="9525">
              <a:solidFill>
                <a:schemeClr val="tx1"/>
              </a:solidFill>
              <a:miter lim="800000"/>
              <a:headEnd/>
              <a:tailEnd/>
            </a:ln>
          </p:spPr>
          <p:txBody>
            <a:bodyPr wrap="none" lIns="182880" tIns="91440" rIns="182880" bIns="91440" anchor="ctr"/>
            <a:lstStyle/>
            <a:p>
              <a:pPr defTabSz="1828800"/>
              <a:r>
                <a:rPr lang="en-US" sz="2400"/>
                <a:t>Amplifier &amp; Filter</a:t>
              </a:r>
            </a:p>
          </p:txBody>
        </p:sp>
        <p:cxnSp>
          <p:nvCxnSpPr>
            <p:cNvPr id="11" name="AutoShape 19"/>
            <p:cNvCxnSpPr>
              <a:cxnSpLocks noChangeShapeType="1"/>
              <a:stCxn id="43" idx="1"/>
              <a:endCxn id="6" idx="2"/>
            </p:cNvCxnSpPr>
            <p:nvPr/>
          </p:nvCxnSpPr>
          <p:spPr bwMode="auto">
            <a:xfrm rot="10800000" flipV="1">
              <a:off x="4616451" y="3946523"/>
              <a:ext cx="2909887" cy="4051301"/>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12" name="AutoShape 20"/>
            <p:cNvCxnSpPr>
              <a:cxnSpLocks noChangeShapeType="1"/>
              <a:endCxn id="20" idx="0"/>
            </p:cNvCxnSpPr>
            <p:nvPr/>
          </p:nvCxnSpPr>
          <p:spPr bwMode="auto">
            <a:xfrm rot="10800000" flipV="1">
              <a:off x="4787900" y="4152900"/>
              <a:ext cx="2716212" cy="384810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grpSp>
          <p:nvGrpSpPr>
            <p:cNvPr id="13" name="Group 12"/>
            <p:cNvGrpSpPr/>
            <p:nvPr/>
          </p:nvGrpSpPr>
          <p:grpSpPr>
            <a:xfrm>
              <a:off x="1701800" y="8382000"/>
              <a:ext cx="0" cy="1752600"/>
              <a:chOff x="1701800" y="8382000"/>
              <a:chExt cx="0" cy="1752600"/>
            </a:xfrm>
          </p:grpSpPr>
          <p:sp>
            <p:nvSpPr>
              <p:cNvPr id="71" name="Line 24"/>
              <p:cNvSpPr>
                <a:spLocks noChangeShapeType="1"/>
              </p:cNvSpPr>
              <p:nvPr/>
            </p:nvSpPr>
            <p:spPr bwMode="auto">
              <a:xfrm>
                <a:off x="1701800" y="8382000"/>
                <a:ext cx="0" cy="762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2" name="Line 28"/>
              <p:cNvSpPr>
                <a:spLocks noChangeShapeType="1"/>
              </p:cNvSpPr>
              <p:nvPr/>
            </p:nvSpPr>
            <p:spPr bwMode="auto">
              <a:xfrm>
                <a:off x="1701800" y="8458200"/>
                <a:ext cx="0" cy="1676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cxnSp>
          <p:nvCxnSpPr>
            <p:cNvPr id="14" name="AutoShape 30"/>
            <p:cNvCxnSpPr>
              <a:cxnSpLocks noChangeShapeType="1"/>
              <a:stCxn id="23" idx="0"/>
            </p:cNvCxnSpPr>
            <p:nvPr/>
          </p:nvCxnSpPr>
          <p:spPr bwMode="auto">
            <a:xfrm rot="10800000" flipV="1">
              <a:off x="1959145" y="8677274"/>
              <a:ext cx="1744494" cy="85725"/>
            </a:xfrm>
            <a:prstGeom prst="bentConnector3">
              <a:avLst>
                <a:gd name="adj1" fmla="val 50000"/>
              </a:avLst>
            </a:prstGeom>
            <a:noFill/>
            <a:ln w="38100">
              <a:solidFill>
                <a:srgbClr val="0000FF"/>
              </a:solidFill>
              <a:miter lim="800000"/>
              <a:headEnd/>
              <a:tailEnd type="triangle" w="med" len="med"/>
            </a:ln>
            <a:extLst>
              <a:ext uri="{909E8E84-426E-40DD-AFC4-6F175D3DCCD1}">
                <a14:hiddenFill xmlns:a14="http://schemas.microsoft.com/office/drawing/2010/main">
                  <a:noFill/>
                </a14:hiddenFill>
              </a:ext>
            </a:extLst>
          </p:spPr>
        </p:cxnSp>
        <p:cxnSp>
          <p:nvCxnSpPr>
            <p:cNvPr id="15" name="AutoShape 31"/>
            <p:cNvCxnSpPr>
              <a:cxnSpLocks noChangeShapeType="1"/>
              <a:stCxn id="34" idx="2"/>
              <a:endCxn id="17" idx="10"/>
            </p:cNvCxnSpPr>
            <p:nvPr/>
          </p:nvCxnSpPr>
          <p:spPr bwMode="auto">
            <a:xfrm rot="5400000">
              <a:off x="2540000" y="9712325"/>
              <a:ext cx="2187575" cy="28575"/>
            </a:xfrm>
            <a:prstGeom prst="bentConnector3">
              <a:avLst>
                <a:gd name="adj1" fmla="val 50000"/>
              </a:avLst>
            </a:prstGeom>
            <a:noFill/>
            <a:ln w="38100">
              <a:solidFill>
                <a:srgbClr val="996633"/>
              </a:solidFill>
              <a:miter lim="800000"/>
              <a:headEnd/>
              <a:tailEnd type="triangle" w="med" len="med"/>
            </a:ln>
            <a:extLst>
              <a:ext uri="{909E8E84-426E-40DD-AFC4-6F175D3DCCD1}">
                <a14:hiddenFill xmlns:a14="http://schemas.microsoft.com/office/drawing/2010/main">
                  <a:noFill/>
                </a14:hiddenFill>
              </a:ext>
            </a:extLst>
          </p:spPr>
        </p:cxnSp>
        <p:cxnSp>
          <p:nvCxnSpPr>
            <p:cNvPr id="16" name="AutoShape 32"/>
            <p:cNvCxnSpPr>
              <a:cxnSpLocks noChangeShapeType="1"/>
              <a:stCxn id="24" idx="2"/>
              <a:endCxn id="17" idx="14"/>
            </p:cNvCxnSpPr>
            <p:nvPr/>
          </p:nvCxnSpPr>
          <p:spPr bwMode="auto">
            <a:xfrm rot="5400000">
              <a:off x="2807494" y="9690894"/>
              <a:ext cx="2168525" cy="90487"/>
            </a:xfrm>
            <a:prstGeom prst="bentConnector3">
              <a:avLst>
                <a:gd name="adj1" fmla="val 50000"/>
              </a:avLst>
            </a:prstGeom>
            <a:noFill/>
            <a:ln w="38100">
              <a:solidFill>
                <a:srgbClr val="996633"/>
              </a:solidFill>
              <a:miter lim="800000"/>
              <a:headEnd/>
              <a:tailEnd type="triangle" w="med" len="med"/>
            </a:ln>
            <a:extLst>
              <a:ext uri="{909E8E84-426E-40DD-AFC4-6F175D3DCCD1}">
                <a14:hiddenFill xmlns:a14="http://schemas.microsoft.com/office/drawing/2010/main">
                  <a:noFill/>
                </a14:hiddenFill>
              </a:ext>
            </a:extLst>
          </p:spPr>
        </p:cxnSp>
        <p:sp>
          <p:nvSpPr>
            <p:cNvPr id="17" name="Freeform 33"/>
            <p:cNvSpPr>
              <a:spLocks/>
            </p:cNvSpPr>
            <p:nvPr/>
          </p:nvSpPr>
          <p:spPr bwMode="auto">
            <a:xfrm flipV="1">
              <a:off x="3505200" y="10820400"/>
              <a:ext cx="457200" cy="914400"/>
            </a:xfrm>
            <a:custGeom>
              <a:avLst/>
              <a:gdLst>
                <a:gd name="T0" fmla="*/ 2147483647 w 2307"/>
                <a:gd name="T1" fmla="*/ 0 h 2305"/>
                <a:gd name="T2" fmla="*/ 2147483647 w 2307"/>
                <a:gd name="T3" fmla="*/ 2147483647 h 2305"/>
                <a:gd name="T4" fmla="*/ 2147483647 w 2307"/>
                <a:gd name="T5" fmla="*/ 2147483647 h 2305"/>
                <a:gd name="T6" fmla="*/ 2147483647 w 2307"/>
                <a:gd name="T7" fmla="*/ 2147483647 h 2305"/>
                <a:gd name="T8" fmla="*/ 2147483647 w 2307"/>
                <a:gd name="T9" fmla="*/ 2147483647 h 2305"/>
                <a:gd name="T10" fmla="*/ 2147483647 w 2307"/>
                <a:gd name="T11" fmla="*/ 2147483647 h 2305"/>
                <a:gd name="T12" fmla="*/ 2147483647 w 2307"/>
                <a:gd name="T13" fmla="*/ 2147483647 h 2305"/>
                <a:gd name="T14" fmla="*/ 2147483647 w 2307"/>
                <a:gd name="T15" fmla="*/ 2147483647 h 2305"/>
                <a:gd name="T16" fmla="*/ 2147483647 w 2307"/>
                <a:gd name="T17" fmla="*/ 2147483647 h 2305"/>
                <a:gd name="T18" fmla="*/ 2147483647 w 2307"/>
                <a:gd name="T19" fmla="*/ 2147483647 h 2305"/>
                <a:gd name="T20" fmla="*/ 2147483647 w 2307"/>
                <a:gd name="T21" fmla="*/ 2147483647 h 2305"/>
                <a:gd name="T22" fmla="*/ 2147483647 w 2307"/>
                <a:gd name="T23" fmla="*/ 2147483647 h 2305"/>
                <a:gd name="T24" fmla="*/ 2147483647 w 2307"/>
                <a:gd name="T25" fmla="*/ 2147483647 h 2305"/>
                <a:gd name="T26" fmla="*/ 2147483647 w 2307"/>
                <a:gd name="T27" fmla="*/ 2147483647 h 2305"/>
                <a:gd name="T28" fmla="*/ 2147483647 w 2307"/>
                <a:gd name="T29" fmla="*/ 2147483647 h 2305"/>
                <a:gd name="T30" fmla="*/ 2147483647 w 2307"/>
                <a:gd name="T31" fmla="*/ 2147483647 h 2305"/>
                <a:gd name="T32" fmla="*/ 2147483647 w 2307"/>
                <a:gd name="T33" fmla="*/ 2147483647 h 2305"/>
                <a:gd name="T34" fmla="*/ 2147483647 w 2307"/>
                <a:gd name="T35" fmla="*/ 2147483647 h 2305"/>
                <a:gd name="T36" fmla="*/ 2147483647 w 2307"/>
                <a:gd name="T37" fmla="*/ 2147483647 h 2305"/>
                <a:gd name="T38" fmla="*/ 2147483647 w 2307"/>
                <a:gd name="T39" fmla="*/ 2147483647 h 2305"/>
                <a:gd name="T40" fmla="*/ 2147483647 w 2307"/>
                <a:gd name="T41" fmla="*/ 2147483647 h 2305"/>
                <a:gd name="T42" fmla="*/ 2147483647 w 2307"/>
                <a:gd name="T43" fmla="*/ 2147483647 h 2305"/>
                <a:gd name="T44" fmla="*/ 2147483647 w 2307"/>
                <a:gd name="T45" fmla="*/ 2147483647 h 2305"/>
                <a:gd name="T46" fmla="*/ 2147483647 w 2307"/>
                <a:gd name="T47" fmla="*/ 2147483647 h 2305"/>
                <a:gd name="T48" fmla="*/ 2147483647 w 2307"/>
                <a:gd name="T49" fmla="*/ 2147483647 h 2305"/>
                <a:gd name="T50" fmla="*/ 2147483647 w 2307"/>
                <a:gd name="T51" fmla="*/ 0 h 2305"/>
                <a:gd name="T52" fmla="*/ 2147483647 w 2307"/>
                <a:gd name="T53" fmla="*/ 2147483647 h 2305"/>
                <a:gd name="T54" fmla="*/ 2147483647 w 2307"/>
                <a:gd name="T55" fmla="*/ 2147483647 h 2305"/>
                <a:gd name="T56" fmla="*/ 2147483647 w 2307"/>
                <a:gd name="T57" fmla="*/ 2147483647 h 2305"/>
                <a:gd name="T58" fmla="*/ 2147483647 w 2307"/>
                <a:gd name="T59" fmla="*/ 2147483647 h 2305"/>
                <a:gd name="T60" fmla="*/ 2147483647 w 2307"/>
                <a:gd name="T61" fmla="*/ 2147483647 h 2305"/>
                <a:gd name="T62" fmla="*/ 2147483647 w 2307"/>
                <a:gd name="T63" fmla="*/ 0 h 2305"/>
                <a:gd name="T64" fmla="*/ 2147483647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chemeClr val="bg2"/>
            </a:solidFill>
            <a:ln>
              <a:noFill/>
            </a:ln>
            <a:extLst>
              <a:ext uri="{91240B29-F687-4F45-9708-019B960494DF}">
                <a14:hiddenLine xmlns:a14="http://schemas.microsoft.com/office/drawing/2010/main" w="28575" cap="flat" cmpd="sng">
                  <a:solidFill>
                    <a:srgbClr val="000000"/>
                  </a:solidFill>
                  <a:prstDash val="solid"/>
                  <a:round/>
                  <a:headEnd type="none" w="med" len="med"/>
                  <a:tailEnd type="none" w="sm" len="med"/>
                </a14:hiddenLine>
              </a:ext>
            </a:extLst>
          </p:spPr>
          <p:txBody>
            <a:bodyPr wrap="none" anchor="ctr"/>
            <a:lstStyle/>
            <a:p>
              <a:endParaRPr lang="en-US"/>
            </a:p>
          </p:txBody>
        </p:sp>
        <p:cxnSp>
          <p:nvCxnSpPr>
            <p:cNvPr id="18" name="AutoShape 34"/>
            <p:cNvCxnSpPr>
              <a:cxnSpLocks noChangeShapeType="1"/>
              <a:stCxn id="17" idx="28"/>
              <a:endCxn id="7" idx="1"/>
            </p:cNvCxnSpPr>
            <p:nvPr/>
          </p:nvCxnSpPr>
          <p:spPr bwMode="auto">
            <a:xfrm rot="5400000" flipH="1" flipV="1">
              <a:off x="3983831" y="8217694"/>
              <a:ext cx="3265488" cy="3765550"/>
            </a:xfrm>
            <a:prstGeom prst="bentConnector4">
              <a:avLst>
                <a:gd name="adj1" fmla="val -7051"/>
                <a:gd name="adj2" fmla="val 53037"/>
              </a:avLst>
            </a:prstGeom>
            <a:noFill/>
            <a:ln w="38100">
              <a:solidFill>
                <a:srgbClr val="996633"/>
              </a:solidFill>
              <a:miter lim="800000"/>
              <a:headEnd/>
              <a:tailEnd type="triangle" w="med" len="med"/>
            </a:ln>
            <a:extLst>
              <a:ext uri="{909E8E84-426E-40DD-AFC4-6F175D3DCCD1}">
                <a14:hiddenFill xmlns:a14="http://schemas.microsoft.com/office/drawing/2010/main">
                  <a:noFill/>
                </a14:hiddenFill>
              </a:ext>
            </a:extLst>
          </p:spPr>
        </p:cxnSp>
        <p:sp>
          <p:nvSpPr>
            <p:cNvPr id="19" name="Text Box 35"/>
            <p:cNvSpPr txBox="1">
              <a:spLocks noChangeArrowheads="1"/>
            </p:cNvSpPr>
            <p:nvPr/>
          </p:nvSpPr>
          <p:spPr bwMode="auto">
            <a:xfrm rot="5400000">
              <a:off x="3200400" y="11125200"/>
              <a:ext cx="106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1800"/>
                <a:t>Probe</a:t>
              </a:r>
            </a:p>
          </p:txBody>
        </p:sp>
        <p:sp>
          <p:nvSpPr>
            <p:cNvPr id="20" name="Text Box 39"/>
            <p:cNvSpPr txBox="1">
              <a:spLocks noChangeArrowheads="1"/>
            </p:cNvSpPr>
            <p:nvPr/>
          </p:nvSpPr>
          <p:spPr bwMode="auto">
            <a:xfrm>
              <a:off x="4603750" y="8001000"/>
              <a:ext cx="368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t> </a:t>
              </a:r>
            </a:p>
          </p:txBody>
        </p:sp>
        <p:sp>
          <p:nvSpPr>
            <p:cNvPr id="21" name="Text Box 40"/>
            <p:cNvSpPr txBox="1">
              <a:spLocks noChangeArrowheads="1"/>
            </p:cNvSpPr>
            <p:nvPr/>
          </p:nvSpPr>
          <p:spPr bwMode="auto">
            <a:xfrm>
              <a:off x="4660900" y="8458200"/>
              <a:ext cx="368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t> </a:t>
              </a:r>
            </a:p>
          </p:txBody>
        </p:sp>
        <p:sp>
          <p:nvSpPr>
            <p:cNvPr id="22" name="Freeform 41"/>
            <p:cNvSpPr>
              <a:spLocks/>
            </p:cNvSpPr>
            <p:nvPr/>
          </p:nvSpPr>
          <p:spPr bwMode="auto">
            <a:xfrm flipV="1">
              <a:off x="1701800" y="8496300"/>
              <a:ext cx="304800" cy="457200"/>
            </a:xfrm>
            <a:custGeom>
              <a:avLst/>
              <a:gdLst>
                <a:gd name="T0" fmla="*/ 0 w 112"/>
                <a:gd name="T1" fmla="*/ 2147483647 h 104"/>
                <a:gd name="T2" fmla="*/ 2147483647 w 112"/>
                <a:gd name="T3" fmla="*/ 2147483647 h 104"/>
                <a:gd name="T4" fmla="*/ 2147483647 w 112"/>
                <a:gd name="T5" fmla="*/ 0 h 104"/>
                <a:gd name="T6" fmla="*/ 0 60000 65536"/>
                <a:gd name="T7" fmla="*/ 0 60000 65536"/>
                <a:gd name="T8" fmla="*/ 0 60000 65536"/>
                <a:gd name="T9" fmla="*/ 0 w 112"/>
                <a:gd name="T10" fmla="*/ 0 h 104"/>
                <a:gd name="T11" fmla="*/ 112 w 112"/>
                <a:gd name="T12" fmla="*/ 104 h 104"/>
              </a:gdLst>
              <a:ahLst/>
              <a:cxnLst>
                <a:cxn ang="T6">
                  <a:pos x="T0" y="T1"/>
                </a:cxn>
                <a:cxn ang="T7">
                  <a:pos x="T2" y="T3"/>
                </a:cxn>
                <a:cxn ang="T8">
                  <a:pos x="T4" y="T5"/>
                </a:cxn>
              </a:cxnLst>
              <a:rect l="T9" t="T10" r="T11" b="T12"/>
              <a:pathLst>
                <a:path w="112" h="104">
                  <a:moveTo>
                    <a:pt x="0" y="48"/>
                  </a:moveTo>
                  <a:cubicBezTo>
                    <a:pt x="40" y="76"/>
                    <a:pt x="80" y="104"/>
                    <a:pt x="96" y="96"/>
                  </a:cubicBezTo>
                  <a:cubicBezTo>
                    <a:pt x="112" y="88"/>
                    <a:pt x="88" y="24"/>
                    <a:pt x="96" y="0"/>
                  </a:cubicBezTo>
                </a:path>
              </a:pathLst>
            </a:custGeom>
            <a:noFill/>
            <a:ln w="9525">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3" name="Text Box 42"/>
            <p:cNvSpPr txBox="1">
              <a:spLocks noChangeArrowheads="1"/>
            </p:cNvSpPr>
            <p:nvPr/>
          </p:nvSpPr>
          <p:spPr bwMode="auto">
            <a:xfrm rot="-5400000">
              <a:off x="3600451" y="8567737"/>
              <a:ext cx="4254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24" name="Text Box 43"/>
            <p:cNvSpPr txBox="1">
              <a:spLocks noChangeArrowheads="1"/>
            </p:cNvSpPr>
            <p:nvPr/>
          </p:nvSpPr>
          <p:spPr bwMode="auto">
            <a:xfrm>
              <a:off x="3724275" y="8432800"/>
              <a:ext cx="4254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25" name="Freeform 45"/>
            <p:cNvSpPr>
              <a:spLocks/>
            </p:cNvSpPr>
            <p:nvPr/>
          </p:nvSpPr>
          <p:spPr bwMode="auto">
            <a:xfrm>
              <a:off x="3714750" y="8572500"/>
              <a:ext cx="171450" cy="187325"/>
            </a:xfrm>
            <a:custGeom>
              <a:avLst/>
              <a:gdLst>
                <a:gd name="T0" fmla="*/ 0 w 106"/>
                <a:gd name="T1" fmla="*/ 2147483647 h 156"/>
                <a:gd name="T2" fmla="*/ 2147483647 w 106"/>
                <a:gd name="T3" fmla="*/ 2147483647 h 156"/>
                <a:gd name="T4" fmla="*/ 2147483647 w 106"/>
                <a:gd name="T5" fmla="*/ 0 h 156"/>
                <a:gd name="T6" fmla="*/ 2147483647 w 106"/>
                <a:gd name="T7" fmla="*/ 2147483647 h 156"/>
                <a:gd name="T8" fmla="*/ 2147483647 w 106"/>
                <a:gd name="T9" fmla="*/ 2147483647 h 156"/>
                <a:gd name="T10" fmla="*/ 2147483647 w 106"/>
                <a:gd name="T11" fmla="*/ 2147483647 h 156"/>
                <a:gd name="T12" fmla="*/ 0 60000 65536"/>
                <a:gd name="T13" fmla="*/ 0 60000 65536"/>
                <a:gd name="T14" fmla="*/ 0 60000 65536"/>
                <a:gd name="T15" fmla="*/ 0 60000 65536"/>
                <a:gd name="T16" fmla="*/ 0 60000 65536"/>
                <a:gd name="T17" fmla="*/ 0 60000 65536"/>
                <a:gd name="T18" fmla="*/ 0 w 106"/>
                <a:gd name="T19" fmla="*/ 0 h 156"/>
                <a:gd name="T20" fmla="*/ 106 w 106"/>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06" h="156">
                  <a:moveTo>
                    <a:pt x="0" y="82"/>
                  </a:moveTo>
                  <a:lnTo>
                    <a:pt x="21" y="155"/>
                  </a:lnTo>
                  <a:lnTo>
                    <a:pt x="32" y="0"/>
                  </a:lnTo>
                  <a:lnTo>
                    <a:pt x="67" y="156"/>
                  </a:lnTo>
                  <a:lnTo>
                    <a:pt x="85" y="6"/>
                  </a:lnTo>
                  <a:lnTo>
                    <a:pt x="106" y="94"/>
                  </a:lnTo>
                </a:path>
              </a:pathLst>
            </a:cu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26" name="Rectangle 46"/>
            <p:cNvSpPr>
              <a:spLocks noChangeArrowheads="1"/>
            </p:cNvSpPr>
            <p:nvPr/>
          </p:nvSpPr>
          <p:spPr bwMode="auto">
            <a:xfrm>
              <a:off x="14478001" y="8701991"/>
              <a:ext cx="2438400" cy="3505201"/>
            </a:xfrm>
            <a:prstGeom prst="rect">
              <a:avLst/>
            </a:prstGeom>
            <a:solidFill>
              <a:schemeClr val="accent1"/>
            </a:solidFill>
            <a:ln w="9525">
              <a:solidFill>
                <a:schemeClr val="tx1"/>
              </a:solidFill>
              <a:miter lim="800000"/>
              <a:headEnd/>
              <a:tailEnd/>
            </a:ln>
          </p:spPr>
          <p:txBody>
            <a:bodyPr wrap="none" lIns="182880" tIns="91440" rIns="182880" bIns="91440" anchor="ctr"/>
            <a:lstStyle/>
            <a:p>
              <a:pPr defTabSz="1828800"/>
              <a:r>
                <a:rPr lang="en-US" sz="3600" dirty="0"/>
                <a:t>Blip</a:t>
              </a:r>
            </a:p>
          </p:txBody>
        </p:sp>
        <p:cxnSp>
          <p:nvCxnSpPr>
            <p:cNvPr id="27" name="AutoShape 47"/>
            <p:cNvCxnSpPr>
              <a:cxnSpLocks noChangeShapeType="1"/>
              <a:stCxn id="26" idx="1"/>
              <a:endCxn id="10" idx="3"/>
            </p:cNvCxnSpPr>
            <p:nvPr/>
          </p:nvCxnSpPr>
          <p:spPr bwMode="auto">
            <a:xfrm rot="10800000">
              <a:off x="10699750" y="6400800"/>
              <a:ext cx="3778251" cy="4053791"/>
            </a:xfrm>
            <a:prstGeom prst="bentConnector3">
              <a:avLst>
                <a:gd name="adj1" fmla="val 50000"/>
              </a:avLst>
            </a:prstGeom>
            <a:noFill/>
            <a:ln w="38100">
              <a:solidFill>
                <a:srgbClr val="FFC000"/>
              </a:solidFill>
              <a:miter lim="800000"/>
              <a:headEnd type="triangle" w="med" len="med"/>
              <a:tailEnd/>
            </a:ln>
            <a:extLst>
              <a:ext uri="{909E8E84-426E-40DD-AFC4-6F175D3DCCD1}">
                <a14:hiddenFill xmlns:a14="http://schemas.microsoft.com/office/drawing/2010/main">
                  <a:noFill/>
                </a14:hiddenFill>
              </a:ext>
            </a:extLst>
          </p:spPr>
        </p:cxnSp>
        <p:grpSp>
          <p:nvGrpSpPr>
            <p:cNvPr id="28" name="Group 27"/>
            <p:cNvGrpSpPr/>
            <p:nvPr/>
          </p:nvGrpSpPr>
          <p:grpSpPr>
            <a:xfrm>
              <a:off x="165100" y="5892800"/>
              <a:ext cx="914400" cy="152400"/>
              <a:chOff x="165100" y="5892800"/>
              <a:chExt cx="914400" cy="152400"/>
            </a:xfrm>
          </p:grpSpPr>
          <p:sp>
            <p:nvSpPr>
              <p:cNvPr id="68" name="Freeform 50"/>
              <p:cNvSpPr>
                <a:spLocks/>
              </p:cNvSpPr>
              <p:nvPr/>
            </p:nvSpPr>
            <p:spPr bwMode="auto">
              <a:xfrm flipH="1">
                <a:off x="165100" y="5892800"/>
                <a:ext cx="914400" cy="152400"/>
              </a:xfrm>
              <a:custGeom>
                <a:avLst/>
                <a:gdLst>
                  <a:gd name="T0" fmla="*/ 2147483647 w 816"/>
                  <a:gd name="T1" fmla="*/ 0 h 144"/>
                  <a:gd name="T2" fmla="*/ 2147483647 w 816"/>
                  <a:gd name="T3" fmla="*/ 2147483647 h 144"/>
                  <a:gd name="T4" fmla="*/ 2147483647 w 816"/>
                  <a:gd name="T5" fmla="*/ 2147483647 h 144"/>
                  <a:gd name="T6" fmla="*/ 2147483647 w 816"/>
                  <a:gd name="T7" fmla="*/ 2147483647 h 144"/>
                  <a:gd name="T8" fmla="*/ 2147483647 w 816"/>
                  <a:gd name="T9" fmla="*/ 2147483647 h 144"/>
                  <a:gd name="T10" fmla="*/ 0 w 816"/>
                  <a:gd name="T11" fmla="*/ 2147483647 h 144"/>
                  <a:gd name="T12" fmla="*/ 0 w 816"/>
                  <a:gd name="T13" fmla="*/ 2147483647 h 144"/>
                  <a:gd name="T14" fmla="*/ 2147483647 w 816"/>
                  <a:gd name="T15" fmla="*/ 2147483647 h 144"/>
                  <a:gd name="T16" fmla="*/ 2147483647 w 816"/>
                  <a:gd name="T17" fmla="*/ 2147483647 h 144"/>
                  <a:gd name="T18" fmla="*/ 2147483647 w 816"/>
                  <a:gd name="T19" fmla="*/ 0 h 1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16"/>
                  <a:gd name="T31" fmla="*/ 0 h 144"/>
                  <a:gd name="T32" fmla="*/ 816 w 816"/>
                  <a:gd name="T33" fmla="*/ 144 h 1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16" h="144">
                    <a:moveTo>
                      <a:pt x="192" y="0"/>
                    </a:moveTo>
                    <a:lnTo>
                      <a:pt x="384" y="48"/>
                    </a:lnTo>
                    <a:lnTo>
                      <a:pt x="816" y="96"/>
                    </a:lnTo>
                    <a:lnTo>
                      <a:pt x="816" y="144"/>
                    </a:lnTo>
                    <a:lnTo>
                      <a:pt x="384" y="144"/>
                    </a:lnTo>
                    <a:lnTo>
                      <a:pt x="0" y="144"/>
                    </a:lnTo>
                    <a:lnTo>
                      <a:pt x="0" y="96"/>
                    </a:lnTo>
                    <a:lnTo>
                      <a:pt x="384" y="96"/>
                    </a:lnTo>
                    <a:lnTo>
                      <a:pt x="192" y="48"/>
                    </a:lnTo>
                    <a:lnTo>
                      <a:pt x="192" y="0"/>
                    </a:lnTo>
                    <a:close/>
                  </a:path>
                </a:pathLst>
              </a:custGeom>
              <a:solidFill>
                <a:schemeClr val="accent1"/>
              </a:solidFill>
              <a:ln w="6350" cmpd="sng">
                <a:solidFill>
                  <a:schemeClr val="tx1"/>
                </a:solidFill>
                <a:round/>
                <a:headEnd/>
                <a:tailEnd/>
              </a:ln>
            </p:spPr>
            <p:txBody>
              <a:bodyPr/>
              <a:lstStyle/>
              <a:p>
                <a:endParaRPr lang="en-US"/>
              </a:p>
            </p:txBody>
          </p:sp>
          <p:sp>
            <p:nvSpPr>
              <p:cNvPr id="69" name="Oval 51"/>
              <p:cNvSpPr>
                <a:spLocks noChangeArrowheads="1"/>
              </p:cNvSpPr>
              <p:nvPr/>
            </p:nvSpPr>
            <p:spPr bwMode="auto">
              <a:xfrm flipH="1">
                <a:off x="571500" y="5969000"/>
                <a:ext cx="53975" cy="50800"/>
              </a:xfrm>
              <a:prstGeom prst="ellipse">
                <a:avLst/>
              </a:prstGeom>
              <a:solidFill>
                <a:schemeClr val="accent1"/>
              </a:solidFill>
              <a:ln w="6350">
                <a:solidFill>
                  <a:schemeClr val="tx1"/>
                </a:solidFill>
                <a:round/>
                <a:headEnd/>
                <a:tailEnd/>
              </a:ln>
            </p:spPr>
            <p:txBody>
              <a:bodyPr wrap="none" anchor="ctr"/>
              <a:lstStyle/>
              <a:p>
                <a:endParaRPr lang="en-US"/>
              </a:p>
            </p:txBody>
          </p:sp>
          <p:sp>
            <p:nvSpPr>
              <p:cNvPr id="70" name="Freeform 52"/>
              <p:cNvSpPr>
                <a:spLocks/>
              </p:cNvSpPr>
              <p:nvPr/>
            </p:nvSpPr>
            <p:spPr bwMode="auto">
              <a:xfrm flipH="1">
                <a:off x="165100" y="5994400"/>
                <a:ext cx="403225" cy="34925"/>
              </a:xfrm>
              <a:custGeom>
                <a:avLst/>
                <a:gdLst>
                  <a:gd name="T0" fmla="*/ 2147483647 w 360"/>
                  <a:gd name="T1" fmla="*/ 2147483647 h 34"/>
                  <a:gd name="T2" fmla="*/ 2147483647 w 360"/>
                  <a:gd name="T3" fmla="*/ 2147483647 h 34"/>
                  <a:gd name="T4" fmla="*/ 2147483647 w 360"/>
                  <a:gd name="T5" fmla="*/ 2147483647 h 34"/>
                  <a:gd name="T6" fmla="*/ 2147483647 w 360"/>
                  <a:gd name="T7" fmla="*/ 2147483647 h 34"/>
                  <a:gd name="T8" fmla="*/ 2147483647 w 360"/>
                  <a:gd name="T9" fmla="*/ 2147483647 h 34"/>
                  <a:gd name="T10" fmla="*/ 2147483647 w 360"/>
                  <a:gd name="T11" fmla="*/ 2147483647 h 34"/>
                  <a:gd name="T12" fmla="*/ 2147483647 w 360"/>
                  <a:gd name="T13" fmla="*/ 2147483647 h 34"/>
                  <a:gd name="T14" fmla="*/ 2147483647 w 360"/>
                  <a:gd name="T15" fmla="*/ 2147483647 h 34"/>
                  <a:gd name="T16" fmla="*/ 2147483647 w 360"/>
                  <a:gd name="T17" fmla="*/ 0 h 34"/>
                  <a:gd name="T18" fmla="*/ 2147483647 w 360"/>
                  <a:gd name="T19" fmla="*/ 2147483647 h 34"/>
                  <a:gd name="T20" fmla="*/ 2147483647 w 360"/>
                  <a:gd name="T21" fmla="*/ 2147483647 h 34"/>
                  <a:gd name="T22" fmla="*/ 2147483647 w 360"/>
                  <a:gd name="T23" fmla="*/ 2147483647 h 34"/>
                  <a:gd name="T24" fmla="*/ 2147483647 w 360"/>
                  <a:gd name="T25" fmla="*/ 2147483647 h 34"/>
                  <a:gd name="T26" fmla="*/ 2147483647 w 360"/>
                  <a:gd name="T27" fmla="*/ 2147483647 h 34"/>
                  <a:gd name="T28" fmla="*/ 0 w 360"/>
                  <a:gd name="T29" fmla="*/ 2147483647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0"/>
                  <a:gd name="T46" fmla="*/ 0 h 34"/>
                  <a:gd name="T47" fmla="*/ 360 w 360"/>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0" h="34">
                    <a:moveTo>
                      <a:pt x="360" y="21"/>
                    </a:moveTo>
                    <a:lnTo>
                      <a:pt x="326" y="34"/>
                    </a:lnTo>
                    <a:lnTo>
                      <a:pt x="296" y="12"/>
                    </a:lnTo>
                    <a:lnTo>
                      <a:pt x="273" y="34"/>
                    </a:lnTo>
                    <a:lnTo>
                      <a:pt x="245" y="4"/>
                    </a:lnTo>
                    <a:lnTo>
                      <a:pt x="218" y="34"/>
                    </a:lnTo>
                    <a:lnTo>
                      <a:pt x="194" y="1"/>
                    </a:lnTo>
                    <a:lnTo>
                      <a:pt x="170" y="31"/>
                    </a:lnTo>
                    <a:lnTo>
                      <a:pt x="152" y="0"/>
                    </a:lnTo>
                    <a:lnTo>
                      <a:pt x="122" y="30"/>
                    </a:lnTo>
                    <a:lnTo>
                      <a:pt x="98" y="3"/>
                    </a:lnTo>
                    <a:lnTo>
                      <a:pt x="77" y="30"/>
                    </a:lnTo>
                    <a:lnTo>
                      <a:pt x="56" y="1"/>
                    </a:lnTo>
                    <a:lnTo>
                      <a:pt x="32" y="25"/>
                    </a:lnTo>
                    <a:lnTo>
                      <a:pt x="0" y="12"/>
                    </a:lnTo>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cxnSp>
          <p:nvCxnSpPr>
            <p:cNvPr id="29" name="AutoShape 53"/>
            <p:cNvCxnSpPr>
              <a:cxnSpLocks noChangeShapeType="1"/>
              <a:endCxn id="68" idx="5"/>
            </p:cNvCxnSpPr>
            <p:nvPr/>
          </p:nvCxnSpPr>
          <p:spPr bwMode="auto">
            <a:xfrm rot="5400000">
              <a:off x="1275556" y="5593557"/>
              <a:ext cx="255587" cy="647700"/>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sp>
          <p:nvSpPr>
            <p:cNvPr id="30" name="Line 70"/>
            <p:cNvSpPr>
              <a:spLocks noChangeShapeType="1"/>
            </p:cNvSpPr>
            <p:nvPr/>
          </p:nvSpPr>
          <p:spPr bwMode="auto">
            <a:xfrm>
              <a:off x="285750" y="6096000"/>
              <a:ext cx="0" cy="762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1" name="Line 71"/>
            <p:cNvSpPr>
              <a:spLocks noChangeShapeType="1"/>
            </p:cNvSpPr>
            <p:nvPr/>
          </p:nvSpPr>
          <p:spPr bwMode="auto">
            <a:xfrm>
              <a:off x="285750" y="5638800"/>
              <a:ext cx="0" cy="1676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2" name="Freeform 77"/>
            <p:cNvSpPr>
              <a:spLocks/>
            </p:cNvSpPr>
            <p:nvPr/>
          </p:nvSpPr>
          <p:spPr bwMode="auto">
            <a:xfrm>
              <a:off x="76" y="6704776"/>
              <a:ext cx="1959069" cy="5512960"/>
            </a:xfrm>
            <a:custGeom>
              <a:avLst/>
              <a:gdLst>
                <a:gd name="T0" fmla="*/ 0 w 622"/>
                <a:gd name="T1" fmla="*/ 0 h 1301"/>
                <a:gd name="T2" fmla="*/ 2147483647 w 622"/>
                <a:gd name="T3" fmla="*/ 2147483647 h 1301"/>
                <a:gd name="T4" fmla="*/ 2147483647 w 622"/>
                <a:gd name="T5" fmla="*/ 2147483647 h 1301"/>
                <a:gd name="T6" fmla="*/ 2147483647 w 622"/>
                <a:gd name="T7" fmla="*/ 2147483647 h 1301"/>
                <a:gd name="T8" fmla="*/ 2147483647 w 622"/>
                <a:gd name="T9" fmla="*/ 2147483647 h 1301"/>
                <a:gd name="T10" fmla="*/ 2147483647 w 622"/>
                <a:gd name="T11" fmla="*/ 2147483647 h 1301"/>
                <a:gd name="T12" fmla="*/ 0 60000 65536"/>
                <a:gd name="T13" fmla="*/ 0 60000 65536"/>
                <a:gd name="T14" fmla="*/ 0 60000 65536"/>
                <a:gd name="T15" fmla="*/ 0 60000 65536"/>
                <a:gd name="T16" fmla="*/ 0 60000 65536"/>
                <a:gd name="T17" fmla="*/ 0 60000 65536"/>
                <a:gd name="T18" fmla="*/ 0 w 622"/>
                <a:gd name="T19" fmla="*/ 0 h 1301"/>
                <a:gd name="T20" fmla="*/ 622 w 622"/>
                <a:gd name="T21" fmla="*/ 1301 h 1301"/>
                <a:gd name="connsiteX0" fmla="*/ 0 w 10498"/>
                <a:gd name="connsiteY0" fmla="*/ 0 h 10000"/>
                <a:gd name="connsiteX1" fmla="*/ 2893 w 10498"/>
                <a:gd name="connsiteY1" fmla="*/ 407 h 10000"/>
                <a:gd name="connsiteX2" fmla="*/ 5176 w 10498"/>
                <a:gd name="connsiteY2" fmla="*/ 1737 h 10000"/>
                <a:gd name="connsiteX3" fmla="*/ 8103 w 10498"/>
                <a:gd name="connsiteY3" fmla="*/ 4389 h 10000"/>
                <a:gd name="connsiteX4" fmla="*/ 9919 w 10498"/>
                <a:gd name="connsiteY4" fmla="*/ 7748 h 10000"/>
                <a:gd name="connsiteX5" fmla="*/ 10498 w 10498"/>
                <a:gd name="connsiteY5" fmla="*/ 10000 h 10000"/>
                <a:gd name="connsiteX0" fmla="*/ 0 w 10498"/>
                <a:gd name="connsiteY0" fmla="*/ 2 h 10002"/>
                <a:gd name="connsiteX1" fmla="*/ 2893 w 10498"/>
                <a:gd name="connsiteY1" fmla="*/ 409 h 10002"/>
                <a:gd name="connsiteX2" fmla="*/ 5176 w 10498"/>
                <a:gd name="connsiteY2" fmla="*/ 1739 h 10002"/>
                <a:gd name="connsiteX3" fmla="*/ 8103 w 10498"/>
                <a:gd name="connsiteY3" fmla="*/ 4391 h 10002"/>
                <a:gd name="connsiteX4" fmla="*/ 9919 w 10498"/>
                <a:gd name="connsiteY4" fmla="*/ 7750 h 10002"/>
                <a:gd name="connsiteX5" fmla="*/ 10498 w 10498"/>
                <a:gd name="connsiteY5" fmla="*/ 10002 h 10002"/>
                <a:gd name="connsiteX0" fmla="*/ 0 w 9934"/>
                <a:gd name="connsiteY0" fmla="*/ 2 h 12585"/>
                <a:gd name="connsiteX1" fmla="*/ 2893 w 9934"/>
                <a:gd name="connsiteY1" fmla="*/ 409 h 12585"/>
                <a:gd name="connsiteX2" fmla="*/ 5176 w 9934"/>
                <a:gd name="connsiteY2" fmla="*/ 1739 h 12585"/>
                <a:gd name="connsiteX3" fmla="*/ 8103 w 9934"/>
                <a:gd name="connsiteY3" fmla="*/ 4391 h 12585"/>
                <a:gd name="connsiteX4" fmla="*/ 9919 w 9934"/>
                <a:gd name="connsiteY4" fmla="*/ 7750 h 12585"/>
                <a:gd name="connsiteX5" fmla="*/ 2926 w 9934"/>
                <a:gd name="connsiteY5" fmla="*/ 12585 h 12585"/>
                <a:gd name="connsiteX0" fmla="*/ 0 w 10937"/>
                <a:gd name="connsiteY0" fmla="*/ 2 h 10000"/>
                <a:gd name="connsiteX1" fmla="*/ 2912 w 10937"/>
                <a:gd name="connsiteY1" fmla="*/ 325 h 10000"/>
                <a:gd name="connsiteX2" fmla="*/ 5210 w 10937"/>
                <a:gd name="connsiteY2" fmla="*/ 1382 h 10000"/>
                <a:gd name="connsiteX3" fmla="*/ 8157 w 10937"/>
                <a:gd name="connsiteY3" fmla="*/ 3489 h 10000"/>
                <a:gd name="connsiteX4" fmla="*/ 9985 w 10937"/>
                <a:gd name="connsiteY4" fmla="*/ 6158 h 10000"/>
                <a:gd name="connsiteX5" fmla="*/ 10535 w 10937"/>
                <a:gd name="connsiteY5" fmla="*/ 8082 h 10000"/>
                <a:gd name="connsiteX6" fmla="*/ 2945 w 10937"/>
                <a:gd name="connsiteY6" fmla="*/ 10000 h 10000"/>
                <a:gd name="connsiteX0" fmla="*/ 0 w 10937"/>
                <a:gd name="connsiteY0" fmla="*/ 2 h 10147"/>
                <a:gd name="connsiteX1" fmla="*/ 2912 w 10937"/>
                <a:gd name="connsiteY1" fmla="*/ 325 h 10147"/>
                <a:gd name="connsiteX2" fmla="*/ 5210 w 10937"/>
                <a:gd name="connsiteY2" fmla="*/ 1382 h 10147"/>
                <a:gd name="connsiteX3" fmla="*/ 8157 w 10937"/>
                <a:gd name="connsiteY3" fmla="*/ 3489 h 10147"/>
                <a:gd name="connsiteX4" fmla="*/ 9985 w 10937"/>
                <a:gd name="connsiteY4" fmla="*/ 6158 h 10147"/>
                <a:gd name="connsiteX5" fmla="*/ 10535 w 10937"/>
                <a:gd name="connsiteY5" fmla="*/ 8082 h 10147"/>
                <a:gd name="connsiteX6" fmla="*/ 1537 w 10937"/>
                <a:gd name="connsiteY6" fmla="*/ 10147 h 10147"/>
                <a:gd name="connsiteX0" fmla="*/ 0 w 10937"/>
                <a:gd name="connsiteY0" fmla="*/ 2 h 10147"/>
                <a:gd name="connsiteX1" fmla="*/ 2912 w 10937"/>
                <a:gd name="connsiteY1" fmla="*/ 325 h 10147"/>
                <a:gd name="connsiteX2" fmla="*/ 5210 w 10937"/>
                <a:gd name="connsiteY2" fmla="*/ 1382 h 10147"/>
                <a:gd name="connsiteX3" fmla="*/ 8157 w 10937"/>
                <a:gd name="connsiteY3" fmla="*/ 3489 h 10147"/>
                <a:gd name="connsiteX4" fmla="*/ 9985 w 10937"/>
                <a:gd name="connsiteY4" fmla="*/ 6158 h 10147"/>
                <a:gd name="connsiteX5" fmla="*/ 10535 w 10937"/>
                <a:gd name="connsiteY5" fmla="*/ 8082 h 10147"/>
                <a:gd name="connsiteX6" fmla="*/ 1537 w 10937"/>
                <a:gd name="connsiteY6" fmla="*/ 10147 h 10147"/>
                <a:gd name="connsiteX0" fmla="*/ 0 w 10937"/>
                <a:gd name="connsiteY0" fmla="*/ 2 h 10605"/>
                <a:gd name="connsiteX1" fmla="*/ 2912 w 10937"/>
                <a:gd name="connsiteY1" fmla="*/ 325 h 10605"/>
                <a:gd name="connsiteX2" fmla="*/ 5210 w 10937"/>
                <a:gd name="connsiteY2" fmla="*/ 1382 h 10605"/>
                <a:gd name="connsiteX3" fmla="*/ 8157 w 10937"/>
                <a:gd name="connsiteY3" fmla="*/ 3489 h 10605"/>
                <a:gd name="connsiteX4" fmla="*/ 9985 w 10937"/>
                <a:gd name="connsiteY4" fmla="*/ 6158 h 10605"/>
                <a:gd name="connsiteX5" fmla="*/ 10535 w 10937"/>
                <a:gd name="connsiteY5" fmla="*/ 8082 h 10605"/>
                <a:gd name="connsiteX6" fmla="*/ 4013 w 10937"/>
                <a:gd name="connsiteY6" fmla="*/ 10605 h 10605"/>
                <a:gd name="connsiteX0" fmla="*/ 0 w 10937"/>
                <a:gd name="connsiteY0" fmla="*/ 2 h 10605"/>
                <a:gd name="connsiteX1" fmla="*/ 2912 w 10937"/>
                <a:gd name="connsiteY1" fmla="*/ 325 h 10605"/>
                <a:gd name="connsiteX2" fmla="*/ 5210 w 10937"/>
                <a:gd name="connsiteY2" fmla="*/ 1382 h 10605"/>
                <a:gd name="connsiteX3" fmla="*/ 8157 w 10937"/>
                <a:gd name="connsiteY3" fmla="*/ 3489 h 10605"/>
                <a:gd name="connsiteX4" fmla="*/ 9985 w 10937"/>
                <a:gd name="connsiteY4" fmla="*/ 6158 h 10605"/>
                <a:gd name="connsiteX5" fmla="*/ 10535 w 10937"/>
                <a:gd name="connsiteY5" fmla="*/ 8082 h 10605"/>
                <a:gd name="connsiteX6" fmla="*/ 4013 w 10937"/>
                <a:gd name="connsiteY6" fmla="*/ 10605 h 10605"/>
                <a:gd name="connsiteX0" fmla="*/ 0 w 9986"/>
                <a:gd name="connsiteY0" fmla="*/ 2 h 10605"/>
                <a:gd name="connsiteX1" fmla="*/ 2912 w 9986"/>
                <a:gd name="connsiteY1" fmla="*/ 325 h 10605"/>
                <a:gd name="connsiteX2" fmla="*/ 5210 w 9986"/>
                <a:gd name="connsiteY2" fmla="*/ 1382 h 10605"/>
                <a:gd name="connsiteX3" fmla="*/ 8157 w 9986"/>
                <a:gd name="connsiteY3" fmla="*/ 3489 h 10605"/>
                <a:gd name="connsiteX4" fmla="*/ 9985 w 9986"/>
                <a:gd name="connsiteY4" fmla="*/ 6158 h 10605"/>
                <a:gd name="connsiteX5" fmla="*/ 8302 w 9986"/>
                <a:gd name="connsiteY5" fmla="*/ 8192 h 10605"/>
                <a:gd name="connsiteX6" fmla="*/ 4013 w 9986"/>
                <a:gd name="connsiteY6" fmla="*/ 10605 h 1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86" h="10605">
                  <a:moveTo>
                    <a:pt x="0" y="2"/>
                  </a:moveTo>
                  <a:cubicBezTo>
                    <a:pt x="453" y="-17"/>
                    <a:pt x="2043" y="95"/>
                    <a:pt x="2912" y="325"/>
                  </a:cubicBezTo>
                  <a:cubicBezTo>
                    <a:pt x="3781" y="555"/>
                    <a:pt x="4337" y="857"/>
                    <a:pt x="5210" y="1382"/>
                  </a:cubicBezTo>
                  <a:cubicBezTo>
                    <a:pt x="6085" y="1907"/>
                    <a:pt x="7364" y="2695"/>
                    <a:pt x="8157" y="3489"/>
                  </a:cubicBezTo>
                  <a:cubicBezTo>
                    <a:pt x="8949" y="4283"/>
                    <a:pt x="10034" y="5469"/>
                    <a:pt x="9985" y="6158"/>
                  </a:cubicBezTo>
                  <a:cubicBezTo>
                    <a:pt x="9936" y="6847"/>
                    <a:pt x="9475" y="7552"/>
                    <a:pt x="8302" y="8192"/>
                  </a:cubicBezTo>
                  <a:cubicBezTo>
                    <a:pt x="7129" y="8832"/>
                    <a:pt x="4056" y="10007"/>
                    <a:pt x="4013" y="10605"/>
                  </a:cubicBezTo>
                </a:path>
              </a:pathLst>
            </a:custGeom>
            <a:solidFill>
              <a:srgbClr val="FF0000">
                <a:alpha val="7000"/>
              </a:srgbClr>
            </a:solidFill>
            <a:ln w="9525">
              <a:solidFill>
                <a:schemeClr val="tx1"/>
              </a:solidFill>
              <a:round/>
              <a:headEnd/>
              <a:tailEnd/>
            </a:ln>
          </p:spPr>
          <p:txBody>
            <a:bodyPr/>
            <a:lstStyle/>
            <a:p>
              <a:pPr>
                <a:defRPr/>
              </a:pPr>
              <a:endParaRPr lang="en-US"/>
            </a:p>
          </p:txBody>
        </p:sp>
        <p:sp>
          <p:nvSpPr>
            <p:cNvPr id="33" name="Freeform 88"/>
            <p:cNvSpPr>
              <a:spLocks/>
            </p:cNvSpPr>
            <p:nvPr/>
          </p:nvSpPr>
          <p:spPr bwMode="auto">
            <a:xfrm>
              <a:off x="1870075" y="7502525"/>
              <a:ext cx="647700" cy="1063625"/>
            </a:xfrm>
            <a:custGeom>
              <a:avLst/>
              <a:gdLst>
                <a:gd name="T0" fmla="*/ 0 w 204"/>
                <a:gd name="T1" fmla="*/ 2147483647 h 335"/>
                <a:gd name="T2" fmla="*/ 2147483647 w 204"/>
                <a:gd name="T3" fmla="*/ 2147483647 h 335"/>
                <a:gd name="T4" fmla="*/ 2147483647 w 204"/>
                <a:gd name="T5" fmla="*/ 2147483647 h 335"/>
                <a:gd name="T6" fmla="*/ 2147483647 w 204"/>
                <a:gd name="T7" fmla="*/ 2147483647 h 335"/>
                <a:gd name="T8" fmla="*/ 0 60000 65536"/>
                <a:gd name="T9" fmla="*/ 0 60000 65536"/>
                <a:gd name="T10" fmla="*/ 0 60000 65536"/>
                <a:gd name="T11" fmla="*/ 0 60000 65536"/>
                <a:gd name="T12" fmla="*/ 0 w 204"/>
                <a:gd name="T13" fmla="*/ 0 h 335"/>
                <a:gd name="T14" fmla="*/ 204 w 204"/>
                <a:gd name="T15" fmla="*/ 335 h 335"/>
              </a:gdLst>
              <a:ahLst/>
              <a:cxnLst>
                <a:cxn ang="T8">
                  <a:pos x="T0" y="T1"/>
                </a:cxn>
                <a:cxn ang="T9">
                  <a:pos x="T2" y="T3"/>
                </a:cxn>
                <a:cxn ang="T10">
                  <a:pos x="T4" y="T5"/>
                </a:cxn>
                <a:cxn ang="T11">
                  <a:pos x="T6" y="T7"/>
                </a:cxn>
              </a:cxnLst>
              <a:rect l="T12" t="T13" r="T14" b="T15"/>
              <a:pathLst>
                <a:path w="204" h="335">
                  <a:moveTo>
                    <a:pt x="0" y="335"/>
                  </a:moveTo>
                  <a:cubicBezTo>
                    <a:pt x="6" y="323"/>
                    <a:pt x="20" y="312"/>
                    <a:pt x="35" y="263"/>
                  </a:cubicBezTo>
                  <a:cubicBezTo>
                    <a:pt x="50" y="214"/>
                    <a:pt x="63" y="86"/>
                    <a:pt x="91" y="43"/>
                  </a:cubicBezTo>
                  <a:cubicBezTo>
                    <a:pt x="119" y="0"/>
                    <a:pt x="181" y="13"/>
                    <a:pt x="204" y="5"/>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34" name="Text Box 91"/>
            <p:cNvSpPr txBox="1">
              <a:spLocks noChangeArrowheads="1"/>
            </p:cNvSpPr>
            <p:nvPr/>
          </p:nvSpPr>
          <p:spPr bwMode="auto">
            <a:xfrm>
              <a:off x="3435350" y="8413750"/>
              <a:ext cx="4254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35" name="Text Box 93"/>
            <p:cNvSpPr txBox="1">
              <a:spLocks noChangeArrowheads="1"/>
            </p:cNvSpPr>
            <p:nvPr/>
          </p:nvSpPr>
          <p:spPr bwMode="auto">
            <a:xfrm>
              <a:off x="15465086" y="8701995"/>
              <a:ext cx="4572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3600"/>
                <a:t> </a:t>
              </a:r>
            </a:p>
          </p:txBody>
        </p:sp>
        <p:sp>
          <p:nvSpPr>
            <p:cNvPr id="36" name="Rectangle 94"/>
            <p:cNvSpPr>
              <a:spLocks noChangeArrowheads="1"/>
            </p:cNvSpPr>
            <p:nvPr/>
          </p:nvSpPr>
          <p:spPr bwMode="auto">
            <a:xfrm>
              <a:off x="15392400" y="2895600"/>
              <a:ext cx="121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37" name="Oval 96"/>
            <p:cNvSpPr>
              <a:spLocks noChangeArrowheads="1"/>
            </p:cNvSpPr>
            <p:nvPr/>
          </p:nvSpPr>
          <p:spPr bwMode="auto">
            <a:xfrm>
              <a:off x="7562849" y="4267200"/>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cxnSp>
          <p:nvCxnSpPr>
            <p:cNvPr id="38" name="AutoShape 97"/>
            <p:cNvCxnSpPr>
              <a:cxnSpLocks noChangeShapeType="1"/>
              <a:stCxn id="39" idx="1"/>
              <a:endCxn id="37" idx="2"/>
            </p:cNvCxnSpPr>
            <p:nvPr/>
          </p:nvCxnSpPr>
          <p:spPr bwMode="auto">
            <a:xfrm rot="10800000" flipH="1">
              <a:off x="7543799" y="4343401"/>
              <a:ext cx="19049" cy="3859213"/>
            </a:xfrm>
            <a:prstGeom prst="bentConnector3">
              <a:avLst>
                <a:gd name="adj1" fmla="val -1200063"/>
              </a:avLst>
            </a:prstGeom>
            <a:noFill/>
            <a:ln w="38100">
              <a:solidFill>
                <a:srgbClr val="DBD600"/>
              </a:solidFill>
              <a:miter lim="800000"/>
              <a:headEnd type="triangle" w="med" len="med"/>
              <a:tailEnd/>
            </a:ln>
            <a:extLst>
              <a:ext uri="{909E8E84-426E-40DD-AFC4-6F175D3DCCD1}">
                <a14:hiddenFill xmlns:a14="http://schemas.microsoft.com/office/drawing/2010/main">
                  <a:noFill/>
                </a14:hiddenFill>
              </a:ext>
            </a:extLst>
          </p:spPr>
        </p:cxnSp>
        <p:sp>
          <p:nvSpPr>
            <p:cNvPr id="39" name="Text Box 98"/>
            <p:cNvSpPr txBox="1">
              <a:spLocks noChangeArrowheads="1"/>
            </p:cNvSpPr>
            <p:nvPr/>
          </p:nvSpPr>
          <p:spPr bwMode="auto">
            <a:xfrm>
              <a:off x="7543800" y="7835900"/>
              <a:ext cx="4572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3600"/>
                <a:t> </a:t>
              </a:r>
            </a:p>
          </p:txBody>
        </p:sp>
        <p:cxnSp>
          <p:nvCxnSpPr>
            <p:cNvPr id="40" name="AutoShape 30"/>
            <p:cNvCxnSpPr>
              <a:cxnSpLocks noChangeShapeType="1"/>
              <a:stCxn id="8" idx="1"/>
              <a:endCxn id="41" idx="1"/>
            </p:cNvCxnSpPr>
            <p:nvPr/>
          </p:nvCxnSpPr>
          <p:spPr bwMode="auto">
            <a:xfrm rot="10800000" flipV="1">
              <a:off x="2515292" y="2638424"/>
              <a:ext cx="4984058" cy="5827595"/>
            </a:xfrm>
            <a:prstGeom prst="bentConnector3">
              <a:avLst>
                <a:gd name="adj1" fmla="val 90006"/>
              </a:avLst>
            </a:prstGeom>
            <a:noFill/>
            <a:ln w="38100">
              <a:solidFill>
                <a:srgbClr val="FF00FF"/>
              </a:solidFill>
              <a:miter lim="800000"/>
              <a:headEnd/>
              <a:tailEnd type="triangle" w="med" len="med"/>
            </a:ln>
            <a:extLst>
              <a:ext uri="{909E8E84-426E-40DD-AFC4-6F175D3DCCD1}">
                <a14:hiddenFill xmlns:a14="http://schemas.microsoft.com/office/drawing/2010/main">
                  <a:noFill/>
                </a14:hiddenFill>
              </a:ext>
            </a:extLst>
          </p:spPr>
        </p:cxnSp>
        <p:sp>
          <p:nvSpPr>
            <p:cNvPr id="41" name="Freeform 41"/>
            <p:cNvSpPr>
              <a:spLocks/>
            </p:cNvSpPr>
            <p:nvPr/>
          </p:nvSpPr>
          <p:spPr bwMode="auto">
            <a:xfrm>
              <a:off x="1693362" y="8293098"/>
              <a:ext cx="875759" cy="428634"/>
            </a:xfrm>
            <a:custGeom>
              <a:avLst/>
              <a:gdLst>
                <a:gd name="T0" fmla="*/ 0 w 112"/>
                <a:gd name="T1" fmla="*/ 2147483647 h 104"/>
                <a:gd name="T2" fmla="*/ 2147483647 w 112"/>
                <a:gd name="T3" fmla="*/ 2147483647 h 104"/>
                <a:gd name="T4" fmla="*/ 2147483647 w 112"/>
                <a:gd name="T5" fmla="*/ 0 h 104"/>
                <a:gd name="T6" fmla="*/ 0 60000 65536"/>
                <a:gd name="T7" fmla="*/ 0 60000 65536"/>
                <a:gd name="T8" fmla="*/ 0 60000 65536"/>
                <a:gd name="T9" fmla="*/ 0 w 112"/>
                <a:gd name="T10" fmla="*/ 0 h 104"/>
                <a:gd name="T11" fmla="*/ 112 w 112"/>
                <a:gd name="T12" fmla="*/ 104 h 104"/>
                <a:gd name="connsiteX0" fmla="*/ 0 w 9442"/>
                <a:gd name="connsiteY0" fmla="*/ 21405 h 21746"/>
                <a:gd name="connsiteX1" fmla="*/ 8939 w 9442"/>
                <a:gd name="connsiteY1" fmla="*/ 9231 h 21746"/>
                <a:gd name="connsiteX2" fmla="*/ 8939 w 9442"/>
                <a:gd name="connsiteY2" fmla="*/ 0 h 21746"/>
                <a:gd name="connsiteX0" fmla="*/ 0 w 10000"/>
                <a:gd name="connsiteY0" fmla="*/ 9843 h 9843"/>
                <a:gd name="connsiteX1" fmla="*/ 9467 w 10000"/>
                <a:gd name="connsiteY1" fmla="*/ 4245 h 9843"/>
                <a:gd name="connsiteX2" fmla="*/ 9467 w 10000"/>
                <a:gd name="connsiteY2" fmla="*/ 0 h 9843"/>
                <a:gd name="connsiteX0" fmla="*/ 0 w 10000"/>
                <a:gd name="connsiteY0" fmla="*/ 11615 h 11615"/>
                <a:gd name="connsiteX1" fmla="*/ 9467 w 10000"/>
                <a:gd name="connsiteY1" fmla="*/ 4313 h 11615"/>
                <a:gd name="connsiteX2" fmla="*/ 9467 w 10000"/>
                <a:gd name="connsiteY2" fmla="*/ 0 h 11615"/>
                <a:gd name="connsiteX0" fmla="*/ 0 w 10000"/>
                <a:gd name="connsiteY0" fmla="*/ 11615 h 11615"/>
                <a:gd name="connsiteX1" fmla="*/ 9467 w 10000"/>
                <a:gd name="connsiteY1" fmla="*/ 4313 h 11615"/>
                <a:gd name="connsiteX2" fmla="*/ 9467 w 10000"/>
                <a:gd name="connsiteY2" fmla="*/ 0 h 11615"/>
                <a:gd name="connsiteX0" fmla="*/ 0 w 10000"/>
                <a:gd name="connsiteY0" fmla="*/ 11615 h 11615"/>
                <a:gd name="connsiteX1" fmla="*/ 9467 w 10000"/>
                <a:gd name="connsiteY1" fmla="*/ 6389 h 11615"/>
                <a:gd name="connsiteX2" fmla="*/ 9467 w 10000"/>
                <a:gd name="connsiteY2" fmla="*/ 0 h 11615"/>
                <a:gd name="connsiteX0" fmla="*/ 0 w 10087"/>
                <a:gd name="connsiteY0" fmla="*/ 8760 h 8760"/>
                <a:gd name="connsiteX1" fmla="*/ 9467 w 10087"/>
                <a:gd name="connsiteY1" fmla="*/ 3534 h 8760"/>
                <a:gd name="connsiteX2" fmla="*/ 9906 w 10087"/>
                <a:gd name="connsiteY2" fmla="*/ 0 h 8760"/>
              </a:gdLst>
              <a:ahLst/>
              <a:cxnLst>
                <a:cxn ang="0">
                  <a:pos x="connsiteX0" y="connsiteY0"/>
                </a:cxn>
                <a:cxn ang="0">
                  <a:pos x="connsiteX1" y="connsiteY1"/>
                </a:cxn>
                <a:cxn ang="0">
                  <a:pos x="connsiteX2" y="connsiteY2"/>
                </a:cxn>
              </a:cxnLst>
              <a:rect l="l" t="t" r="r" b="b"/>
              <a:pathLst>
                <a:path w="10087" h="8760">
                  <a:moveTo>
                    <a:pt x="0" y="8760"/>
                  </a:moveTo>
                  <a:cubicBezTo>
                    <a:pt x="3262" y="1252"/>
                    <a:pt x="7955" y="3893"/>
                    <a:pt x="9467" y="3534"/>
                  </a:cubicBezTo>
                  <a:cubicBezTo>
                    <a:pt x="10981" y="3174"/>
                    <a:pt x="9150" y="1078"/>
                    <a:pt x="9906"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42" name="Group 41"/>
            <p:cNvGrpSpPr/>
            <p:nvPr/>
          </p:nvGrpSpPr>
          <p:grpSpPr>
            <a:xfrm>
              <a:off x="1536700" y="7997825"/>
              <a:ext cx="0" cy="1752600"/>
              <a:chOff x="1701800" y="8382000"/>
              <a:chExt cx="0" cy="1752600"/>
            </a:xfrm>
          </p:grpSpPr>
          <p:sp>
            <p:nvSpPr>
              <p:cNvPr id="66" name="Line 24"/>
              <p:cNvSpPr>
                <a:spLocks noChangeShapeType="1"/>
              </p:cNvSpPr>
              <p:nvPr/>
            </p:nvSpPr>
            <p:spPr bwMode="auto">
              <a:xfrm>
                <a:off x="1701800" y="8382000"/>
                <a:ext cx="0" cy="762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7" name="Line 28"/>
              <p:cNvSpPr>
                <a:spLocks noChangeShapeType="1"/>
              </p:cNvSpPr>
              <p:nvPr/>
            </p:nvSpPr>
            <p:spPr bwMode="auto">
              <a:xfrm>
                <a:off x="1701800" y="8458200"/>
                <a:ext cx="0" cy="1676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43" name="Text Box 13"/>
            <p:cNvSpPr txBox="1">
              <a:spLocks noChangeArrowheads="1"/>
            </p:cNvSpPr>
            <p:nvPr/>
          </p:nvSpPr>
          <p:spPr bwMode="auto">
            <a:xfrm>
              <a:off x="7526337" y="3717924"/>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endParaRPr lang="en-US" sz="1800"/>
            </a:p>
          </p:txBody>
        </p:sp>
        <p:cxnSp>
          <p:nvCxnSpPr>
            <p:cNvPr id="44" name="AutoShape 92"/>
            <p:cNvCxnSpPr>
              <a:cxnSpLocks noChangeShapeType="1"/>
              <a:stCxn id="79" idx="0"/>
              <a:endCxn id="8" idx="3"/>
            </p:cNvCxnSpPr>
            <p:nvPr/>
          </p:nvCxnSpPr>
          <p:spPr bwMode="auto">
            <a:xfrm rot="16200000" flipV="1">
              <a:off x="10393534" y="2944641"/>
              <a:ext cx="6063569" cy="5451136"/>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45" name="AutoShape 92"/>
            <p:cNvCxnSpPr>
              <a:cxnSpLocks noChangeShapeType="1"/>
              <a:stCxn id="35" idx="0"/>
              <a:endCxn id="9" idx="3"/>
            </p:cNvCxnSpPr>
            <p:nvPr/>
          </p:nvCxnSpPr>
          <p:spPr bwMode="auto">
            <a:xfrm rot="16200000" flipV="1">
              <a:off x="10828510" y="3836817"/>
              <a:ext cx="4736418" cy="4993936"/>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46" name="AutoShape 34"/>
            <p:cNvCxnSpPr>
              <a:cxnSpLocks noChangeShapeType="1"/>
              <a:stCxn id="47" idx="3"/>
              <a:endCxn id="10" idx="1"/>
            </p:cNvCxnSpPr>
            <p:nvPr/>
          </p:nvCxnSpPr>
          <p:spPr bwMode="auto">
            <a:xfrm>
              <a:off x="2287587" y="5689600"/>
              <a:ext cx="5211763" cy="711200"/>
            </a:xfrm>
            <a:prstGeom prst="bentConnector3">
              <a:avLst>
                <a:gd name="adj1" fmla="val 50000"/>
              </a:avLst>
            </a:prstGeom>
            <a:noFill/>
            <a:ln w="38100">
              <a:solidFill>
                <a:srgbClr val="FFC000"/>
              </a:solidFill>
              <a:miter lim="800000"/>
              <a:headEnd/>
              <a:tailEnd type="triangle" w="med" len="med"/>
            </a:ln>
            <a:extLst>
              <a:ext uri="{909E8E84-426E-40DD-AFC4-6F175D3DCCD1}">
                <a14:hiddenFill xmlns:a14="http://schemas.microsoft.com/office/drawing/2010/main">
                  <a:noFill/>
                </a14:hiddenFill>
              </a:ext>
            </a:extLst>
          </p:spPr>
        </p:cxnSp>
        <p:sp>
          <p:nvSpPr>
            <p:cNvPr id="47" name="Rectangle 46"/>
            <p:cNvSpPr/>
            <p:nvPr/>
          </p:nvSpPr>
          <p:spPr bwMode="auto">
            <a:xfrm>
              <a:off x="1651000" y="5486400"/>
              <a:ext cx="636587" cy="406400"/>
            </a:xfrm>
            <a:prstGeom prst="rect">
              <a:avLst/>
            </a:prstGeom>
            <a:solidFill>
              <a:schemeClr val="tx1">
                <a:lumMod val="65000"/>
                <a:lumOff val="35000"/>
              </a:schemeClr>
            </a:solidFill>
            <a:ln w="9525">
              <a:solidFill>
                <a:schemeClr val="tx1"/>
              </a:solidFill>
              <a:round/>
              <a:headEnd/>
              <a:tailEnd type="triangle" w="med" len="med"/>
            </a:ln>
            <a:extLst/>
          </p:spPr>
          <p:txBody>
            <a:bodyPr wrap="none" rtlCol="0" anchor="ctr">
              <a:noAutofit/>
            </a:bodyPr>
            <a:lstStyle/>
            <a:p>
              <a:pPr algn="ctr"/>
              <a:endParaRPr lang="en-US"/>
            </a:p>
          </p:txBody>
        </p:sp>
        <p:cxnSp>
          <p:nvCxnSpPr>
            <p:cNvPr id="48" name="AutoShape 34"/>
            <p:cNvCxnSpPr>
              <a:cxnSpLocks noChangeShapeType="1"/>
              <a:stCxn id="6" idx="3"/>
              <a:endCxn id="23" idx="2"/>
            </p:cNvCxnSpPr>
            <p:nvPr/>
          </p:nvCxnSpPr>
          <p:spPr bwMode="auto">
            <a:xfrm rot="10800000" flipV="1">
              <a:off x="3922714" y="8474075"/>
              <a:ext cx="522286" cy="203200"/>
            </a:xfrm>
            <a:prstGeom prst="bentConnector3">
              <a:avLst>
                <a:gd name="adj1" fmla="val 50000"/>
              </a:avLst>
            </a:prstGeom>
            <a:noFill/>
            <a:ln w="38100">
              <a:solidFill>
                <a:srgbClr val="0000FF"/>
              </a:solidFill>
              <a:miter lim="800000"/>
              <a:headEnd/>
              <a:tailEnd type="triangle" w="med" len="med"/>
            </a:ln>
            <a:extLst>
              <a:ext uri="{909E8E84-426E-40DD-AFC4-6F175D3DCCD1}">
                <a14:hiddenFill xmlns:a14="http://schemas.microsoft.com/office/drawing/2010/main">
                  <a:noFill/>
                </a14:hiddenFill>
              </a:ext>
            </a:extLst>
          </p:spPr>
        </p:cxnSp>
        <p:cxnSp>
          <p:nvCxnSpPr>
            <p:cNvPr id="49" name="AutoShape 34"/>
            <p:cNvCxnSpPr>
              <a:cxnSpLocks noChangeShapeType="1"/>
              <a:stCxn id="51" idx="1"/>
              <a:endCxn id="50" idx="1"/>
            </p:cNvCxnSpPr>
            <p:nvPr/>
          </p:nvCxnSpPr>
          <p:spPr bwMode="auto">
            <a:xfrm rot="10800000" flipH="1">
              <a:off x="4444999" y="3048001"/>
              <a:ext cx="3054351" cy="5246687"/>
            </a:xfrm>
            <a:prstGeom prst="bentConnector3">
              <a:avLst>
                <a:gd name="adj1" fmla="val -7484"/>
              </a:avLst>
            </a:prstGeom>
            <a:noFill/>
            <a:ln w="38100">
              <a:solidFill>
                <a:srgbClr val="FF00FF"/>
              </a:solidFill>
              <a:miter lim="800000"/>
              <a:headEnd/>
              <a:tailEnd type="triangle" w="med" len="med"/>
            </a:ln>
            <a:extLst>
              <a:ext uri="{909E8E84-426E-40DD-AFC4-6F175D3DCCD1}">
                <a14:hiddenFill xmlns:a14="http://schemas.microsoft.com/office/drawing/2010/main">
                  <a:noFill/>
                </a14:hiddenFill>
              </a:ext>
            </a:extLst>
          </p:spPr>
        </p:cxnSp>
        <p:sp>
          <p:nvSpPr>
            <p:cNvPr id="50" name="Text Box 13"/>
            <p:cNvSpPr txBox="1">
              <a:spLocks noChangeArrowheads="1"/>
            </p:cNvSpPr>
            <p:nvPr/>
          </p:nvSpPr>
          <p:spPr bwMode="auto">
            <a:xfrm>
              <a:off x="7499351" y="2819400"/>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endParaRPr lang="en-US" sz="1800"/>
            </a:p>
          </p:txBody>
        </p:sp>
        <p:sp>
          <p:nvSpPr>
            <p:cNvPr id="51" name="Text Box 13"/>
            <p:cNvSpPr txBox="1">
              <a:spLocks noChangeArrowheads="1"/>
            </p:cNvSpPr>
            <p:nvPr/>
          </p:nvSpPr>
          <p:spPr bwMode="auto">
            <a:xfrm>
              <a:off x="4445000" y="8066087"/>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endParaRPr lang="en-US" sz="1800"/>
            </a:p>
          </p:txBody>
        </p:sp>
        <p:sp>
          <p:nvSpPr>
            <p:cNvPr id="52" name="Freeform 41"/>
            <p:cNvSpPr>
              <a:spLocks/>
            </p:cNvSpPr>
            <p:nvPr/>
          </p:nvSpPr>
          <p:spPr bwMode="auto">
            <a:xfrm flipV="1">
              <a:off x="1546725" y="7942356"/>
              <a:ext cx="304800" cy="457200"/>
            </a:xfrm>
            <a:custGeom>
              <a:avLst/>
              <a:gdLst>
                <a:gd name="T0" fmla="*/ 0 w 112"/>
                <a:gd name="T1" fmla="*/ 2147483647 h 104"/>
                <a:gd name="T2" fmla="*/ 2147483647 w 112"/>
                <a:gd name="T3" fmla="*/ 2147483647 h 104"/>
                <a:gd name="T4" fmla="*/ 2147483647 w 112"/>
                <a:gd name="T5" fmla="*/ 0 h 104"/>
                <a:gd name="T6" fmla="*/ 0 60000 65536"/>
                <a:gd name="T7" fmla="*/ 0 60000 65536"/>
                <a:gd name="T8" fmla="*/ 0 60000 65536"/>
                <a:gd name="T9" fmla="*/ 0 w 112"/>
                <a:gd name="T10" fmla="*/ 0 h 104"/>
                <a:gd name="T11" fmla="*/ 112 w 112"/>
                <a:gd name="T12" fmla="*/ 104 h 104"/>
              </a:gdLst>
              <a:ahLst/>
              <a:cxnLst>
                <a:cxn ang="T6">
                  <a:pos x="T0" y="T1"/>
                </a:cxn>
                <a:cxn ang="T7">
                  <a:pos x="T2" y="T3"/>
                </a:cxn>
                <a:cxn ang="T8">
                  <a:pos x="T4" y="T5"/>
                </a:cxn>
              </a:cxnLst>
              <a:rect l="T9" t="T10" r="T11" b="T12"/>
              <a:pathLst>
                <a:path w="112" h="104">
                  <a:moveTo>
                    <a:pt x="0" y="48"/>
                  </a:moveTo>
                  <a:cubicBezTo>
                    <a:pt x="40" y="76"/>
                    <a:pt x="80" y="104"/>
                    <a:pt x="96" y="96"/>
                  </a:cubicBezTo>
                  <a:cubicBezTo>
                    <a:pt x="112" y="88"/>
                    <a:pt x="88" y="24"/>
                    <a:pt x="96" y="0"/>
                  </a:cubicBezTo>
                </a:path>
              </a:pathLst>
            </a:custGeom>
            <a:noFill/>
            <a:ln w="9525">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3" name="Freeform 41"/>
            <p:cNvSpPr>
              <a:spLocks/>
            </p:cNvSpPr>
            <p:nvPr/>
          </p:nvSpPr>
          <p:spPr bwMode="auto">
            <a:xfrm>
              <a:off x="1538287" y="7599456"/>
              <a:ext cx="517525" cy="568332"/>
            </a:xfrm>
            <a:custGeom>
              <a:avLst/>
              <a:gdLst>
                <a:gd name="T0" fmla="*/ 0 w 112"/>
                <a:gd name="T1" fmla="*/ 2147483647 h 104"/>
                <a:gd name="T2" fmla="*/ 2147483647 w 112"/>
                <a:gd name="T3" fmla="*/ 2147483647 h 104"/>
                <a:gd name="T4" fmla="*/ 2147483647 w 112"/>
                <a:gd name="T5" fmla="*/ 0 h 104"/>
                <a:gd name="T6" fmla="*/ 0 60000 65536"/>
                <a:gd name="T7" fmla="*/ 0 60000 65536"/>
                <a:gd name="T8" fmla="*/ 0 60000 65536"/>
                <a:gd name="T9" fmla="*/ 0 w 112"/>
                <a:gd name="T10" fmla="*/ 0 h 104"/>
                <a:gd name="T11" fmla="*/ 112 w 112"/>
                <a:gd name="T12" fmla="*/ 104 h 104"/>
                <a:gd name="connsiteX0" fmla="*/ 0 w 9442"/>
                <a:gd name="connsiteY0" fmla="*/ 21405 h 21746"/>
                <a:gd name="connsiteX1" fmla="*/ 8939 w 9442"/>
                <a:gd name="connsiteY1" fmla="*/ 9231 h 21746"/>
                <a:gd name="connsiteX2" fmla="*/ 8939 w 9442"/>
                <a:gd name="connsiteY2" fmla="*/ 0 h 21746"/>
                <a:gd name="connsiteX0" fmla="*/ 0 w 10000"/>
                <a:gd name="connsiteY0" fmla="*/ 9843 h 9843"/>
                <a:gd name="connsiteX1" fmla="*/ 9467 w 10000"/>
                <a:gd name="connsiteY1" fmla="*/ 4245 h 9843"/>
                <a:gd name="connsiteX2" fmla="*/ 9467 w 10000"/>
                <a:gd name="connsiteY2" fmla="*/ 0 h 9843"/>
                <a:gd name="connsiteX0" fmla="*/ 0 w 10000"/>
                <a:gd name="connsiteY0" fmla="*/ 11615 h 11615"/>
                <a:gd name="connsiteX1" fmla="*/ 9467 w 10000"/>
                <a:gd name="connsiteY1" fmla="*/ 4313 h 11615"/>
                <a:gd name="connsiteX2" fmla="*/ 9467 w 10000"/>
                <a:gd name="connsiteY2" fmla="*/ 0 h 11615"/>
                <a:gd name="connsiteX0" fmla="*/ 0 w 10000"/>
                <a:gd name="connsiteY0" fmla="*/ 11615 h 11615"/>
                <a:gd name="connsiteX1" fmla="*/ 9467 w 10000"/>
                <a:gd name="connsiteY1" fmla="*/ 4313 h 11615"/>
                <a:gd name="connsiteX2" fmla="*/ 9467 w 10000"/>
                <a:gd name="connsiteY2" fmla="*/ 0 h 11615"/>
              </a:gdLst>
              <a:ahLst/>
              <a:cxnLst>
                <a:cxn ang="0">
                  <a:pos x="connsiteX0" y="connsiteY0"/>
                </a:cxn>
                <a:cxn ang="0">
                  <a:pos x="connsiteX1" y="connsiteY1"/>
                </a:cxn>
                <a:cxn ang="0">
                  <a:pos x="connsiteX2" y="connsiteY2"/>
                </a:cxn>
              </a:cxnLst>
              <a:rect l="l" t="t" r="r" b="b"/>
              <a:pathLst>
                <a:path w="10000" h="11615">
                  <a:moveTo>
                    <a:pt x="0" y="11615"/>
                  </a:moveTo>
                  <a:cubicBezTo>
                    <a:pt x="3262" y="4107"/>
                    <a:pt x="7955" y="4672"/>
                    <a:pt x="9467" y="4313"/>
                  </a:cubicBezTo>
                  <a:cubicBezTo>
                    <a:pt x="10981" y="3953"/>
                    <a:pt x="8711" y="1078"/>
                    <a:pt x="9467"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54" name="AutoShape 30"/>
            <p:cNvCxnSpPr>
              <a:cxnSpLocks noChangeShapeType="1"/>
              <a:stCxn id="55" idx="1"/>
              <a:endCxn id="53" idx="1"/>
            </p:cNvCxnSpPr>
            <p:nvPr/>
          </p:nvCxnSpPr>
          <p:spPr bwMode="auto">
            <a:xfrm rot="10800000" flipV="1">
              <a:off x="2028229" y="2409825"/>
              <a:ext cx="5471123" cy="5400670"/>
            </a:xfrm>
            <a:prstGeom prst="bentConnector3">
              <a:avLst>
                <a:gd name="adj1" fmla="val 84355"/>
              </a:avLst>
            </a:prstGeom>
            <a:noFill/>
            <a:ln w="38100">
              <a:solidFill>
                <a:srgbClr val="FF00FF"/>
              </a:solidFill>
              <a:miter lim="800000"/>
              <a:headEnd/>
              <a:tailEnd type="triangle" w="med" len="med"/>
            </a:ln>
            <a:extLst>
              <a:ext uri="{909E8E84-426E-40DD-AFC4-6F175D3DCCD1}">
                <a14:hiddenFill xmlns:a14="http://schemas.microsoft.com/office/drawing/2010/main">
                  <a:noFill/>
                </a14:hiddenFill>
              </a:ext>
            </a:extLst>
          </p:spPr>
        </p:cxnSp>
        <p:sp>
          <p:nvSpPr>
            <p:cNvPr id="55" name="Text Box 13"/>
            <p:cNvSpPr txBox="1">
              <a:spLocks noChangeArrowheads="1"/>
            </p:cNvSpPr>
            <p:nvPr/>
          </p:nvSpPr>
          <p:spPr bwMode="auto">
            <a:xfrm>
              <a:off x="7499351" y="2181225"/>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endParaRPr lang="en-US" sz="1800"/>
            </a:p>
          </p:txBody>
        </p:sp>
        <p:cxnSp>
          <p:nvCxnSpPr>
            <p:cNvPr id="56" name="AutoShape 30"/>
            <p:cNvCxnSpPr>
              <a:cxnSpLocks noChangeShapeType="1"/>
              <a:stCxn id="23" idx="0"/>
            </p:cNvCxnSpPr>
            <p:nvPr/>
          </p:nvCxnSpPr>
          <p:spPr bwMode="auto">
            <a:xfrm rot="10800000">
              <a:off x="1797049" y="8170957"/>
              <a:ext cx="1906590" cy="506319"/>
            </a:xfrm>
            <a:prstGeom prst="bentConnector3">
              <a:avLst>
                <a:gd name="adj1" fmla="val 50000"/>
              </a:avLst>
            </a:prstGeom>
            <a:noFill/>
            <a:ln w="38100">
              <a:solidFill>
                <a:srgbClr val="0000FF"/>
              </a:solidFill>
              <a:miter lim="800000"/>
              <a:headEnd/>
              <a:tailEnd type="triangle" w="med" len="med"/>
            </a:ln>
            <a:extLst>
              <a:ext uri="{909E8E84-426E-40DD-AFC4-6F175D3DCCD1}">
                <a14:hiddenFill xmlns:a14="http://schemas.microsoft.com/office/drawing/2010/main">
                  <a:noFill/>
                </a14:hiddenFill>
              </a:ext>
            </a:extLst>
          </p:spPr>
        </p:cxnSp>
        <p:sp>
          <p:nvSpPr>
            <p:cNvPr id="57" name="Line 71"/>
            <p:cNvSpPr>
              <a:spLocks noChangeShapeType="1"/>
            </p:cNvSpPr>
            <p:nvPr/>
          </p:nvSpPr>
          <p:spPr bwMode="auto">
            <a:xfrm>
              <a:off x="98425" y="4800600"/>
              <a:ext cx="0" cy="2082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8" name="Group 57"/>
            <p:cNvGrpSpPr/>
            <p:nvPr/>
          </p:nvGrpSpPr>
          <p:grpSpPr>
            <a:xfrm>
              <a:off x="65087" y="4892675"/>
              <a:ext cx="914400" cy="152400"/>
              <a:chOff x="165100" y="5892800"/>
              <a:chExt cx="914400" cy="152400"/>
            </a:xfrm>
          </p:grpSpPr>
          <p:sp>
            <p:nvSpPr>
              <p:cNvPr id="63" name="Freeform 50"/>
              <p:cNvSpPr>
                <a:spLocks/>
              </p:cNvSpPr>
              <p:nvPr/>
            </p:nvSpPr>
            <p:spPr bwMode="auto">
              <a:xfrm flipH="1">
                <a:off x="165100" y="5892800"/>
                <a:ext cx="914400" cy="152400"/>
              </a:xfrm>
              <a:custGeom>
                <a:avLst/>
                <a:gdLst>
                  <a:gd name="T0" fmla="*/ 2147483647 w 816"/>
                  <a:gd name="T1" fmla="*/ 0 h 144"/>
                  <a:gd name="T2" fmla="*/ 2147483647 w 816"/>
                  <a:gd name="T3" fmla="*/ 2147483647 h 144"/>
                  <a:gd name="T4" fmla="*/ 2147483647 w 816"/>
                  <a:gd name="T5" fmla="*/ 2147483647 h 144"/>
                  <a:gd name="T6" fmla="*/ 2147483647 w 816"/>
                  <a:gd name="T7" fmla="*/ 2147483647 h 144"/>
                  <a:gd name="T8" fmla="*/ 2147483647 w 816"/>
                  <a:gd name="T9" fmla="*/ 2147483647 h 144"/>
                  <a:gd name="T10" fmla="*/ 0 w 816"/>
                  <a:gd name="T11" fmla="*/ 2147483647 h 144"/>
                  <a:gd name="T12" fmla="*/ 0 w 816"/>
                  <a:gd name="T13" fmla="*/ 2147483647 h 144"/>
                  <a:gd name="T14" fmla="*/ 2147483647 w 816"/>
                  <a:gd name="T15" fmla="*/ 2147483647 h 144"/>
                  <a:gd name="T16" fmla="*/ 2147483647 w 816"/>
                  <a:gd name="T17" fmla="*/ 2147483647 h 144"/>
                  <a:gd name="T18" fmla="*/ 2147483647 w 816"/>
                  <a:gd name="T19" fmla="*/ 0 h 1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16"/>
                  <a:gd name="T31" fmla="*/ 0 h 144"/>
                  <a:gd name="T32" fmla="*/ 816 w 816"/>
                  <a:gd name="T33" fmla="*/ 144 h 1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16" h="144">
                    <a:moveTo>
                      <a:pt x="192" y="0"/>
                    </a:moveTo>
                    <a:lnTo>
                      <a:pt x="384" y="48"/>
                    </a:lnTo>
                    <a:lnTo>
                      <a:pt x="816" y="96"/>
                    </a:lnTo>
                    <a:lnTo>
                      <a:pt x="816" y="144"/>
                    </a:lnTo>
                    <a:lnTo>
                      <a:pt x="384" y="144"/>
                    </a:lnTo>
                    <a:lnTo>
                      <a:pt x="0" y="144"/>
                    </a:lnTo>
                    <a:lnTo>
                      <a:pt x="0" y="96"/>
                    </a:lnTo>
                    <a:lnTo>
                      <a:pt x="384" y="96"/>
                    </a:lnTo>
                    <a:lnTo>
                      <a:pt x="192" y="48"/>
                    </a:lnTo>
                    <a:lnTo>
                      <a:pt x="192" y="0"/>
                    </a:lnTo>
                    <a:close/>
                  </a:path>
                </a:pathLst>
              </a:custGeom>
              <a:solidFill>
                <a:schemeClr val="accent1"/>
              </a:solidFill>
              <a:ln w="6350" cmpd="sng">
                <a:solidFill>
                  <a:schemeClr val="tx1"/>
                </a:solidFill>
                <a:round/>
                <a:headEnd/>
                <a:tailEnd/>
              </a:ln>
            </p:spPr>
            <p:txBody>
              <a:bodyPr/>
              <a:lstStyle/>
              <a:p>
                <a:endParaRPr lang="en-US"/>
              </a:p>
            </p:txBody>
          </p:sp>
          <p:sp>
            <p:nvSpPr>
              <p:cNvPr id="64" name="Oval 51"/>
              <p:cNvSpPr>
                <a:spLocks noChangeArrowheads="1"/>
              </p:cNvSpPr>
              <p:nvPr/>
            </p:nvSpPr>
            <p:spPr bwMode="auto">
              <a:xfrm flipH="1">
                <a:off x="571500" y="5969000"/>
                <a:ext cx="53975" cy="50800"/>
              </a:xfrm>
              <a:prstGeom prst="ellipse">
                <a:avLst/>
              </a:prstGeom>
              <a:solidFill>
                <a:schemeClr val="accent1"/>
              </a:solidFill>
              <a:ln w="6350">
                <a:solidFill>
                  <a:schemeClr val="tx1"/>
                </a:solidFill>
                <a:round/>
                <a:headEnd/>
                <a:tailEnd/>
              </a:ln>
            </p:spPr>
            <p:txBody>
              <a:bodyPr wrap="none" anchor="ctr"/>
              <a:lstStyle/>
              <a:p>
                <a:endParaRPr lang="en-US"/>
              </a:p>
            </p:txBody>
          </p:sp>
          <p:sp>
            <p:nvSpPr>
              <p:cNvPr id="65" name="Freeform 52"/>
              <p:cNvSpPr>
                <a:spLocks/>
              </p:cNvSpPr>
              <p:nvPr/>
            </p:nvSpPr>
            <p:spPr bwMode="auto">
              <a:xfrm flipH="1">
                <a:off x="165100" y="5994400"/>
                <a:ext cx="403225" cy="34925"/>
              </a:xfrm>
              <a:custGeom>
                <a:avLst/>
                <a:gdLst>
                  <a:gd name="T0" fmla="*/ 2147483647 w 360"/>
                  <a:gd name="T1" fmla="*/ 2147483647 h 34"/>
                  <a:gd name="T2" fmla="*/ 2147483647 w 360"/>
                  <a:gd name="T3" fmla="*/ 2147483647 h 34"/>
                  <a:gd name="T4" fmla="*/ 2147483647 w 360"/>
                  <a:gd name="T5" fmla="*/ 2147483647 h 34"/>
                  <a:gd name="T6" fmla="*/ 2147483647 w 360"/>
                  <a:gd name="T7" fmla="*/ 2147483647 h 34"/>
                  <a:gd name="T8" fmla="*/ 2147483647 w 360"/>
                  <a:gd name="T9" fmla="*/ 2147483647 h 34"/>
                  <a:gd name="T10" fmla="*/ 2147483647 w 360"/>
                  <a:gd name="T11" fmla="*/ 2147483647 h 34"/>
                  <a:gd name="T12" fmla="*/ 2147483647 w 360"/>
                  <a:gd name="T13" fmla="*/ 2147483647 h 34"/>
                  <a:gd name="T14" fmla="*/ 2147483647 w 360"/>
                  <a:gd name="T15" fmla="*/ 2147483647 h 34"/>
                  <a:gd name="T16" fmla="*/ 2147483647 w 360"/>
                  <a:gd name="T17" fmla="*/ 0 h 34"/>
                  <a:gd name="T18" fmla="*/ 2147483647 w 360"/>
                  <a:gd name="T19" fmla="*/ 2147483647 h 34"/>
                  <a:gd name="T20" fmla="*/ 2147483647 w 360"/>
                  <a:gd name="T21" fmla="*/ 2147483647 h 34"/>
                  <a:gd name="T22" fmla="*/ 2147483647 w 360"/>
                  <a:gd name="T23" fmla="*/ 2147483647 h 34"/>
                  <a:gd name="T24" fmla="*/ 2147483647 w 360"/>
                  <a:gd name="T25" fmla="*/ 2147483647 h 34"/>
                  <a:gd name="T26" fmla="*/ 2147483647 w 360"/>
                  <a:gd name="T27" fmla="*/ 2147483647 h 34"/>
                  <a:gd name="T28" fmla="*/ 0 w 360"/>
                  <a:gd name="T29" fmla="*/ 2147483647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0"/>
                  <a:gd name="T46" fmla="*/ 0 h 34"/>
                  <a:gd name="T47" fmla="*/ 360 w 360"/>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0" h="34">
                    <a:moveTo>
                      <a:pt x="360" y="21"/>
                    </a:moveTo>
                    <a:lnTo>
                      <a:pt x="326" y="34"/>
                    </a:lnTo>
                    <a:lnTo>
                      <a:pt x="296" y="12"/>
                    </a:lnTo>
                    <a:lnTo>
                      <a:pt x="273" y="34"/>
                    </a:lnTo>
                    <a:lnTo>
                      <a:pt x="245" y="4"/>
                    </a:lnTo>
                    <a:lnTo>
                      <a:pt x="218" y="34"/>
                    </a:lnTo>
                    <a:lnTo>
                      <a:pt x="194" y="1"/>
                    </a:lnTo>
                    <a:lnTo>
                      <a:pt x="170" y="31"/>
                    </a:lnTo>
                    <a:lnTo>
                      <a:pt x="152" y="0"/>
                    </a:lnTo>
                    <a:lnTo>
                      <a:pt x="122" y="30"/>
                    </a:lnTo>
                    <a:lnTo>
                      <a:pt x="98" y="3"/>
                    </a:lnTo>
                    <a:lnTo>
                      <a:pt x="77" y="30"/>
                    </a:lnTo>
                    <a:lnTo>
                      <a:pt x="56" y="1"/>
                    </a:lnTo>
                    <a:lnTo>
                      <a:pt x="32" y="25"/>
                    </a:lnTo>
                    <a:lnTo>
                      <a:pt x="0" y="12"/>
                    </a:lnTo>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9" name="Line 70"/>
            <p:cNvSpPr>
              <a:spLocks noChangeShapeType="1"/>
            </p:cNvSpPr>
            <p:nvPr/>
          </p:nvSpPr>
          <p:spPr bwMode="auto">
            <a:xfrm>
              <a:off x="103187" y="5257800"/>
              <a:ext cx="0" cy="762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cxnSp>
          <p:nvCxnSpPr>
            <p:cNvPr id="60" name="AutoShape 53"/>
            <p:cNvCxnSpPr>
              <a:cxnSpLocks noChangeShapeType="1"/>
              <a:stCxn id="47" idx="1"/>
            </p:cNvCxnSpPr>
            <p:nvPr/>
          </p:nvCxnSpPr>
          <p:spPr bwMode="auto">
            <a:xfrm rot="10800000">
              <a:off x="916874" y="5011738"/>
              <a:ext cx="734127" cy="677863"/>
            </a:xfrm>
            <a:prstGeom prst="bentConnector3">
              <a:avLst>
                <a:gd name="adj1" fmla="val 50000"/>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sp>
          <p:nvSpPr>
            <p:cNvPr id="61" name="Rectangle 9"/>
            <p:cNvSpPr>
              <a:spLocks noChangeArrowheads="1"/>
            </p:cNvSpPr>
            <p:nvPr/>
          </p:nvSpPr>
          <p:spPr bwMode="auto">
            <a:xfrm>
              <a:off x="11125200" y="2057400"/>
              <a:ext cx="4876800" cy="708994"/>
            </a:xfrm>
            <a:prstGeom prst="rect">
              <a:avLst/>
            </a:prstGeom>
            <a:noFill/>
            <a:ln w="9525">
              <a:noFill/>
              <a:miter lim="800000"/>
              <a:headEnd/>
              <a:tailEnd/>
            </a:ln>
          </p:spPr>
          <p:txBody>
            <a:bodyPr wrap="none" lIns="182880" tIns="91440" rIns="182880" bIns="91440" anchor="ctr"/>
            <a:lstStyle/>
            <a:p>
              <a:pPr defTabSz="1828800"/>
              <a:r>
                <a:rPr lang="en-US" sz="2400" dirty="0"/>
                <a:t>Engage stimulating channel </a:t>
              </a:r>
              <a:r>
                <a:rPr lang="en-US" sz="2400" i="1" dirty="0">
                  <a:latin typeface="Times" pitchFamily="18" charset="0"/>
                </a:rPr>
                <a:t>x</a:t>
              </a:r>
              <a:r>
                <a:rPr lang="en-US" sz="2400" dirty="0"/>
                <a:t> </a:t>
              </a:r>
            </a:p>
          </p:txBody>
        </p:sp>
        <p:sp>
          <p:nvSpPr>
            <p:cNvPr id="62" name="Rectangle 9"/>
            <p:cNvSpPr>
              <a:spLocks noChangeArrowheads="1"/>
            </p:cNvSpPr>
            <p:nvPr/>
          </p:nvSpPr>
          <p:spPr bwMode="auto">
            <a:xfrm>
              <a:off x="11834146" y="3403548"/>
              <a:ext cx="3306507" cy="708994"/>
            </a:xfrm>
            <a:prstGeom prst="rect">
              <a:avLst/>
            </a:prstGeom>
            <a:noFill/>
            <a:ln w="9525">
              <a:noFill/>
              <a:miter lim="800000"/>
              <a:headEnd/>
              <a:tailEnd/>
            </a:ln>
          </p:spPr>
          <p:txBody>
            <a:bodyPr wrap="none" lIns="182880" tIns="91440" rIns="182880" bIns="91440" anchor="ctr"/>
            <a:lstStyle/>
            <a:p>
              <a:pPr defTabSz="1828800"/>
              <a:r>
                <a:rPr lang="en-US" sz="2400" dirty="0"/>
                <a:t>Stimulation trigger</a:t>
              </a:r>
            </a:p>
          </p:txBody>
        </p:sp>
        <p:sp>
          <p:nvSpPr>
            <p:cNvPr id="73" name="Rectangle 9"/>
            <p:cNvSpPr>
              <a:spLocks noChangeArrowheads="1"/>
            </p:cNvSpPr>
            <p:nvPr/>
          </p:nvSpPr>
          <p:spPr bwMode="auto">
            <a:xfrm>
              <a:off x="3365500" y="2007586"/>
              <a:ext cx="2590799" cy="708994"/>
            </a:xfrm>
            <a:prstGeom prst="rect">
              <a:avLst/>
            </a:prstGeom>
            <a:noFill/>
            <a:ln w="9525">
              <a:noFill/>
              <a:miter lim="800000"/>
              <a:headEnd/>
              <a:tailEnd/>
            </a:ln>
          </p:spPr>
          <p:txBody>
            <a:bodyPr wrap="none" lIns="182880" tIns="91440" rIns="182880" bIns="91440" anchor="ctr"/>
            <a:lstStyle/>
            <a:p>
              <a:pPr defTabSz="1828800"/>
              <a:r>
                <a:rPr lang="en-US" sz="2400" dirty="0"/>
                <a:t>A</a:t>
              </a:r>
            </a:p>
          </p:txBody>
        </p:sp>
        <p:sp>
          <p:nvSpPr>
            <p:cNvPr id="74" name="Rectangle 9"/>
            <p:cNvSpPr>
              <a:spLocks noChangeArrowheads="1"/>
            </p:cNvSpPr>
            <p:nvPr/>
          </p:nvSpPr>
          <p:spPr bwMode="auto">
            <a:xfrm>
              <a:off x="3936999" y="2262214"/>
              <a:ext cx="2590799" cy="708994"/>
            </a:xfrm>
            <a:prstGeom prst="rect">
              <a:avLst/>
            </a:prstGeom>
            <a:noFill/>
            <a:ln w="9525">
              <a:noFill/>
              <a:miter lim="800000"/>
              <a:headEnd/>
              <a:tailEnd/>
            </a:ln>
          </p:spPr>
          <p:txBody>
            <a:bodyPr wrap="none" lIns="182880" tIns="91440" rIns="182880" bIns="91440" anchor="ctr"/>
            <a:lstStyle/>
            <a:p>
              <a:pPr defTabSz="1828800"/>
              <a:r>
                <a:rPr lang="en-US" sz="2400" dirty="0"/>
                <a:t>B</a:t>
              </a:r>
            </a:p>
          </p:txBody>
        </p:sp>
        <p:sp>
          <p:nvSpPr>
            <p:cNvPr id="79" name="Text Box 93"/>
            <p:cNvSpPr txBox="1">
              <a:spLocks noChangeArrowheads="1"/>
            </p:cNvSpPr>
            <p:nvPr/>
          </p:nvSpPr>
          <p:spPr bwMode="auto">
            <a:xfrm>
              <a:off x="15922286" y="8701995"/>
              <a:ext cx="4572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3600"/>
                <a:t> </a:t>
              </a:r>
            </a:p>
          </p:txBody>
        </p:sp>
      </p:grpSp>
    </p:spTree>
    <p:extLst>
      <p:ext uri="{BB962C8B-B14F-4D97-AF65-F5344CB8AC3E}">
        <p14:creationId xmlns:p14="http://schemas.microsoft.com/office/powerpoint/2010/main" val="56314505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Stimulation Configuration</a:t>
            </a:r>
          </a:p>
        </p:txBody>
      </p:sp>
      <p:sp>
        <p:nvSpPr>
          <p:cNvPr id="68611" name="Rectangle 4"/>
          <p:cNvSpPr>
            <a:spLocks noChangeArrowheads="1"/>
          </p:cNvSpPr>
          <p:nvPr/>
        </p:nvSpPr>
        <p:spPr bwMode="auto">
          <a:xfrm>
            <a:off x="762000" y="1447800"/>
            <a:ext cx="16459200"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342900" indent="-342900" algn="l">
              <a:lnSpc>
                <a:spcPct val="150000"/>
              </a:lnSpc>
              <a:buFont typeface="Arial" panose="020B0604020202020204" pitchFamily="34" charset="0"/>
              <a:buChar char="•"/>
            </a:pPr>
            <a:r>
              <a:rPr lang="en-US" sz="2000" b="1" dirty="0">
                <a:solidFill>
                  <a:srgbClr val="0033CC"/>
                </a:solidFill>
              </a:rPr>
              <a:t>Because ANTS assumes that the user has multiple stimulating sites for Antidromic and Orthodromic stimulations, it uses</a:t>
            </a:r>
          </a:p>
          <a:p>
            <a:pPr marL="1089025" lvl="1" indent="-349250" algn="l">
              <a:lnSpc>
                <a:spcPct val="150000"/>
              </a:lnSpc>
              <a:buFont typeface="+mj-lt"/>
              <a:buAutoNum type="arabicParenR"/>
            </a:pPr>
            <a:r>
              <a:rPr lang="en-US" sz="2000" b="1" dirty="0">
                <a:solidFill>
                  <a:srgbClr val="0033CC"/>
                </a:solidFill>
              </a:rPr>
              <a:t>1 Stimulation trigger channel (</a:t>
            </a:r>
            <a:r>
              <a:rPr lang="en-US" sz="2000" dirty="0"/>
              <a:t>DO_STIM_TRIGGER_CHAN </a:t>
            </a:r>
            <a:r>
              <a:rPr lang="en-US" sz="2000" b="1" dirty="0">
                <a:solidFill>
                  <a:srgbClr val="0033CC"/>
                </a:solidFill>
              </a:rPr>
              <a:t>)</a:t>
            </a:r>
          </a:p>
          <a:p>
            <a:pPr marL="1089025" lvl="1" indent="-349250" algn="l">
              <a:lnSpc>
                <a:spcPct val="150000"/>
              </a:lnSpc>
              <a:buFont typeface="+mj-lt"/>
              <a:buAutoNum type="arabicParenR"/>
            </a:pPr>
            <a:r>
              <a:rPr lang="en-US" sz="2000" b="1" dirty="0">
                <a:solidFill>
                  <a:srgbClr val="0033CC"/>
                </a:solidFill>
              </a:rPr>
              <a:t>Several (</a:t>
            </a:r>
            <a:r>
              <a:rPr lang="en-US" sz="2000" dirty="0"/>
              <a:t>MAX_NUM_STIM_CHANNELS </a:t>
            </a:r>
            <a:r>
              <a:rPr lang="en-US" sz="2000" b="1" dirty="0">
                <a:solidFill>
                  <a:srgbClr val="0033CC"/>
                </a:solidFill>
              </a:rPr>
              <a:t>) Stimulation gating relay channels DO_FIRST_GATING_CHAN~ DO_LAST_GATING_CHAN)</a:t>
            </a:r>
          </a:p>
          <a:p>
            <a:pPr marL="914400" lvl="1" indent="-457200" algn="l">
              <a:lnSpc>
                <a:spcPct val="150000"/>
              </a:lnSpc>
              <a:buFont typeface="+mj-lt"/>
              <a:buAutoNum type="arabicParenR"/>
            </a:pPr>
            <a:endParaRPr lang="en-US" sz="2000" b="1" dirty="0">
              <a:solidFill>
                <a:srgbClr val="0033CC"/>
              </a:solidFill>
            </a:endParaRPr>
          </a:p>
          <a:p>
            <a:pPr lvl="1" indent="-457200" algn="l">
              <a:lnSpc>
                <a:spcPct val="150000"/>
              </a:lnSpc>
              <a:buFont typeface="Arial" panose="020B0604020202020204" pitchFamily="34" charset="0"/>
              <a:buChar char="•"/>
            </a:pPr>
            <a:r>
              <a:rPr lang="en-US" sz="2000" b="1" dirty="0">
                <a:solidFill>
                  <a:srgbClr val="0033CC"/>
                </a:solidFill>
              </a:rPr>
              <a:t>The gating channel setting is in “</a:t>
            </a:r>
            <a:r>
              <a:rPr lang="en-US" sz="2000" b="1" dirty="0" err="1">
                <a:solidFill>
                  <a:srgbClr val="0033CC"/>
                </a:solidFill>
              </a:rPr>
              <a:t>SharedConstants.h</a:t>
            </a:r>
            <a:r>
              <a:rPr lang="en-US" sz="2000" b="1" dirty="0">
                <a:solidFill>
                  <a:srgbClr val="0033CC"/>
                </a:solidFill>
              </a:rPr>
              <a:t>” and you can modify these to fit your needs.</a:t>
            </a:r>
          </a:p>
          <a:p>
            <a:pPr lvl="1" indent="-457200" algn="l">
              <a:lnSpc>
                <a:spcPct val="150000"/>
              </a:lnSpc>
              <a:buFont typeface="Arial" panose="020B0604020202020204" pitchFamily="34" charset="0"/>
              <a:buChar char="•"/>
            </a:pPr>
            <a:r>
              <a:rPr lang="en-US" sz="2000" b="1" dirty="0">
                <a:solidFill>
                  <a:srgbClr val="0033CC"/>
                </a:solidFill>
              </a:rPr>
              <a:t>In the case you need only one stimulating site, you can ignore the gating relays. </a:t>
            </a:r>
          </a:p>
          <a:p>
            <a:pPr lvl="1" indent="-457200" algn="l">
              <a:lnSpc>
                <a:spcPct val="150000"/>
              </a:lnSpc>
              <a:buFont typeface="Arial" panose="020B0604020202020204" pitchFamily="34" charset="0"/>
              <a:buChar char="•"/>
            </a:pPr>
            <a:r>
              <a:rPr lang="en-US" sz="2000" b="1" dirty="0">
                <a:solidFill>
                  <a:srgbClr val="0033CC"/>
                </a:solidFill>
              </a:rPr>
              <a:t>However, DO_STIM_TRIGGER_CHAN, MAX_NUM_STIM_CHANNELS, DO_FIRST_GATING_CHAN, DO_LAST_GATING_CHAN must be defined in “</a:t>
            </a:r>
            <a:r>
              <a:rPr lang="en-US" sz="2000" b="1" dirty="0" err="1">
                <a:solidFill>
                  <a:srgbClr val="0033CC"/>
                </a:solidFill>
              </a:rPr>
              <a:t>SharedConstants.h</a:t>
            </a:r>
            <a:r>
              <a:rPr lang="en-US" sz="2000" b="1" dirty="0">
                <a:solidFill>
                  <a:srgbClr val="0033CC"/>
                </a:solidFill>
              </a:rPr>
              <a:t>”  since Blip has functions that require them.</a:t>
            </a:r>
          </a:p>
        </p:txBody>
      </p:sp>
      <p:sp>
        <p:nvSpPr>
          <p:cNvPr id="2" name="Rectangle 1"/>
          <p:cNvSpPr/>
          <p:nvPr/>
        </p:nvSpPr>
        <p:spPr>
          <a:xfrm>
            <a:off x="1261153" y="6629400"/>
            <a:ext cx="15163800" cy="6186309"/>
          </a:xfrm>
          <a:prstGeom prst="rect">
            <a:avLst/>
          </a:prstGeom>
          <a:ln>
            <a:solidFill>
              <a:schemeClr val="tx1"/>
            </a:solidFill>
          </a:ln>
        </p:spPr>
        <p:txBody>
          <a:bodyPr wrap="square">
            <a:spAutoFit/>
          </a:bodyPr>
          <a:lstStyle/>
          <a:p>
            <a:pPr algn="l">
              <a:defRPr/>
            </a:pPr>
            <a:r>
              <a:rPr lang="en-US" sz="1600" dirty="0">
                <a:solidFill>
                  <a:srgbClr val="008600"/>
                </a:solidFill>
              </a:rPr>
              <a:t>“</a:t>
            </a:r>
            <a:r>
              <a:rPr lang="en-US" sz="1600" dirty="0" err="1">
                <a:solidFill>
                  <a:srgbClr val="008600"/>
                </a:solidFill>
              </a:rPr>
              <a:t>SharedConstants.h</a:t>
            </a:r>
            <a:r>
              <a:rPr lang="en-US" sz="1600" dirty="0">
                <a:solidFill>
                  <a:srgbClr val="008600"/>
                </a:solidFill>
              </a:rPr>
              <a:t>” </a:t>
            </a:r>
          </a:p>
          <a:p>
            <a:pPr algn="l">
              <a:defRPr/>
            </a:pPr>
            <a:endParaRPr lang="en-US" sz="1600" dirty="0">
              <a:solidFill>
                <a:srgbClr val="008600"/>
              </a:solidFill>
            </a:endParaRPr>
          </a:p>
          <a:p>
            <a:pPr algn="l">
              <a:defRPr/>
            </a:pPr>
            <a:r>
              <a:rPr lang="en-US" sz="1600" dirty="0">
                <a:solidFill>
                  <a:srgbClr val="008600"/>
                </a:solidFill>
              </a:rPr>
              <a:t>…</a:t>
            </a:r>
          </a:p>
          <a:p>
            <a:pPr algn="l"/>
            <a:endParaRPr lang="en-US" sz="1600" dirty="0"/>
          </a:p>
          <a:p>
            <a:pPr algn="l"/>
            <a:r>
              <a:rPr lang="en-US" sz="1600" dirty="0">
                <a:solidFill>
                  <a:srgbClr val="008600"/>
                </a:solidFill>
              </a:rPr>
              <a:t>//#################  Digital OUTPUT for Stimulation  ####################</a:t>
            </a:r>
          </a:p>
          <a:p>
            <a:pPr algn="l"/>
            <a:r>
              <a:rPr lang="en-US" dirty="0">
                <a:solidFill>
                  <a:srgbClr val="008600"/>
                </a:solidFill>
              </a:rPr>
              <a:t>//Dear User: </a:t>
            </a:r>
          </a:p>
          <a:p>
            <a:pPr algn="l"/>
            <a:r>
              <a:rPr lang="en-US" dirty="0">
                <a:solidFill>
                  <a:srgbClr val="008600"/>
                </a:solidFill>
              </a:rPr>
              <a:t>//   If you use more than "DO_STIM_TRIGGER_CHAN" (</a:t>
            </a:r>
            <a:r>
              <a:rPr lang="en-US" dirty="0" err="1">
                <a:solidFill>
                  <a:srgbClr val="008600"/>
                </a:solidFill>
              </a:rPr>
              <a:t>M_DO_Array</a:t>
            </a:r>
            <a:r>
              <a:rPr lang="en-US" dirty="0">
                <a:solidFill>
                  <a:srgbClr val="008600"/>
                </a:solidFill>
              </a:rPr>
              <a:t>[0] ~ </a:t>
            </a:r>
            <a:r>
              <a:rPr lang="en-US" dirty="0" err="1">
                <a:solidFill>
                  <a:srgbClr val="008600"/>
                </a:solidFill>
              </a:rPr>
              <a:t>M_DO_Array</a:t>
            </a:r>
            <a:r>
              <a:rPr lang="en-US" dirty="0">
                <a:solidFill>
                  <a:srgbClr val="008600"/>
                </a:solidFill>
              </a:rPr>
              <a:t>[DO_STIM_TRIGGER_CHAN-1]) number of the digital output function, </a:t>
            </a:r>
          </a:p>
          <a:p>
            <a:pPr algn="l"/>
            <a:r>
              <a:rPr lang="en-US" dirty="0">
                <a:solidFill>
                  <a:srgbClr val="008600"/>
                </a:solidFill>
              </a:rPr>
              <a:t>//you may want to modify the following "Gating channels" definitions to accommodate your needs.</a:t>
            </a:r>
          </a:p>
          <a:p>
            <a:pPr algn="l"/>
            <a:r>
              <a:rPr lang="en-US" dirty="0">
                <a:solidFill>
                  <a:srgbClr val="008600"/>
                </a:solidFill>
              </a:rPr>
              <a:t>//You can shift the channels to other channels and also reduce the number of gating channels.</a:t>
            </a:r>
          </a:p>
          <a:p>
            <a:pPr algn="l"/>
            <a:r>
              <a:rPr lang="en-US" dirty="0">
                <a:solidFill>
                  <a:srgbClr val="008600"/>
                </a:solidFill>
              </a:rPr>
              <a:t>//However, (DO_STIM_TRIGGER_CHAN, MAX_NUM_STIM_CHANNELS, DO_FIRST_GATING_CHAN, DO_LAST_GATING_CHAN) definitions below must be defined since Blip has functions that require them. </a:t>
            </a:r>
          </a:p>
          <a:p>
            <a:pPr algn="l"/>
            <a:endParaRPr lang="en-US" sz="1600" dirty="0">
              <a:solidFill>
                <a:srgbClr val="008600"/>
              </a:solidFill>
            </a:endParaRPr>
          </a:p>
          <a:p>
            <a:pPr algn="l"/>
            <a:r>
              <a:rPr lang="en-US" sz="1600" dirty="0">
                <a:solidFill>
                  <a:srgbClr val="008600"/>
                </a:solidFill>
              </a:rPr>
              <a:t>//Stimulation and Gating channels </a:t>
            </a:r>
          </a:p>
          <a:p>
            <a:pPr algn="l"/>
            <a:r>
              <a:rPr lang="en-US" sz="1600" dirty="0"/>
              <a:t>#define DO_STIM_TRIGGER_CHAN 	13  </a:t>
            </a:r>
            <a:r>
              <a:rPr lang="en-US" sz="1600" dirty="0">
                <a:solidFill>
                  <a:srgbClr val="008600"/>
                </a:solidFill>
              </a:rPr>
              <a:t>//The channel that gets the TRIGGER signal for the stimulator.</a:t>
            </a:r>
          </a:p>
          <a:p>
            <a:pPr algn="l"/>
            <a:r>
              <a:rPr lang="en-US" sz="1600" dirty="0"/>
              <a:t>#define MAX_NUM_STIM_CHANNELS 	10 </a:t>
            </a:r>
            <a:r>
              <a:rPr lang="en-US" sz="1600" dirty="0">
                <a:solidFill>
                  <a:srgbClr val="008600"/>
                </a:solidFill>
              </a:rPr>
              <a:t>//The actual number of stimulating channels will be limited by the number of gating channels given below.</a:t>
            </a:r>
          </a:p>
          <a:p>
            <a:pPr algn="l"/>
            <a:r>
              <a:rPr lang="en-US" sz="1600" dirty="0"/>
              <a:t>#define DO_GATING_CHAN1	14 </a:t>
            </a:r>
            <a:r>
              <a:rPr lang="en-US" sz="1600" dirty="0">
                <a:solidFill>
                  <a:srgbClr val="008600"/>
                </a:solidFill>
              </a:rPr>
              <a:t>//meaning </a:t>
            </a:r>
            <a:r>
              <a:rPr lang="en-US" sz="1600" dirty="0" err="1">
                <a:solidFill>
                  <a:srgbClr val="008600"/>
                </a:solidFill>
              </a:rPr>
              <a:t>M_DO_Array</a:t>
            </a:r>
            <a:r>
              <a:rPr lang="en-US" sz="1600" dirty="0">
                <a:solidFill>
                  <a:srgbClr val="008600"/>
                </a:solidFill>
              </a:rPr>
              <a:t>[14] is connected to a gating relay </a:t>
            </a:r>
          </a:p>
          <a:p>
            <a:pPr algn="l"/>
            <a:r>
              <a:rPr lang="en-US" sz="1600" dirty="0"/>
              <a:t>#define DO_GATING_CHAN2	15 </a:t>
            </a:r>
            <a:r>
              <a:rPr lang="en-US" sz="1600" dirty="0">
                <a:solidFill>
                  <a:srgbClr val="008600"/>
                </a:solidFill>
              </a:rPr>
              <a:t>//meaning </a:t>
            </a:r>
            <a:r>
              <a:rPr lang="en-US" sz="1600" dirty="0" err="1">
                <a:solidFill>
                  <a:srgbClr val="008600"/>
                </a:solidFill>
              </a:rPr>
              <a:t>M_DO_Array</a:t>
            </a:r>
            <a:r>
              <a:rPr lang="en-US" sz="1600" dirty="0">
                <a:solidFill>
                  <a:srgbClr val="008600"/>
                </a:solidFill>
              </a:rPr>
              <a:t>[15] is connected to a gating relay </a:t>
            </a:r>
          </a:p>
          <a:p>
            <a:pPr algn="l"/>
            <a:r>
              <a:rPr lang="en-US" sz="1600" dirty="0"/>
              <a:t>#define DO_GATING_CHAN3	16 </a:t>
            </a:r>
            <a:r>
              <a:rPr lang="en-US" sz="1600" dirty="0">
                <a:solidFill>
                  <a:srgbClr val="008600"/>
                </a:solidFill>
              </a:rPr>
              <a:t>//meaning </a:t>
            </a:r>
            <a:r>
              <a:rPr lang="en-US" sz="1600" dirty="0" err="1">
                <a:solidFill>
                  <a:srgbClr val="008600"/>
                </a:solidFill>
              </a:rPr>
              <a:t>M_DO_Array</a:t>
            </a:r>
            <a:r>
              <a:rPr lang="en-US" sz="1600" dirty="0">
                <a:solidFill>
                  <a:srgbClr val="008600"/>
                </a:solidFill>
              </a:rPr>
              <a:t>[16] is connected to a gating relay </a:t>
            </a:r>
          </a:p>
          <a:p>
            <a:pPr algn="l"/>
            <a:r>
              <a:rPr lang="en-US" sz="1600" dirty="0"/>
              <a:t>#define DO_GATING_CHAN4	17 </a:t>
            </a:r>
            <a:r>
              <a:rPr lang="en-US" sz="1600" dirty="0">
                <a:solidFill>
                  <a:srgbClr val="008600"/>
                </a:solidFill>
              </a:rPr>
              <a:t>//meaning </a:t>
            </a:r>
            <a:r>
              <a:rPr lang="en-US" sz="1600" dirty="0" err="1">
                <a:solidFill>
                  <a:srgbClr val="008600"/>
                </a:solidFill>
              </a:rPr>
              <a:t>M_DO_Array</a:t>
            </a:r>
            <a:r>
              <a:rPr lang="en-US" sz="1600" dirty="0">
                <a:solidFill>
                  <a:srgbClr val="008600"/>
                </a:solidFill>
              </a:rPr>
              <a:t>[17] is connected to a gating relay </a:t>
            </a:r>
          </a:p>
          <a:p>
            <a:pPr algn="l"/>
            <a:r>
              <a:rPr lang="en-US" sz="1600" dirty="0"/>
              <a:t>#define DO_GATING_CHAN5	18 </a:t>
            </a:r>
            <a:r>
              <a:rPr lang="en-US" sz="1600" dirty="0">
                <a:solidFill>
                  <a:srgbClr val="008600"/>
                </a:solidFill>
              </a:rPr>
              <a:t>//meaning </a:t>
            </a:r>
            <a:r>
              <a:rPr lang="en-US" sz="1600" dirty="0" err="1">
                <a:solidFill>
                  <a:srgbClr val="008600"/>
                </a:solidFill>
              </a:rPr>
              <a:t>M_DO_Array</a:t>
            </a:r>
            <a:r>
              <a:rPr lang="en-US" sz="1600" dirty="0">
                <a:solidFill>
                  <a:srgbClr val="008600"/>
                </a:solidFill>
              </a:rPr>
              <a:t>[18] is connected to a gating relay </a:t>
            </a:r>
          </a:p>
          <a:p>
            <a:pPr algn="l"/>
            <a:r>
              <a:rPr lang="en-US" sz="1600" dirty="0"/>
              <a:t>#define DO_GATING_CHAN6	19 </a:t>
            </a:r>
            <a:r>
              <a:rPr lang="en-US" sz="1600" dirty="0">
                <a:solidFill>
                  <a:srgbClr val="008600"/>
                </a:solidFill>
              </a:rPr>
              <a:t>//meaning </a:t>
            </a:r>
            <a:r>
              <a:rPr lang="en-US" sz="1600" dirty="0" err="1">
                <a:solidFill>
                  <a:srgbClr val="008600"/>
                </a:solidFill>
              </a:rPr>
              <a:t>M_DO_Array</a:t>
            </a:r>
            <a:r>
              <a:rPr lang="en-US" sz="1600" dirty="0">
                <a:solidFill>
                  <a:srgbClr val="008600"/>
                </a:solidFill>
              </a:rPr>
              <a:t>[19] is connected to a gating relay </a:t>
            </a:r>
          </a:p>
          <a:p>
            <a:pPr algn="l"/>
            <a:r>
              <a:rPr lang="en-US" sz="1600" dirty="0"/>
              <a:t>#define DO_GATING_CHAN7	20 </a:t>
            </a:r>
            <a:r>
              <a:rPr lang="en-US" sz="1600" dirty="0">
                <a:solidFill>
                  <a:srgbClr val="008600"/>
                </a:solidFill>
              </a:rPr>
              <a:t>//meaning </a:t>
            </a:r>
            <a:r>
              <a:rPr lang="en-US" sz="1600" dirty="0" err="1">
                <a:solidFill>
                  <a:srgbClr val="008600"/>
                </a:solidFill>
              </a:rPr>
              <a:t>M_DO_Array</a:t>
            </a:r>
            <a:r>
              <a:rPr lang="en-US" sz="1600" dirty="0">
                <a:solidFill>
                  <a:srgbClr val="008600"/>
                </a:solidFill>
              </a:rPr>
              <a:t>[20] is connected to a gating relay </a:t>
            </a:r>
          </a:p>
          <a:p>
            <a:pPr algn="l"/>
            <a:r>
              <a:rPr lang="en-US" sz="1600" dirty="0"/>
              <a:t>#define DO_GATING_CHAN8	21 </a:t>
            </a:r>
            <a:r>
              <a:rPr lang="en-US" sz="1600" dirty="0">
                <a:solidFill>
                  <a:srgbClr val="008600"/>
                </a:solidFill>
              </a:rPr>
              <a:t>//meaning </a:t>
            </a:r>
            <a:r>
              <a:rPr lang="en-US" sz="1600" dirty="0" err="1">
                <a:solidFill>
                  <a:srgbClr val="008600"/>
                </a:solidFill>
              </a:rPr>
              <a:t>M_DO_Array</a:t>
            </a:r>
            <a:r>
              <a:rPr lang="en-US" sz="1600" dirty="0">
                <a:solidFill>
                  <a:srgbClr val="008600"/>
                </a:solidFill>
              </a:rPr>
              <a:t>[21] is connected to a gating relay </a:t>
            </a:r>
          </a:p>
          <a:p>
            <a:pPr algn="l"/>
            <a:r>
              <a:rPr lang="en-US" sz="1600" dirty="0"/>
              <a:t>#define DO_GATING_CHAN9	22 </a:t>
            </a:r>
            <a:r>
              <a:rPr lang="en-US" sz="1600" dirty="0">
                <a:solidFill>
                  <a:srgbClr val="008600"/>
                </a:solidFill>
              </a:rPr>
              <a:t>//meaning </a:t>
            </a:r>
            <a:r>
              <a:rPr lang="en-US" sz="1600" dirty="0" err="1">
                <a:solidFill>
                  <a:srgbClr val="008600"/>
                </a:solidFill>
              </a:rPr>
              <a:t>M_DO_Array</a:t>
            </a:r>
            <a:r>
              <a:rPr lang="en-US" sz="1600" dirty="0">
                <a:solidFill>
                  <a:srgbClr val="008600"/>
                </a:solidFill>
              </a:rPr>
              <a:t>[22] is connected to a gating relay </a:t>
            </a:r>
          </a:p>
          <a:p>
            <a:pPr algn="l"/>
            <a:r>
              <a:rPr lang="en-US" sz="1600" dirty="0"/>
              <a:t>#define DO_GATING_CHAN10	23 </a:t>
            </a:r>
            <a:r>
              <a:rPr lang="en-US" sz="1600" dirty="0">
                <a:solidFill>
                  <a:srgbClr val="008600"/>
                </a:solidFill>
              </a:rPr>
              <a:t>//meaning </a:t>
            </a:r>
            <a:r>
              <a:rPr lang="en-US" sz="1600" dirty="0" err="1">
                <a:solidFill>
                  <a:srgbClr val="008600"/>
                </a:solidFill>
              </a:rPr>
              <a:t>M_DO_Array</a:t>
            </a:r>
            <a:r>
              <a:rPr lang="en-US" sz="1600" dirty="0">
                <a:solidFill>
                  <a:srgbClr val="008600"/>
                </a:solidFill>
              </a:rPr>
              <a:t>[23] is connected to a gating relay </a:t>
            </a:r>
          </a:p>
          <a:p>
            <a:pPr algn="l"/>
            <a:r>
              <a:rPr lang="en-US" sz="1600" dirty="0"/>
              <a:t>#define DO_FIRST_GATING_CHAN	DO_GATING_CHAN1 </a:t>
            </a:r>
            <a:r>
              <a:rPr lang="en-US" sz="1600" dirty="0">
                <a:solidFill>
                  <a:srgbClr val="008600"/>
                </a:solidFill>
              </a:rPr>
              <a:t>//Put the first gating channel here.</a:t>
            </a:r>
          </a:p>
          <a:p>
            <a:pPr algn="l"/>
            <a:r>
              <a:rPr lang="en-US" sz="1600" dirty="0"/>
              <a:t>#define DO_LAST_GATING_CHAN		DO_GATING_CHAN10 </a:t>
            </a:r>
            <a:r>
              <a:rPr lang="en-US" sz="1600" dirty="0">
                <a:solidFill>
                  <a:srgbClr val="008600"/>
                </a:solidFill>
              </a:rPr>
              <a:t>//Put the last gating channel here.</a:t>
            </a:r>
          </a:p>
        </p:txBody>
      </p:sp>
    </p:spTree>
    <p:extLst>
      <p:ext uri="{BB962C8B-B14F-4D97-AF65-F5344CB8AC3E}">
        <p14:creationId xmlns:p14="http://schemas.microsoft.com/office/powerpoint/2010/main" val="215225335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5943600"/>
            <a:ext cx="18288000" cy="1905000"/>
          </a:xfrm>
          <a:prstGeom prst="rect">
            <a:avLst/>
          </a:prstGeom>
          <a:solidFill>
            <a:srgbClr val="EAEAEA"/>
          </a:solidFill>
          <a:ln w="9525">
            <a:noFill/>
            <a:miter lim="800000"/>
            <a:headEnd/>
            <a:tailEnd/>
          </a:ln>
          <a:extLst/>
        </p:spPr>
        <p:txBody>
          <a:bodyPr/>
          <a:lstStyle/>
          <a:p>
            <a:pPr marL="762000" indent="-762000">
              <a:spcBef>
                <a:spcPct val="20000"/>
              </a:spcBef>
            </a:pPr>
            <a:r>
              <a:rPr lang="en-US" sz="11500" b="1" dirty="0">
                <a:solidFill>
                  <a:srgbClr val="0000FF"/>
                </a:solidFill>
                <a:effectLst>
                  <a:outerShdw blurRad="38100" dist="38100" dir="2700000" algn="tl">
                    <a:srgbClr val="C0C0C0"/>
                  </a:outerShdw>
                </a:effectLst>
              </a:rPr>
              <a:t>Antidromic Stimulation</a:t>
            </a:r>
          </a:p>
        </p:txBody>
      </p:sp>
    </p:spTree>
    <p:extLst>
      <p:ext uri="{BB962C8B-B14F-4D97-AF65-F5344CB8AC3E}">
        <p14:creationId xmlns:p14="http://schemas.microsoft.com/office/powerpoint/2010/main" val="388207002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Antidromic Stimulation</a:t>
            </a:r>
          </a:p>
        </p:txBody>
      </p:sp>
      <p:sp>
        <p:nvSpPr>
          <p:cNvPr id="39" name="Text Box 9"/>
          <p:cNvSpPr txBox="1">
            <a:spLocks noChangeArrowheads="1"/>
          </p:cNvSpPr>
          <p:nvPr/>
        </p:nvSpPr>
        <p:spPr bwMode="auto">
          <a:xfrm>
            <a:off x="304800" y="1053405"/>
            <a:ext cx="12420600" cy="11018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marL="0" indent="0" algn="l" eaLnBrk="1" hangingPunct="1">
              <a:lnSpc>
                <a:spcPct val="150000"/>
              </a:lnSpc>
              <a:spcBef>
                <a:spcPct val="50000"/>
              </a:spcBef>
            </a:pPr>
            <a:r>
              <a:rPr lang="en-US" sz="2000" dirty="0"/>
              <a:t>Antidromic stimulation uses the stimulation of the axon of a neuron to make it fire. </a:t>
            </a:r>
          </a:p>
          <a:p>
            <a:pPr marL="457200" indent="-457200" algn="l" eaLnBrk="1" hangingPunct="1">
              <a:lnSpc>
                <a:spcPct val="150000"/>
              </a:lnSpc>
              <a:spcBef>
                <a:spcPct val="50000"/>
              </a:spcBef>
              <a:buAutoNum type="arabicParenR"/>
            </a:pPr>
            <a:r>
              <a:rPr lang="en-US" sz="2000" dirty="0"/>
              <a:t>Repetitive </a:t>
            </a:r>
            <a:r>
              <a:rPr lang="en-US" sz="2000" dirty="0" err="1"/>
              <a:t>antidromic</a:t>
            </a:r>
            <a:r>
              <a:rPr lang="en-US" sz="2000" dirty="0"/>
              <a:t> activation of a neuron by the stimulation indicates that the neuron has an axon at the point of stimulation. </a:t>
            </a:r>
          </a:p>
          <a:p>
            <a:pPr marL="457200" indent="-457200" algn="l" eaLnBrk="1" hangingPunct="1">
              <a:lnSpc>
                <a:spcPct val="150000"/>
              </a:lnSpc>
              <a:spcBef>
                <a:spcPct val="50000"/>
              </a:spcBef>
              <a:buAutoNum type="arabicParenR"/>
            </a:pPr>
            <a:r>
              <a:rPr lang="en-US" sz="2000" dirty="0"/>
              <a:t>Antidromic collision happens when the neuron’s action potential initiated at the soma traveling down the axon meets the stimulation-triggered-axon potential traveling from the axon to the soma. The two action potentials meet somewhere along the axon and disappear because they cannot cross the post-spike-hyperpolarization sections made by their opponents. This collision phenomena confirms that the neuron’s </a:t>
            </a:r>
            <a:r>
              <a:rPr lang="en-US" sz="2000" dirty="0" err="1"/>
              <a:t>antidromic</a:t>
            </a:r>
            <a:r>
              <a:rPr lang="en-US" sz="2000" dirty="0"/>
              <a:t> action potential comes from the stimulating site.</a:t>
            </a:r>
          </a:p>
          <a:p>
            <a:pPr marL="0" indent="0" algn="l" eaLnBrk="1" hangingPunct="1">
              <a:lnSpc>
                <a:spcPct val="150000"/>
              </a:lnSpc>
              <a:spcBef>
                <a:spcPct val="50000"/>
              </a:spcBef>
            </a:pPr>
            <a:r>
              <a:rPr lang="en-US" sz="2000" dirty="0"/>
              <a:t>Because of the nature of </a:t>
            </a:r>
            <a:r>
              <a:rPr lang="en-US" sz="2000" dirty="0" err="1"/>
              <a:t>antidromic</a:t>
            </a:r>
            <a:r>
              <a:rPr lang="en-US" sz="2000" dirty="0"/>
              <a:t> stimulation, usually there is only one neural recording site designated as the triggering channel (e.g., In the figure: recording channel 1 is probed against stimulation from sites A, B and C). Also, it is possible that another recording site, 2, may be also recorded at the same time to see any </a:t>
            </a:r>
            <a:r>
              <a:rPr lang="en-US" sz="2000" dirty="0" err="1"/>
              <a:t>antidromic</a:t>
            </a:r>
            <a:r>
              <a:rPr lang="en-US" sz="2000" dirty="0"/>
              <a:t> activity; if you see an action potential occurring regularly after any of the stimulating sites, that indicates the site 2 may also be sending axons to the stimulating sites.  </a:t>
            </a:r>
          </a:p>
          <a:p>
            <a:pPr marL="0" indent="0" algn="l" eaLnBrk="1" hangingPunct="1">
              <a:lnSpc>
                <a:spcPct val="150000"/>
              </a:lnSpc>
              <a:spcBef>
                <a:spcPct val="50000"/>
              </a:spcBef>
            </a:pPr>
            <a:r>
              <a:rPr lang="en-US" sz="2000" dirty="0"/>
              <a:t>For the reasons described above, ANTS let you display and save multiple stimulation-recording channel combinations (you make these combinations by setting channel numbers in ANTS figures).</a:t>
            </a:r>
          </a:p>
          <a:p>
            <a:pPr marL="0" indent="0" algn="l" eaLnBrk="1" hangingPunct="1">
              <a:lnSpc>
                <a:spcPct val="150000"/>
              </a:lnSpc>
              <a:spcBef>
                <a:spcPct val="50000"/>
              </a:spcBef>
            </a:pPr>
            <a:r>
              <a:rPr lang="en-US" sz="2000" dirty="0"/>
              <a:t>However, one unique constrain of </a:t>
            </a:r>
            <a:r>
              <a:rPr lang="en-US" sz="2000" dirty="0" err="1"/>
              <a:t>antidromic</a:t>
            </a:r>
            <a:r>
              <a:rPr lang="en-US" sz="2000" dirty="0"/>
              <a:t> stimulation is its requirement of the timing of the stimulation, which should happen post-spike with a designated latency. This constrain leads ANTS to allow only one triggering recording channel at a time. </a:t>
            </a:r>
            <a:r>
              <a:rPr lang="en-US" sz="2000" dirty="0">
                <a:solidFill>
                  <a:srgbClr val="FF0000"/>
                </a:solidFill>
              </a:rPr>
              <a:t>This means a stimulating channel’s timing will be required to follow the “stimulation latency” set by the triggering recording site. There could be a need to set different stimulation latencies for stimulation sites even when the triggering recording site is only one. </a:t>
            </a:r>
            <a:r>
              <a:rPr lang="en-US" sz="2000" dirty="0"/>
              <a:t>For the example in the figure right, the recording site 1 may be the triggering recording channel and has 2 stimulating sites A and B. ANTS allows to set different stimulation latencies to A and B stimulation sites. </a:t>
            </a:r>
          </a:p>
        </p:txBody>
      </p:sp>
      <p:grpSp>
        <p:nvGrpSpPr>
          <p:cNvPr id="121" name="Group 120"/>
          <p:cNvGrpSpPr/>
          <p:nvPr/>
        </p:nvGrpSpPr>
        <p:grpSpPr>
          <a:xfrm>
            <a:off x="12807467" y="5181600"/>
            <a:ext cx="5126804" cy="3505200"/>
            <a:chOff x="12807467" y="5181600"/>
            <a:chExt cx="5126804" cy="3505200"/>
          </a:xfrm>
        </p:grpSpPr>
        <p:grpSp>
          <p:nvGrpSpPr>
            <p:cNvPr id="8" name="Group 7"/>
            <p:cNvGrpSpPr/>
            <p:nvPr/>
          </p:nvGrpSpPr>
          <p:grpSpPr>
            <a:xfrm>
              <a:off x="13629812" y="5589909"/>
              <a:ext cx="4304459" cy="2917749"/>
              <a:chOff x="12496800" y="5411164"/>
              <a:chExt cx="4304459" cy="2917749"/>
            </a:xfrm>
          </p:grpSpPr>
          <p:grpSp>
            <p:nvGrpSpPr>
              <p:cNvPr id="7" name="Group 6"/>
              <p:cNvGrpSpPr/>
              <p:nvPr/>
            </p:nvGrpSpPr>
            <p:grpSpPr>
              <a:xfrm>
                <a:off x="12496800" y="5722903"/>
                <a:ext cx="4304459" cy="2606010"/>
                <a:chOff x="11890224" y="5734542"/>
                <a:chExt cx="4304459" cy="2606010"/>
              </a:xfrm>
            </p:grpSpPr>
            <p:grpSp>
              <p:nvGrpSpPr>
                <p:cNvPr id="5" name="Group 4"/>
                <p:cNvGrpSpPr/>
                <p:nvPr/>
              </p:nvGrpSpPr>
              <p:grpSpPr>
                <a:xfrm>
                  <a:off x="11890224" y="5965823"/>
                  <a:ext cx="3552335" cy="2374729"/>
                  <a:chOff x="11890224" y="5965823"/>
                  <a:chExt cx="3552335" cy="2374729"/>
                </a:xfrm>
              </p:grpSpPr>
              <p:sp>
                <p:nvSpPr>
                  <p:cNvPr id="76" name="Oval 1040"/>
                  <p:cNvSpPr>
                    <a:spLocks noChangeAspect="1" noChangeArrowheads="1"/>
                  </p:cNvSpPr>
                  <p:nvPr/>
                </p:nvSpPr>
                <p:spPr bwMode="auto">
                  <a:xfrm rot="10639">
                    <a:off x="14463894" y="7851250"/>
                    <a:ext cx="219577" cy="221762"/>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131674" tIns="65837" rIns="131674" bIns="65837"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700" b="1" dirty="0"/>
                      <a:t>1</a:t>
                    </a:r>
                  </a:p>
                </p:txBody>
              </p:sp>
              <p:sp>
                <p:nvSpPr>
                  <p:cNvPr id="77" name="Oval 1040"/>
                  <p:cNvSpPr>
                    <a:spLocks noChangeAspect="1" noChangeArrowheads="1"/>
                  </p:cNvSpPr>
                  <p:nvPr/>
                </p:nvSpPr>
                <p:spPr bwMode="auto">
                  <a:xfrm rot="10639">
                    <a:off x="14408793" y="7449705"/>
                    <a:ext cx="219577" cy="224003"/>
                  </a:xfrm>
                  <a:prstGeom prst="ellipse">
                    <a:avLst/>
                  </a:prstGeom>
                  <a:noFill/>
                  <a:ln w="127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131674" tIns="65837" rIns="131674" bIns="65837"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700" b="1" dirty="0"/>
                      <a:t>2</a:t>
                    </a:r>
                  </a:p>
                </p:txBody>
              </p:sp>
              <p:sp>
                <p:nvSpPr>
                  <p:cNvPr id="85" name="Freeform 40637"/>
                  <p:cNvSpPr>
                    <a:spLocks/>
                  </p:cNvSpPr>
                  <p:nvPr/>
                </p:nvSpPr>
                <p:spPr bwMode="auto">
                  <a:xfrm rot="18588048">
                    <a:off x="12333136" y="6133229"/>
                    <a:ext cx="655638" cy="1541462"/>
                  </a:xfrm>
                  <a:custGeom>
                    <a:avLst/>
                    <a:gdLst>
                      <a:gd name="T0" fmla="*/ 592 w 612"/>
                      <a:gd name="T1" fmla="*/ 0 h 1534"/>
                      <a:gd name="T2" fmla="*/ 306 w 612"/>
                      <a:gd name="T3" fmla="*/ 728 h 1534"/>
                      <a:gd name="T4" fmla="*/ 0 w 612"/>
                      <a:gd name="T5" fmla="*/ 1534 h 1534"/>
                      <a:gd name="T6" fmla="*/ 326 w 612"/>
                      <a:gd name="T7" fmla="*/ 738 h 1534"/>
                      <a:gd name="T8" fmla="*/ 612 w 612"/>
                      <a:gd name="T9" fmla="*/ 10 h 1534"/>
                      <a:gd name="T10" fmla="*/ 592 w 612"/>
                      <a:gd name="T11" fmla="*/ 0 h 1534"/>
                    </a:gdLst>
                    <a:ahLst/>
                    <a:cxnLst>
                      <a:cxn ang="0">
                        <a:pos x="T0" y="T1"/>
                      </a:cxn>
                      <a:cxn ang="0">
                        <a:pos x="T2" y="T3"/>
                      </a:cxn>
                      <a:cxn ang="0">
                        <a:pos x="T4" y="T5"/>
                      </a:cxn>
                      <a:cxn ang="0">
                        <a:pos x="T6" y="T7"/>
                      </a:cxn>
                      <a:cxn ang="0">
                        <a:pos x="T8" y="T9"/>
                      </a:cxn>
                      <a:cxn ang="0">
                        <a:pos x="T10" y="T11"/>
                      </a:cxn>
                    </a:cxnLst>
                    <a:rect l="0" t="0" r="r" b="b"/>
                    <a:pathLst>
                      <a:path w="612" h="1534">
                        <a:moveTo>
                          <a:pt x="592" y="0"/>
                        </a:moveTo>
                        <a:lnTo>
                          <a:pt x="306" y="728"/>
                        </a:lnTo>
                        <a:lnTo>
                          <a:pt x="0" y="1534"/>
                        </a:lnTo>
                        <a:lnTo>
                          <a:pt x="326" y="738"/>
                        </a:lnTo>
                        <a:lnTo>
                          <a:pt x="612" y="10"/>
                        </a:lnTo>
                        <a:lnTo>
                          <a:pt x="592" y="0"/>
                        </a:lnTo>
                        <a:close/>
                      </a:path>
                    </a:pathLst>
                  </a:custGeom>
                  <a:gradFill rotWithShape="1">
                    <a:gsLst>
                      <a:gs pos="0">
                        <a:srgbClr val="A28712">
                          <a:gamma/>
                          <a:shade val="46275"/>
                          <a:invGamma/>
                        </a:srgbClr>
                      </a:gs>
                      <a:gs pos="50000">
                        <a:srgbClr val="A28712"/>
                      </a:gs>
                      <a:gs pos="100000">
                        <a:srgbClr val="A28712">
                          <a:gamma/>
                          <a:shade val="46275"/>
                          <a:invGamma/>
                        </a:srgbClr>
                      </a:gs>
                    </a:gsLst>
                    <a:lin ang="0" scaled="1"/>
                  </a:gradFill>
                  <a:ln w="9525">
                    <a:solidFill>
                      <a:schemeClr val="tx1">
                        <a:lumMod val="50000"/>
                        <a:lumOff val="50000"/>
                      </a:schemeClr>
                    </a:solidFill>
                    <a:round/>
                    <a:headEnd/>
                    <a:tailEnd/>
                  </a:ln>
                  <a:effectLst/>
                  <a:extLst/>
                </p:spPr>
                <p:txBody>
                  <a:bodyPr/>
                  <a:lstStyle/>
                  <a:p>
                    <a:pPr>
                      <a:defRPr/>
                    </a:pPr>
                    <a:endParaRPr lang="en-US">
                      <a:latin typeface="Arial" pitchFamily="34" charset="0"/>
                    </a:endParaRPr>
                  </a:p>
                </p:txBody>
              </p:sp>
              <p:sp>
                <p:nvSpPr>
                  <p:cNvPr id="86" name="Freeform 40637"/>
                  <p:cNvSpPr>
                    <a:spLocks/>
                  </p:cNvSpPr>
                  <p:nvPr/>
                </p:nvSpPr>
                <p:spPr bwMode="auto">
                  <a:xfrm rot="18845304">
                    <a:off x="13200469" y="5553113"/>
                    <a:ext cx="657225" cy="1541462"/>
                  </a:xfrm>
                  <a:custGeom>
                    <a:avLst/>
                    <a:gdLst>
                      <a:gd name="T0" fmla="*/ 592 w 612"/>
                      <a:gd name="T1" fmla="*/ 0 h 1534"/>
                      <a:gd name="T2" fmla="*/ 306 w 612"/>
                      <a:gd name="T3" fmla="*/ 728 h 1534"/>
                      <a:gd name="T4" fmla="*/ 0 w 612"/>
                      <a:gd name="T5" fmla="*/ 1534 h 1534"/>
                      <a:gd name="T6" fmla="*/ 326 w 612"/>
                      <a:gd name="T7" fmla="*/ 738 h 1534"/>
                      <a:gd name="T8" fmla="*/ 612 w 612"/>
                      <a:gd name="T9" fmla="*/ 10 h 1534"/>
                      <a:gd name="T10" fmla="*/ 592 w 612"/>
                      <a:gd name="T11" fmla="*/ 0 h 1534"/>
                    </a:gdLst>
                    <a:ahLst/>
                    <a:cxnLst>
                      <a:cxn ang="0">
                        <a:pos x="T0" y="T1"/>
                      </a:cxn>
                      <a:cxn ang="0">
                        <a:pos x="T2" y="T3"/>
                      </a:cxn>
                      <a:cxn ang="0">
                        <a:pos x="T4" y="T5"/>
                      </a:cxn>
                      <a:cxn ang="0">
                        <a:pos x="T6" y="T7"/>
                      </a:cxn>
                      <a:cxn ang="0">
                        <a:pos x="T8" y="T9"/>
                      </a:cxn>
                      <a:cxn ang="0">
                        <a:pos x="T10" y="T11"/>
                      </a:cxn>
                    </a:cxnLst>
                    <a:rect l="0" t="0" r="r" b="b"/>
                    <a:pathLst>
                      <a:path w="612" h="1534">
                        <a:moveTo>
                          <a:pt x="592" y="0"/>
                        </a:moveTo>
                        <a:lnTo>
                          <a:pt x="306" y="728"/>
                        </a:lnTo>
                        <a:lnTo>
                          <a:pt x="0" y="1534"/>
                        </a:lnTo>
                        <a:lnTo>
                          <a:pt x="326" y="738"/>
                        </a:lnTo>
                        <a:lnTo>
                          <a:pt x="612" y="10"/>
                        </a:lnTo>
                        <a:lnTo>
                          <a:pt x="592" y="0"/>
                        </a:lnTo>
                        <a:close/>
                      </a:path>
                    </a:pathLst>
                  </a:custGeom>
                  <a:gradFill rotWithShape="1">
                    <a:gsLst>
                      <a:gs pos="0">
                        <a:srgbClr val="A28712">
                          <a:gamma/>
                          <a:shade val="46275"/>
                          <a:invGamma/>
                        </a:srgbClr>
                      </a:gs>
                      <a:gs pos="50000">
                        <a:srgbClr val="A28712"/>
                      </a:gs>
                      <a:gs pos="100000">
                        <a:srgbClr val="A28712">
                          <a:gamma/>
                          <a:shade val="46275"/>
                          <a:invGamma/>
                        </a:srgbClr>
                      </a:gs>
                    </a:gsLst>
                    <a:lin ang="0" scaled="1"/>
                  </a:gradFill>
                  <a:ln w="9525">
                    <a:solidFill>
                      <a:schemeClr val="tx1">
                        <a:lumMod val="50000"/>
                        <a:lumOff val="50000"/>
                      </a:schemeClr>
                    </a:solidFill>
                    <a:round/>
                    <a:headEnd/>
                    <a:tailEnd/>
                  </a:ln>
                  <a:effectLst/>
                  <a:extLst/>
                </p:spPr>
                <p:txBody>
                  <a:bodyPr/>
                  <a:lstStyle/>
                  <a:p>
                    <a:pPr>
                      <a:defRPr/>
                    </a:pPr>
                    <a:endParaRPr lang="en-US">
                      <a:latin typeface="Arial" pitchFamily="34" charset="0"/>
                    </a:endParaRPr>
                  </a:p>
                </p:txBody>
              </p:sp>
              <p:sp>
                <p:nvSpPr>
                  <p:cNvPr id="87" name="Freeform 40637"/>
                  <p:cNvSpPr>
                    <a:spLocks/>
                  </p:cNvSpPr>
                  <p:nvPr/>
                </p:nvSpPr>
                <p:spPr bwMode="auto">
                  <a:xfrm rot="18588048">
                    <a:off x="12801449" y="5909392"/>
                    <a:ext cx="655638" cy="1541463"/>
                  </a:xfrm>
                  <a:custGeom>
                    <a:avLst/>
                    <a:gdLst>
                      <a:gd name="T0" fmla="*/ 592 w 612"/>
                      <a:gd name="T1" fmla="*/ 0 h 1534"/>
                      <a:gd name="T2" fmla="*/ 306 w 612"/>
                      <a:gd name="T3" fmla="*/ 728 h 1534"/>
                      <a:gd name="T4" fmla="*/ 0 w 612"/>
                      <a:gd name="T5" fmla="*/ 1534 h 1534"/>
                      <a:gd name="T6" fmla="*/ 326 w 612"/>
                      <a:gd name="T7" fmla="*/ 738 h 1534"/>
                      <a:gd name="T8" fmla="*/ 612 w 612"/>
                      <a:gd name="T9" fmla="*/ 10 h 1534"/>
                      <a:gd name="T10" fmla="*/ 592 w 612"/>
                      <a:gd name="T11" fmla="*/ 0 h 1534"/>
                    </a:gdLst>
                    <a:ahLst/>
                    <a:cxnLst>
                      <a:cxn ang="0">
                        <a:pos x="T0" y="T1"/>
                      </a:cxn>
                      <a:cxn ang="0">
                        <a:pos x="T2" y="T3"/>
                      </a:cxn>
                      <a:cxn ang="0">
                        <a:pos x="T4" y="T5"/>
                      </a:cxn>
                      <a:cxn ang="0">
                        <a:pos x="T6" y="T7"/>
                      </a:cxn>
                      <a:cxn ang="0">
                        <a:pos x="T8" y="T9"/>
                      </a:cxn>
                      <a:cxn ang="0">
                        <a:pos x="T10" y="T11"/>
                      </a:cxn>
                    </a:cxnLst>
                    <a:rect l="0" t="0" r="r" b="b"/>
                    <a:pathLst>
                      <a:path w="612" h="1534">
                        <a:moveTo>
                          <a:pt x="592" y="0"/>
                        </a:moveTo>
                        <a:lnTo>
                          <a:pt x="306" y="728"/>
                        </a:lnTo>
                        <a:lnTo>
                          <a:pt x="0" y="1534"/>
                        </a:lnTo>
                        <a:lnTo>
                          <a:pt x="326" y="738"/>
                        </a:lnTo>
                        <a:lnTo>
                          <a:pt x="612" y="10"/>
                        </a:lnTo>
                        <a:lnTo>
                          <a:pt x="592" y="0"/>
                        </a:lnTo>
                        <a:close/>
                      </a:path>
                    </a:pathLst>
                  </a:custGeom>
                  <a:gradFill rotWithShape="1">
                    <a:gsLst>
                      <a:gs pos="0">
                        <a:srgbClr val="A28712">
                          <a:gamma/>
                          <a:shade val="46275"/>
                          <a:invGamma/>
                        </a:srgbClr>
                      </a:gs>
                      <a:gs pos="50000">
                        <a:srgbClr val="A28712"/>
                      </a:gs>
                      <a:gs pos="100000">
                        <a:srgbClr val="A28712">
                          <a:gamma/>
                          <a:shade val="46275"/>
                          <a:invGamma/>
                        </a:srgbClr>
                      </a:gs>
                    </a:gsLst>
                    <a:lin ang="0" scaled="1"/>
                  </a:gradFill>
                  <a:ln w="9525">
                    <a:solidFill>
                      <a:schemeClr val="tx1">
                        <a:lumMod val="50000"/>
                        <a:lumOff val="50000"/>
                      </a:schemeClr>
                    </a:solidFill>
                    <a:round/>
                    <a:headEnd/>
                    <a:tailEnd/>
                  </a:ln>
                  <a:effectLst/>
                  <a:extLst/>
                </p:spPr>
                <p:txBody>
                  <a:bodyPr/>
                  <a:lstStyle/>
                  <a:p>
                    <a:pPr>
                      <a:defRPr/>
                    </a:pPr>
                    <a:endParaRPr lang="en-US">
                      <a:latin typeface="Arial" pitchFamily="34" charset="0"/>
                    </a:endParaRPr>
                  </a:p>
                </p:txBody>
              </p:sp>
              <p:sp>
                <p:nvSpPr>
                  <p:cNvPr id="107" name="Freeform 40637"/>
                  <p:cNvSpPr>
                    <a:spLocks/>
                  </p:cNvSpPr>
                  <p:nvPr/>
                </p:nvSpPr>
                <p:spPr bwMode="auto">
                  <a:xfrm rot="475365">
                    <a:off x="14645500" y="5965823"/>
                    <a:ext cx="655638" cy="1541463"/>
                  </a:xfrm>
                  <a:custGeom>
                    <a:avLst/>
                    <a:gdLst>
                      <a:gd name="T0" fmla="*/ 592 w 612"/>
                      <a:gd name="T1" fmla="*/ 0 h 1534"/>
                      <a:gd name="T2" fmla="*/ 306 w 612"/>
                      <a:gd name="T3" fmla="*/ 728 h 1534"/>
                      <a:gd name="T4" fmla="*/ 0 w 612"/>
                      <a:gd name="T5" fmla="*/ 1534 h 1534"/>
                      <a:gd name="T6" fmla="*/ 326 w 612"/>
                      <a:gd name="T7" fmla="*/ 738 h 1534"/>
                      <a:gd name="T8" fmla="*/ 612 w 612"/>
                      <a:gd name="T9" fmla="*/ 10 h 1534"/>
                      <a:gd name="T10" fmla="*/ 592 w 612"/>
                      <a:gd name="T11" fmla="*/ 0 h 1534"/>
                    </a:gdLst>
                    <a:ahLst/>
                    <a:cxnLst>
                      <a:cxn ang="0">
                        <a:pos x="T0" y="T1"/>
                      </a:cxn>
                      <a:cxn ang="0">
                        <a:pos x="T2" y="T3"/>
                      </a:cxn>
                      <a:cxn ang="0">
                        <a:pos x="T4" y="T5"/>
                      </a:cxn>
                      <a:cxn ang="0">
                        <a:pos x="T6" y="T7"/>
                      </a:cxn>
                      <a:cxn ang="0">
                        <a:pos x="T8" y="T9"/>
                      </a:cxn>
                      <a:cxn ang="0">
                        <a:pos x="T10" y="T11"/>
                      </a:cxn>
                    </a:cxnLst>
                    <a:rect l="0" t="0" r="r" b="b"/>
                    <a:pathLst>
                      <a:path w="612" h="1534">
                        <a:moveTo>
                          <a:pt x="592" y="0"/>
                        </a:moveTo>
                        <a:lnTo>
                          <a:pt x="306" y="728"/>
                        </a:lnTo>
                        <a:lnTo>
                          <a:pt x="0" y="1534"/>
                        </a:lnTo>
                        <a:lnTo>
                          <a:pt x="326" y="738"/>
                        </a:lnTo>
                        <a:lnTo>
                          <a:pt x="612" y="10"/>
                        </a:lnTo>
                        <a:lnTo>
                          <a:pt x="592" y="0"/>
                        </a:lnTo>
                        <a:close/>
                      </a:path>
                    </a:pathLst>
                  </a:custGeom>
                  <a:gradFill rotWithShape="1">
                    <a:gsLst>
                      <a:gs pos="0">
                        <a:srgbClr val="A28712">
                          <a:gamma/>
                          <a:shade val="46275"/>
                          <a:invGamma/>
                        </a:srgbClr>
                      </a:gs>
                      <a:gs pos="50000">
                        <a:srgbClr val="A28712"/>
                      </a:gs>
                      <a:gs pos="100000">
                        <a:srgbClr val="A28712">
                          <a:gamma/>
                          <a:shade val="46275"/>
                          <a:invGamma/>
                        </a:srgbClr>
                      </a:gs>
                    </a:gsLst>
                    <a:lin ang="0" scaled="1"/>
                  </a:gradFill>
                  <a:ln w="9525">
                    <a:solidFill>
                      <a:schemeClr val="tx1">
                        <a:lumMod val="50000"/>
                        <a:lumOff val="50000"/>
                      </a:schemeClr>
                    </a:solidFill>
                    <a:round/>
                    <a:headEnd/>
                    <a:tailEnd/>
                  </a:ln>
                  <a:effectLst/>
                  <a:extLst/>
                </p:spPr>
                <p:txBody>
                  <a:bodyPr/>
                  <a:lstStyle/>
                  <a:p>
                    <a:pPr>
                      <a:defRPr/>
                    </a:pPr>
                    <a:endParaRPr lang="en-US">
                      <a:latin typeface="Arial" pitchFamily="34" charset="0"/>
                    </a:endParaRPr>
                  </a:p>
                </p:txBody>
              </p:sp>
              <p:grpSp>
                <p:nvGrpSpPr>
                  <p:cNvPr id="89" name="Group 16"/>
                  <p:cNvGrpSpPr>
                    <a:grpSpLocks noChangeAspect="1"/>
                  </p:cNvGrpSpPr>
                  <p:nvPr/>
                </p:nvGrpSpPr>
                <p:grpSpPr bwMode="auto">
                  <a:xfrm rot="19810492">
                    <a:off x="13135111" y="7259465"/>
                    <a:ext cx="1136650" cy="1081087"/>
                    <a:chOff x="7689098" y="4569586"/>
                    <a:chExt cx="254850" cy="242026"/>
                  </a:xfrm>
                </p:grpSpPr>
                <p:sp>
                  <p:nvSpPr>
                    <p:cNvPr id="90" name="Freeform 44423"/>
                    <p:cNvSpPr>
                      <a:spLocks noChangeAspect="1"/>
                    </p:cNvSpPr>
                    <p:nvPr/>
                  </p:nvSpPr>
                  <p:spPr bwMode="auto">
                    <a:xfrm>
                      <a:off x="7720336" y="4599179"/>
                      <a:ext cx="223612" cy="212433"/>
                    </a:xfrm>
                    <a:custGeom>
                      <a:avLst/>
                      <a:gdLst>
                        <a:gd name="T0" fmla="*/ 2147483647 w 192"/>
                        <a:gd name="T1" fmla="*/ 2147483647 h 130"/>
                        <a:gd name="T2" fmla="*/ 2147483647 w 192"/>
                        <a:gd name="T3" fmla="*/ 2147483647 h 130"/>
                        <a:gd name="T4" fmla="*/ 0 w 192"/>
                        <a:gd name="T5" fmla="*/ 0 h 130"/>
                        <a:gd name="T6" fmla="*/ 0 60000 65536"/>
                        <a:gd name="T7" fmla="*/ 0 60000 65536"/>
                        <a:gd name="T8" fmla="*/ 0 60000 65536"/>
                        <a:gd name="T9" fmla="*/ 0 w 192"/>
                        <a:gd name="T10" fmla="*/ 0 h 130"/>
                        <a:gd name="T11" fmla="*/ 192 w 192"/>
                        <a:gd name="T12" fmla="*/ 130 h 130"/>
                      </a:gdLst>
                      <a:ahLst/>
                      <a:cxnLst>
                        <a:cxn ang="T6">
                          <a:pos x="T0" y="T1"/>
                        </a:cxn>
                        <a:cxn ang="T7">
                          <a:pos x="T2" y="T3"/>
                        </a:cxn>
                        <a:cxn ang="T8">
                          <a:pos x="T4" y="T5"/>
                        </a:cxn>
                      </a:cxnLst>
                      <a:rect l="T9" t="T10" r="T11" b="T12"/>
                      <a:pathLst>
                        <a:path w="192" h="130">
                          <a:moveTo>
                            <a:pt x="192" y="130"/>
                          </a:moveTo>
                          <a:cubicBezTo>
                            <a:pt x="154" y="119"/>
                            <a:pt x="120" y="110"/>
                            <a:pt x="88" y="88"/>
                          </a:cubicBezTo>
                          <a:cubicBezTo>
                            <a:pt x="56" y="66"/>
                            <a:pt x="18" y="18"/>
                            <a:pt x="0" y="0"/>
                          </a:cubicBezTo>
                        </a:path>
                      </a:pathLst>
                    </a:custGeom>
                    <a:noFill/>
                    <a:ln w="19050" cmpd="sng">
                      <a:solidFill>
                        <a:srgbClr val="6600CC"/>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1" name="Line 44420"/>
                    <p:cNvSpPr>
                      <a:spLocks noChangeAspect="1" noChangeShapeType="1"/>
                    </p:cNvSpPr>
                    <p:nvPr/>
                  </p:nvSpPr>
                  <p:spPr bwMode="auto">
                    <a:xfrm rot="10800000">
                      <a:off x="7712647" y="4569586"/>
                      <a:ext cx="7379" cy="29207"/>
                    </a:xfrm>
                    <a:prstGeom prst="line">
                      <a:avLst/>
                    </a:prstGeom>
                    <a:noFill/>
                    <a:ln w="19050">
                      <a:solidFill>
                        <a:srgbClr val="6600CC"/>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2" name="Line 44421"/>
                    <p:cNvSpPr>
                      <a:spLocks noChangeAspect="1" noChangeShapeType="1"/>
                    </p:cNvSpPr>
                    <p:nvPr/>
                  </p:nvSpPr>
                  <p:spPr bwMode="auto">
                    <a:xfrm rot="10800000">
                      <a:off x="7689098" y="4593895"/>
                      <a:ext cx="31297" cy="4581"/>
                    </a:xfrm>
                    <a:prstGeom prst="line">
                      <a:avLst/>
                    </a:prstGeom>
                    <a:noFill/>
                    <a:ln w="19050">
                      <a:solidFill>
                        <a:srgbClr val="6600CC"/>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93" name="Group 120"/>
                  <p:cNvGrpSpPr>
                    <a:grpSpLocks noChangeAspect="1"/>
                  </p:cNvGrpSpPr>
                  <p:nvPr/>
                </p:nvGrpSpPr>
                <p:grpSpPr bwMode="auto">
                  <a:xfrm rot="20899596">
                    <a:off x="13847340" y="6988995"/>
                    <a:ext cx="497337" cy="634159"/>
                    <a:chOff x="7689098" y="4569586"/>
                    <a:chExt cx="174544" cy="222864"/>
                  </a:xfrm>
                </p:grpSpPr>
                <p:sp>
                  <p:nvSpPr>
                    <p:cNvPr id="94" name="Freeform 44423"/>
                    <p:cNvSpPr>
                      <a:spLocks noChangeAspect="1"/>
                    </p:cNvSpPr>
                    <p:nvPr/>
                  </p:nvSpPr>
                  <p:spPr bwMode="auto">
                    <a:xfrm>
                      <a:off x="7720336" y="4599180"/>
                      <a:ext cx="143306" cy="193270"/>
                    </a:xfrm>
                    <a:custGeom>
                      <a:avLst/>
                      <a:gdLst>
                        <a:gd name="T0" fmla="*/ 2147483647 w 192"/>
                        <a:gd name="T1" fmla="*/ 2147483647 h 130"/>
                        <a:gd name="T2" fmla="*/ 2147483647 w 192"/>
                        <a:gd name="T3" fmla="*/ 2147483647 h 130"/>
                        <a:gd name="T4" fmla="*/ 0 w 192"/>
                        <a:gd name="T5" fmla="*/ 0 h 130"/>
                        <a:gd name="T6" fmla="*/ 0 60000 65536"/>
                        <a:gd name="T7" fmla="*/ 0 60000 65536"/>
                        <a:gd name="T8" fmla="*/ 0 60000 65536"/>
                        <a:gd name="T9" fmla="*/ 0 w 192"/>
                        <a:gd name="T10" fmla="*/ 0 h 130"/>
                        <a:gd name="T11" fmla="*/ 192 w 192"/>
                        <a:gd name="T12" fmla="*/ 130 h 130"/>
                        <a:gd name="connsiteX0" fmla="*/ 7696 w 7696"/>
                        <a:gd name="connsiteY0" fmla="*/ 8355 h 8355"/>
                        <a:gd name="connsiteX1" fmla="*/ 4583 w 7696"/>
                        <a:gd name="connsiteY1" fmla="*/ 6769 h 8355"/>
                        <a:gd name="connsiteX2" fmla="*/ 0 w 7696"/>
                        <a:gd name="connsiteY2" fmla="*/ 0 h 8355"/>
                        <a:gd name="connsiteX0" fmla="*/ 8121 w 8121"/>
                        <a:gd name="connsiteY0" fmla="*/ 9767 h 9767"/>
                        <a:gd name="connsiteX1" fmla="*/ 5955 w 8121"/>
                        <a:gd name="connsiteY1" fmla="*/ 8102 h 9767"/>
                        <a:gd name="connsiteX2" fmla="*/ 0 w 8121"/>
                        <a:gd name="connsiteY2" fmla="*/ 0 h 9767"/>
                        <a:gd name="connsiteX0" fmla="*/ 10000 w 10000"/>
                        <a:gd name="connsiteY0" fmla="*/ 10000 h 10000"/>
                        <a:gd name="connsiteX1" fmla="*/ 4593 w 10000"/>
                        <a:gd name="connsiteY1" fmla="*/ 8649 h 10000"/>
                        <a:gd name="connsiteX2" fmla="*/ 0 w 10000"/>
                        <a:gd name="connsiteY2" fmla="*/ 0 h 10000"/>
                        <a:gd name="connsiteX0" fmla="*/ 10000 w 10000"/>
                        <a:gd name="connsiteY0" fmla="*/ 10000 h 10000"/>
                        <a:gd name="connsiteX1" fmla="*/ 4593 w 10000"/>
                        <a:gd name="connsiteY1" fmla="*/ 8649 h 10000"/>
                        <a:gd name="connsiteX2" fmla="*/ 0 w 10000"/>
                        <a:gd name="connsiteY2" fmla="*/ 0 h 10000"/>
                        <a:gd name="connsiteX0" fmla="*/ 10000 w 10000"/>
                        <a:gd name="connsiteY0" fmla="*/ 10000 h 10000"/>
                        <a:gd name="connsiteX1" fmla="*/ 4593 w 10000"/>
                        <a:gd name="connsiteY1" fmla="*/ 8649 h 10000"/>
                        <a:gd name="connsiteX2" fmla="*/ 0 w 10000"/>
                        <a:gd name="connsiteY2" fmla="*/ 0 h 10000"/>
                        <a:gd name="connsiteX0" fmla="*/ 10254 w 10254"/>
                        <a:gd name="connsiteY0" fmla="*/ 11149 h 11149"/>
                        <a:gd name="connsiteX1" fmla="*/ 4593 w 10254"/>
                        <a:gd name="connsiteY1" fmla="*/ 8649 h 11149"/>
                        <a:gd name="connsiteX2" fmla="*/ 0 w 10254"/>
                        <a:gd name="connsiteY2" fmla="*/ 0 h 11149"/>
                      </a:gdLst>
                      <a:ahLst/>
                      <a:cxnLst>
                        <a:cxn ang="0">
                          <a:pos x="connsiteX0" y="connsiteY0"/>
                        </a:cxn>
                        <a:cxn ang="0">
                          <a:pos x="connsiteX1" y="connsiteY1"/>
                        </a:cxn>
                        <a:cxn ang="0">
                          <a:pos x="connsiteX2" y="connsiteY2"/>
                        </a:cxn>
                      </a:cxnLst>
                      <a:rect l="l" t="t" r="r" b="b"/>
                      <a:pathLst>
                        <a:path w="10254" h="11149">
                          <a:moveTo>
                            <a:pt x="10254" y="11149"/>
                          </a:moveTo>
                          <a:cubicBezTo>
                            <a:pt x="6487" y="10675"/>
                            <a:pt x="6755" y="10197"/>
                            <a:pt x="4593" y="8649"/>
                          </a:cubicBezTo>
                          <a:cubicBezTo>
                            <a:pt x="1927" y="6576"/>
                            <a:pt x="1501" y="1698"/>
                            <a:pt x="0" y="0"/>
                          </a:cubicBezTo>
                        </a:path>
                      </a:pathLst>
                    </a:custGeom>
                    <a:noFill/>
                    <a:ln w="19050" cmpd="sng">
                      <a:solidFill>
                        <a:srgbClr val="EEB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5" name="Line 44420"/>
                    <p:cNvSpPr>
                      <a:spLocks noChangeAspect="1" noChangeShapeType="1"/>
                    </p:cNvSpPr>
                    <p:nvPr/>
                  </p:nvSpPr>
                  <p:spPr bwMode="auto">
                    <a:xfrm rot="10800000">
                      <a:off x="7712647" y="4569586"/>
                      <a:ext cx="7379" cy="29207"/>
                    </a:xfrm>
                    <a:prstGeom prst="line">
                      <a:avLst/>
                    </a:prstGeom>
                    <a:noFill/>
                    <a:ln w="19050">
                      <a:solidFill>
                        <a:srgbClr val="EEB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6" name="Line 44421"/>
                    <p:cNvSpPr>
                      <a:spLocks noChangeAspect="1" noChangeShapeType="1"/>
                    </p:cNvSpPr>
                    <p:nvPr/>
                  </p:nvSpPr>
                  <p:spPr bwMode="auto">
                    <a:xfrm rot="10800000">
                      <a:off x="7689098" y="4593895"/>
                      <a:ext cx="31297" cy="4581"/>
                    </a:xfrm>
                    <a:prstGeom prst="line">
                      <a:avLst/>
                    </a:prstGeom>
                    <a:noFill/>
                    <a:ln w="19050">
                      <a:solidFill>
                        <a:srgbClr val="EEB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97" name="Group 124"/>
                  <p:cNvGrpSpPr>
                    <a:grpSpLocks noChangeAspect="1"/>
                  </p:cNvGrpSpPr>
                  <p:nvPr/>
                </p:nvGrpSpPr>
                <p:grpSpPr bwMode="auto">
                  <a:xfrm rot="303646">
                    <a:off x="13359752" y="7379178"/>
                    <a:ext cx="1122786" cy="607161"/>
                    <a:chOff x="7677297" y="4550225"/>
                    <a:chExt cx="251404" cy="136147"/>
                  </a:xfrm>
                </p:grpSpPr>
                <p:sp>
                  <p:nvSpPr>
                    <p:cNvPr id="98" name="Freeform 44423"/>
                    <p:cNvSpPr>
                      <a:spLocks noChangeAspect="1"/>
                    </p:cNvSpPr>
                    <p:nvPr/>
                  </p:nvSpPr>
                  <p:spPr bwMode="auto">
                    <a:xfrm rot="72181">
                      <a:off x="7706846" y="4581132"/>
                      <a:ext cx="221855" cy="105240"/>
                    </a:xfrm>
                    <a:custGeom>
                      <a:avLst/>
                      <a:gdLst>
                        <a:gd name="T0" fmla="*/ 2147483647 w 192"/>
                        <a:gd name="T1" fmla="*/ 2147483647 h 130"/>
                        <a:gd name="T2" fmla="*/ 2147483647 w 192"/>
                        <a:gd name="T3" fmla="*/ 2147483647 h 130"/>
                        <a:gd name="T4" fmla="*/ 0 w 192"/>
                        <a:gd name="T5" fmla="*/ 0 h 130"/>
                        <a:gd name="T6" fmla="*/ 0 60000 65536"/>
                        <a:gd name="T7" fmla="*/ 0 60000 65536"/>
                        <a:gd name="T8" fmla="*/ 0 60000 65536"/>
                        <a:gd name="T9" fmla="*/ 0 w 192"/>
                        <a:gd name="T10" fmla="*/ 0 h 130"/>
                        <a:gd name="T11" fmla="*/ 192 w 192"/>
                        <a:gd name="T12" fmla="*/ 130 h 130"/>
                        <a:gd name="connsiteX0" fmla="*/ 9304 w 9304"/>
                        <a:gd name="connsiteY0" fmla="*/ 4213 h 7116"/>
                        <a:gd name="connsiteX1" fmla="*/ 4583 w 9304"/>
                        <a:gd name="connsiteY1" fmla="*/ 6769 h 7116"/>
                        <a:gd name="connsiteX2" fmla="*/ 0 w 9304"/>
                        <a:gd name="connsiteY2" fmla="*/ 0 h 7116"/>
                        <a:gd name="connsiteX0" fmla="*/ 10000 w 10000"/>
                        <a:gd name="connsiteY0" fmla="*/ 5920 h 6122"/>
                        <a:gd name="connsiteX1" fmla="*/ 3722 w 10000"/>
                        <a:gd name="connsiteY1" fmla="*/ 5121 h 6122"/>
                        <a:gd name="connsiteX2" fmla="*/ 0 w 10000"/>
                        <a:gd name="connsiteY2" fmla="*/ 0 h 6122"/>
                        <a:gd name="connsiteX0" fmla="*/ 10397 w 10397"/>
                        <a:gd name="connsiteY0" fmla="*/ 9572 h 9977"/>
                        <a:gd name="connsiteX1" fmla="*/ 3722 w 10397"/>
                        <a:gd name="connsiteY1" fmla="*/ 8365 h 9977"/>
                        <a:gd name="connsiteX2" fmla="*/ 0 w 10397"/>
                        <a:gd name="connsiteY2" fmla="*/ 0 h 9977"/>
                        <a:gd name="connsiteX0" fmla="*/ 10000 w 10000"/>
                        <a:gd name="connsiteY0" fmla="*/ 9594 h 11113"/>
                        <a:gd name="connsiteX1" fmla="*/ 3580 w 10000"/>
                        <a:gd name="connsiteY1" fmla="*/ 8384 h 11113"/>
                        <a:gd name="connsiteX2" fmla="*/ 0 w 10000"/>
                        <a:gd name="connsiteY2" fmla="*/ 0 h 11113"/>
                      </a:gdLst>
                      <a:ahLst/>
                      <a:cxnLst>
                        <a:cxn ang="0">
                          <a:pos x="connsiteX0" y="connsiteY0"/>
                        </a:cxn>
                        <a:cxn ang="0">
                          <a:pos x="connsiteX1" y="connsiteY1"/>
                        </a:cxn>
                        <a:cxn ang="0">
                          <a:pos x="connsiteX2" y="connsiteY2"/>
                        </a:cxn>
                      </a:cxnLst>
                      <a:rect l="l" t="t" r="r" b="b"/>
                      <a:pathLst>
                        <a:path w="10000" h="11113">
                          <a:moveTo>
                            <a:pt x="10000" y="9594"/>
                          </a:moveTo>
                          <a:cubicBezTo>
                            <a:pt x="7209" y="11359"/>
                            <a:pt x="5303" y="12281"/>
                            <a:pt x="3580" y="8384"/>
                          </a:cubicBezTo>
                          <a:cubicBezTo>
                            <a:pt x="1857" y="4492"/>
                            <a:pt x="970" y="3186"/>
                            <a:pt x="0" y="0"/>
                          </a:cubicBezTo>
                        </a:path>
                      </a:pathLst>
                    </a:custGeom>
                    <a:noFill/>
                    <a:ln w="19050" cmpd="sng">
                      <a:solidFill>
                        <a:srgbClr val="6600CC"/>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99" name="Line 44420"/>
                    <p:cNvSpPr>
                      <a:spLocks noChangeAspect="1" noChangeShapeType="1"/>
                    </p:cNvSpPr>
                    <p:nvPr/>
                  </p:nvSpPr>
                  <p:spPr bwMode="auto">
                    <a:xfrm rot="10800000">
                      <a:off x="7700847" y="4550225"/>
                      <a:ext cx="7379" cy="29207"/>
                    </a:xfrm>
                    <a:prstGeom prst="line">
                      <a:avLst/>
                    </a:prstGeom>
                    <a:noFill/>
                    <a:ln w="19050">
                      <a:solidFill>
                        <a:srgbClr val="6600CC"/>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 name="Line 44421"/>
                    <p:cNvSpPr>
                      <a:spLocks noChangeAspect="1" noChangeShapeType="1"/>
                    </p:cNvSpPr>
                    <p:nvPr/>
                  </p:nvSpPr>
                  <p:spPr bwMode="auto">
                    <a:xfrm rot="10800000">
                      <a:off x="7677297" y="4574532"/>
                      <a:ext cx="31297" cy="4581"/>
                    </a:xfrm>
                    <a:prstGeom prst="line">
                      <a:avLst/>
                    </a:prstGeom>
                    <a:noFill/>
                    <a:ln w="19050">
                      <a:solidFill>
                        <a:srgbClr val="6600CC"/>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108" name="Group 16"/>
                  <p:cNvGrpSpPr>
                    <a:grpSpLocks noChangeAspect="1"/>
                  </p:cNvGrpSpPr>
                  <p:nvPr/>
                </p:nvGrpSpPr>
                <p:grpSpPr bwMode="auto">
                  <a:xfrm rot="19810492">
                    <a:off x="13570440" y="7110253"/>
                    <a:ext cx="719901" cy="684605"/>
                    <a:chOff x="7689098" y="4569586"/>
                    <a:chExt cx="175585" cy="166724"/>
                  </a:xfrm>
                </p:grpSpPr>
                <p:sp>
                  <p:nvSpPr>
                    <p:cNvPr id="109" name="Freeform 44423"/>
                    <p:cNvSpPr>
                      <a:spLocks noChangeAspect="1"/>
                    </p:cNvSpPr>
                    <p:nvPr/>
                  </p:nvSpPr>
                  <p:spPr bwMode="auto">
                    <a:xfrm>
                      <a:off x="7720336" y="4599179"/>
                      <a:ext cx="144347" cy="137131"/>
                    </a:xfrm>
                    <a:custGeom>
                      <a:avLst/>
                      <a:gdLst>
                        <a:gd name="T0" fmla="*/ 2147483647 w 192"/>
                        <a:gd name="T1" fmla="*/ 2147483647 h 130"/>
                        <a:gd name="T2" fmla="*/ 2147483647 w 192"/>
                        <a:gd name="T3" fmla="*/ 2147483647 h 130"/>
                        <a:gd name="T4" fmla="*/ 0 w 192"/>
                        <a:gd name="T5" fmla="*/ 0 h 130"/>
                        <a:gd name="T6" fmla="*/ 0 60000 65536"/>
                        <a:gd name="T7" fmla="*/ 0 60000 65536"/>
                        <a:gd name="T8" fmla="*/ 0 60000 65536"/>
                        <a:gd name="T9" fmla="*/ 0 w 192"/>
                        <a:gd name="T10" fmla="*/ 0 h 130"/>
                        <a:gd name="T11" fmla="*/ 192 w 192"/>
                        <a:gd name="T12" fmla="*/ 130 h 130"/>
                      </a:gdLst>
                      <a:ahLst/>
                      <a:cxnLst>
                        <a:cxn ang="T6">
                          <a:pos x="T0" y="T1"/>
                        </a:cxn>
                        <a:cxn ang="T7">
                          <a:pos x="T2" y="T3"/>
                        </a:cxn>
                        <a:cxn ang="T8">
                          <a:pos x="T4" y="T5"/>
                        </a:cxn>
                      </a:cxnLst>
                      <a:rect l="T9" t="T10" r="T11" b="T12"/>
                      <a:pathLst>
                        <a:path w="192" h="130">
                          <a:moveTo>
                            <a:pt x="192" y="130"/>
                          </a:moveTo>
                          <a:cubicBezTo>
                            <a:pt x="154" y="119"/>
                            <a:pt x="120" y="110"/>
                            <a:pt x="88" y="88"/>
                          </a:cubicBezTo>
                          <a:cubicBezTo>
                            <a:pt x="56" y="66"/>
                            <a:pt x="18" y="18"/>
                            <a:pt x="0" y="0"/>
                          </a:cubicBezTo>
                        </a:path>
                      </a:pathLst>
                    </a:custGeom>
                    <a:noFill/>
                    <a:ln w="19050" cmpd="sng">
                      <a:solidFill>
                        <a:srgbClr val="EEB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10" name="Line 44420"/>
                    <p:cNvSpPr>
                      <a:spLocks noChangeAspect="1" noChangeShapeType="1"/>
                    </p:cNvSpPr>
                    <p:nvPr/>
                  </p:nvSpPr>
                  <p:spPr bwMode="auto">
                    <a:xfrm rot="10800000">
                      <a:off x="7712647" y="4569586"/>
                      <a:ext cx="7379" cy="29207"/>
                    </a:xfrm>
                    <a:prstGeom prst="line">
                      <a:avLst/>
                    </a:prstGeom>
                    <a:noFill/>
                    <a:ln w="19050">
                      <a:solidFill>
                        <a:srgbClr val="EEB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 name="Line 44421"/>
                    <p:cNvSpPr>
                      <a:spLocks noChangeAspect="1" noChangeShapeType="1"/>
                    </p:cNvSpPr>
                    <p:nvPr/>
                  </p:nvSpPr>
                  <p:spPr bwMode="auto">
                    <a:xfrm rot="10800000">
                      <a:off x="7689098" y="4593895"/>
                      <a:ext cx="31297" cy="4581"/>
                    </a:xfrm>
                    <a:prstGeom prst="line">
                      <a:avLst/>
                    </a:prstGeom>
                    <a:noFill/>
                    <a:ln w="19050">
                      <a:solidFill>
                        <a:srgbClr val="EEB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112" name="Freeform 40637"/>
                  <p:cNvSpPr>
                    <a:spLocks/>
                  </p:cNvSpPr>
                  <p:nvPr/>
                </p:nvSpPr>
                <p:spPr bwMode="auto">
                  <a:xfrm rot="475365">
                    <a:off x="14786921" y="6465251"/>
                    <a:ext cx="655638" cy="1541463"/>
                  </a:xfrm>
                  <a:custGeom>
                    <a:avLst/>
                    <a:gdLst>
                      <a:gd name="T0" fmla="*/ 592 w 612"/>
                      <a:gd name="T1" fmla="*/ 0 h 1534"/>
                      <a:gd name="T2" fmla="*/ 306 w 612"/>
                      <a:gd name="T3" fmla="*/ 728 h 1534"/>
                      <a:gd name="T4" fmla="*/ 0 w 612"/>
                      <a:gd name="T5" fmla="*/ 1534 h 1534"/>
                      <a:gd name="T6" fmla="*/ 326 w 612"/>
                      <a:gd name="T7" fmla="*/ 738 h 1534"/>
                      <a:gd name="T8" fmla="*/ 612 w 612"/>
                      <a:gd name="T9" fmla="*/ 10 h 1534"/>
                      <a:gd name="T10" fmla="*/ 592 w 612"/>
                      <a:gd name="T11" fmla="*/ 0 h 1534"/>
                    </a:gdLst>
                    <a:ahLst/>
                    <a:cxnLst>
                      <a:cxn ang="0">
                        <a:pos x="T0" y="T1"/>
                      </a:cxn>
                      <a:cxn ang="0">
                        <a:pos x="T2" y="T3"/>
                      </a:cxn>
                      <a:cxn ang="0">
                        <a:pos x="T4" y="T5"/>
                      </a:cxn>
                      <a:cxn ang="0">
                        <a:pos x="T6" y="T7"/>
                      </a:cxn>
                      <a:cxn ang="0">
                        <a:pos x="T8" y="T9"/>
                      </a:cxn>
                      <a:cxn ang="0">
                        <a:pos x="T10" y="T11"/>
                      </a:cxn>
                    </a:cxnLst>
                    <a:rect l="0" t="0" r="r" b="b"/>
                    <a:pathLst>
                      <a:path w="612" h="1534">
                        <a:moveTo>
                          <a:pt x="592" y="0"/>
                        </a:moveTo>
                        <a:lnTo>
                          <a:pt x="306" y="728"/>
                        </a:lnTo>
                        <a:lnTo>
                          <a:pt x="0" y="1534"/>
                        </a:lnTo>
                        <a:lnTo>
                          <a:pt x="326" y="738"/>
                        </a:lnTo>
                        <a:lnTo>
                          <a:pt x="612" y="10"/>
                        </a:lnTo>
                        <a:lnTo>
                          <a:pt x="592" y="0"/>
                        </a:lnTo>
                        <a:close/>
                      </a:path>
                    </a:pathLst>
                  </a:custGeom>
                  <a:gradFill rotWithShape="1">
                    <a:gsLst>
                      <a:gs pos="0">
                        <a:srgbClr val="A28712">
                          <a:gamma/>
                          <a:shade val="46275"/>
                          <a:invGamma/>
                        </a:srgbClr>
                      </a:gs>
                      <a:gs pos="50000">
                        <a:srgbClr val="A28712"/>
                      </a:gs>
                      <a:gs pos="100000">
                        <a:srgbClr val="A28712">
                          <a:gamma/>
                          <a:shade val="46275"/>
                          <a:invGamma/>
                        </a:srgbClr>
                      </a:gs>
                    </a:gsLst>
                    <a:lin ang="0" scaled="1"/>
                  </a:gradFill>
                  <a:ln w="9525">
                    <a:solidFill>
                      <a:schemeClr val="tx1">
                        <a:lumMod val="50000"/>
                        <a:lumOff val="50000"/>
                      </a:schemeClr>
                    </a:solidFill>
                    <a:round/>
                    <a:headEnd/>
                    <a:tailEnd/>
                  </a:ln>
                  <a:effectLst/>
                  <a:extLst/>
                </p:spPr>
                <p:txBody>
                  <a:bodyPr/>
                  <a:lstStyle/>
                  <a:p>
                    <a:pPr>
                      <a:defRPr/>
                    </a:pPr>
                    <a:endParaRPr lang="en-US">
                      <a:latin typeface="Arial" pitchFamily="34" charset="0"/>
                    </a:endParaRPr>
                  </a:p>
                </p:txBody>
              </p:sp>
            </p:grpSp>
            <p:sp>
              <p:nvSpPr>
                <p:cNvPr id="6" name="TextBox 5"/>
                <p:cNvSpPr txBox="1"/>
                <p:nvPr/>
              </p:nvSpPr>
              <p:spPr>
                <a:xfrm>
                  <a:off x="12698334" y="7536166"/>
                  <a:ext cx="287690" cy="276999"/>
                </a:xfrm>
                <a:prstGeom prst="rect">
                  <a:avLst/>
                </a:prstGeom>
                <a:noFill/>
              </p:spPr>
              <p:txBody>
                <a:bodyPr wrap="square" rtlCol="0">
                  <a:spAutoFit/>
                </a:bodyPr>
                <a:lstStyle/>
                <a:p>
                  <a:r>
                    <a:rPr lang="en-US" dirty="0"/>
                    <a:t>A</a:t>
                  </a:r>
                </a:p>
              </p:txBody>
            </p:sp>
            <p:sp>
              <p:nvSpPr>
                <p:cNvPr id="115" name="TextBox 114"/>
                <p:cNvSpPr txBox="1"/>
                <p:nvPr/>
              </p:nvSpPr>
              <p:spPr>
                <a:xfrm>
                  <a:off x="13155401" y="7218892"/>
                  <a:ext cx="287690" cy="276999"/>
                </a:xfrm>
                <a:prstGeom prst="rect">
                  <a:avLst/>
                </a:prstGeom>
                <a:noFill/>
              </p:spPr>
              <p:txBody>
                <a:bodyPr wrap="square" rtlCol="0">
                  <a:spAutoFit/>
                </a:bodyPr>
                <a:lstStyle/>
                <a:p>
                  <a:r>
                    <a:rPr lang="en-US" dirty="0"/>
                    <a:t>B</a:t>
                  </a:r>
                </a:p>
              </p:txBody>
            </p:sp>
            <p:sp>
              <p:nvSpPr>
                <p:cNvPr id="116" name="TextBox 115"/>
                <p:cNvSpPr txBox="1"/>
                <p:nvPr/>
              </p:nvSpPr>
              <p:spPr>
                <a:xfrm>
                  <a:off x="13593723" y="6932084"/>
                  <a:ext cx="287690" cy="276999"/>
                </a:xfrm>
                <a:prstGeom prst="rect">
                  <a:avLst/>
                </a:prstGeom>
                <a:noFill/>
              </p:spPr>
              <p:txBody>
                <a:bodyPr wrap="square" rtlCol="0">
                  <a:spAutoFit/>
                </a:bodyPr>
                <a:lstStyle/>
                <a:p>
                  <a:r>
                    <a:rPr lang="en-US" dirty="0"/>
                    <a:t>C</a:t>
                  </a:r>
                </a:p>
              </p:txBody>
            </p:sp>
            <p:sp>
              <p:nvSpPr>
                <p:cNvPr id="160" name="TextBox 159"/>
                <p:cNvSpPr txBox="1"/>
                <p:nvPr/>
              </p:nvSpPr>
              <p:spPr>
                <a:xfrm>
                  <a:off x="15279116" y="5734542"/>
                  <a:ext cx="915567" cy="276999"/>
                </a:xfrm>
                <a:prstGeom prst="rect">
                  <a:avLst/>
                </a:prstGeom>
                <a:noFill/>
              </p:spPr>
              <p:txBody>
                <a:bodyPr wrap="square" rtlCol="0">
                  <a:spAutoFit/>
                </a:bodyPr>
                <a:lstStyle/>
                <a:p>
                  <a:r>
                    <a:rPr lang="en-US" dirty="0"/>
                    <a:t>Recording</a:t>
                  </a:r>
                </a:p>
              </p:txBody>
            </p:sp>
            <p:sp>
              <p:nvSpPr>
                <p:cNvPr id="161" name="TextBox 160"/>
                <p:cNvSpPr txBox="1"/>
                <p:nvPr/>
              </p:nvSpPr>
              <p:spPr>
                <a:xfrm>
                  <a:off x="15279116" y="6317348"/>
                  <a:ext cx="915567" cy="276999"/>
                </a:xfrm>
                <a:prstGeom prst="rect">
                  <a:avLst/>
                </a:prstGeom>
                <a:noFill/>
              </p:spPr>
              <p:txBody>
                <a:bodyPr wrap="square" rtlCol="0">
                  <a:spAutoFit/>
                </a:bodyPr>
                <a:lstStyle/>
                <a:p>
                  <a:r>
                    <a:rPr lang="en-US" dirty="0"/>
                    <a:t>Recording</a:t>
                  </a:r>
                </a:p>
              </p:txBody>
            </p:sp>
          </p:grpSp>
          <p:sp>
            <p:nvSpPr>
              <p:cNvPr id="118" name="AutoShape 40599"/>
              <p:cNvSpPr>
                <a:spLocks noChangeArrowheads="1"/>
              </p:cNvSpPr>
              <p:nvPr/>
            </p:nvSpPr>
            <p:spPr bwMode="auto">
              <a:xfrm rot="8480507" flipV="1">
                <a:off x="13852939" y="5411164"/>
                <a:ext cx="295690" cy="453813"/>
              </a:xfrm>
              <a:prstGeom prst="lightningBolt">
                <a:avLst/>
              </a:prstGeom>
              <a:solidFill>
                <a:srgbClr val="FFFF00"/>
              </a:solidFill>
              <a:ln w="9525">
                <a:solidFill>
                  <a:schemeClr val="bg2">
                    <a:lumMod val="75000"/>
                  </a:schemeClr>
                </a:solidFill>
                <a:miter lim="800000"/>
                <a:headEnd/>
                <a:tailEnd/>
              </a:ln>
              <a:effectLst/>
              <a:extLst/>
            </p:spPr>
            <p:txBody>
              <a:bodyPr wrap="none" anchor="ctr"/>
              <a:lstStyle/>
              <a:p>
                <a:pPr>
                  <a:defRPr/>
                </a:pPr>
                <a:endParaRPr lang="en-US">
                  <a:latin typeface="Arial" pitchFamily="34" charset="0"/>
                </a:endParaRPr>
              </a:p>
            </p:txBody>
          </p:sp>
          <p:sp>
            <p:nvSpPr>
              <p:cNvPr id="119" name="AutoShape 40599"/>
              <p:cNvSpPr>
                <a:spLocks noChangeArrowheads="1"/>
              </p:cNvSpPr>
              <p:nvPr/>
            </p:nvSpPr>
            <p:spPr bwMode="auto">
              <a:xfrm rot="8480507" flipV="1">
                <a:off x="13551968" y="6056418"/>
                <a:ext cx="295690" cy="453813"/>
              </a:xfrm>
              <a:prstGeom prst="lightningBolt">
                <a:avLst/>
              </a:prstGeom>
              <a:solidFill>
                <a:srgbClr val="FFFF00"/>
              </a:solidFill>
              <a:ln w="9525">
                <a:solidFill>
                  <a:schemeClr val="bg2">
                    <a:lumMod val="75000"/>
                  </a:schemeClr>
                </a:solidFill>
                <a:miter lim="800000"/>
                <a:headEnd/>
                <a:tailEnd/>
              </a:ln>
              <a:effectLst/>
              <a:extLst/>
            </p:spPr>
            <p:txBody>
              <a:bodyPr wrap="none" anchor="ctr"/>
              <a:lstStyle/>
              <a:p>
                <a:pPr>
                  <a:defRPr/>
                </a:pPr>
                <a:endParaRPr lang="en-US">
                  <a:latin typeface="Arial" pitchFamily="34" charset="0"/>
                </a:endParaRPr>
              </a:p>
            </p:txBody>
          </p:sp>
          <p:sp>
            <p:nvSpPr>
              <p:cNvPr id="120" name="AutoShape 40599"/>
              <p:cNvSpPr>
                <a:spLocks noChangeArrowheads="1"/>
              </p:cNvSpPr>
              <p:nvPr/>
            </p:nvSpPr>
            <p:spPr bwMode="auto">
              <a:xfrm rot="8480507" flipV="1">
                <a:off x="13270773" y="6717787"/>
                <a:ext cx="295690" cy="453813"/>
              </a:xfrm>
              <a:prstGeom prst="lightningBolt">
                <a:avLst/>
              </a:prstGeom>
              <a:solidFill>
                <a:srgbClr val="FFFF00"/>
              </a:solidFill>
              <a:ln w="9525">
                <a:solidFill>
                  <a:schemeClr val="bg2">
                    <a:lumMod val="75000"/>
                  </a:schemeClr>
                </a:solidFill>
                <a:miter lim="800000"/>
                <a:headEnd/>
                <a:tailEnd/>
              </a:ln>
              <a:effectLst/>
              <a:extLst/>
            </p:spPr>
            <p:txBody>
              <a:bodyPr wrap="none" anchor="ctr"/>
              <a:lstStyle/>
              <a:p>
                <a:pPr>
                  <a:defRPr/>
                </a:pPr>
                <a:endParaRPr lang="en-US">
                  <a:latin typeface="Arial" pitchFamily="34" charset="0"/>
                </a:endParaRPr>
              </a:p>
            </p:txBody>
          </p:sp>
        </p:grpSp>
        <p:sp>
          <p:nvSpPr>
            <p:cNvPr id="156" name="Rectangle 155"/>
            <p:cNvSpPr/>
            <p:nvPr/>
          </p:nvSpPr>
          <p:spPr bwMode="auto">
            <a:xfrm>
              <a:off x="12807467" y="5181600"/>
              <a:ext cx="5105400" cy="3505200"/>
            </a:xfrm>
            <a:prstGeom prst="rect">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grpSp>
    </p:spTree>
    <p:extLst>
      <p:ext uri="{BB962C8B-B14F-4D97-AF65-F5344CB8AC3E}">
        <p14:creationId xmlns:p14="http://schemas.microsoft.com/office/powerpoint/2010/main" val="370800505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Antidromic Stimulation – Example</a:t>
            </a:r>
          </a:p>
        </p:txBody>
      </p:sp>
      <p:sp>
        <p:nvSpPr>
          <p:cNvPr id="39" name="Text Box 9"/>
          <p:cNvSpPr txBox="1">
            <a:spLocks noChangeArrowheads="1"/>
          </p:cNvSpPr>
          <p:nvPr/>
        </p:nvSpPr>
        <p:spPr bwMode="auto">
          <a:xfrm>
            <a:off x="304800" y="1053405"/>
            <a:ext cx="174498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marL="0" indent="0" algn="l" eaLnBrk="1" hangingPunct="1">
              <a:spcBef>
                <a:spcPct val="50000"/>
              </a:spcBef>
            </a:pPr>
            <a:r>
              <a:rPr lang="en-US" sz="2000" dirty="0">
                <a:solidFill>
                  <a:srgbClr val="0066FF"/>
                </a:solidFill>
              </a:rPr>
              <a:t>Scenario: </a:t>
            </a:r>
            <a:r>
              <a:rPr lang="en-US" sz="2000" dirty="0"/>
              <a:t>3 stimulating sites using (</a:t>
            </a:r>
            <a:r>
              <a:rPr lang="en-US" sz="2000" dirty="0" err="1"/>
              <a:t>M_DO_Array</a:t>
            </a:r>
            <a:r>
              <a:rPr lang="en-US" sz="2000" dirty="0"/>
              <a:t>[14], </a:t>
            </a:r>
            <a:r>
              <a:rPr lang="en-US" sz="2000" dirty="0" err="1"/>
              <a:t>M_DO_Array</a:t>
            </a:r>
            <a:r>
              <a:rPr lang="en-US" sz="2000" dirty="0"/>
              <a:t>[15], </a:t>
            </a:r>
            <a:r>
              <a:rPr lang="en-US" sz="2000" dirty="0" err="1"/>
              <a:t>M_DO_Array</a:t>
            </a:r>
            <a:r>
              <a:rPr lang="en-US" sz="2000" dirty="0"/>
              <a:t>[16] channels) , 2 recording sites (neural channel 0 and 2), recording channel 2 is the triggering channel. </a:t>
            </a:r>
          </a:p>
          <a:p>
            <a:pPr marL="0" indent="0" algn="l" eaLnBrk="1" hangingPunct="1">
              <a:spcBef>
                <a:spcPct val="50000"/>
              </a:spcBef>
            </a:pPr>
            <a:endParaRPr lang="en-US" sz="2000" dirty="0"/>
          </a:p>
          <a:p>
            <a:pPr marL="0" indent="0" algn="l" eaLnBrk="1" hangingPunct="1">
              <a:spcBef>
                <a:spcPct val="50000"/>
              </a:spcBef>
            </a:pPr>
            <a:r>
              <a:rPr lang="en-US" sz="2000" dirty="0"/>
              <a:t>1) Customize ANTS: One example is shown below. Delete all the unused figures in all other the pages. </a:t>
            </a:r>
          </a:p>
        </p:txBody>
      </p:sp>
      <p:sp>
        <p:nvSpPr>
          <p:cNvPr id="11" name="Rectangle 10"/>
          <p:cNvSpPr/>
          <p:nvPr/>
        </p:nvSpPr>
        <p:spPr>
          <a:xfrm>
            <a:off x="1524000" y="2908518"/>
            <a:ext cx="5638800" cy="1815882"/>
          </a:xfrm>
          <a:prstGeom prst="rect">
            <a:avLst/>
          </a:prstGeom>
        </p:spPr>
        <p:txBody>
          <a:bodyPr wrap="square">
            <a:spAutoFit/>
          </a:bodyPr>
          <a:lstStyle/>
          <a:p>
            <a:pPr algn="l"/>
            <a:r>
              <a:rPr lang="en-US" sz="1600" dirty="0"/>
              <a:t>Example:</a:t>
            </a:r>
          </a:p>
          <a:p>
            <a:pPr algn="l"/>
            <a:r>
              <a:rPr lang="en-US" sz="1600" dirty="0"/>
              <a:t>Figure 1) Recording channel 0, Stimulation channel 15</a:t>
            </a:r>
          </a:p>
          <a:p>
            <a:pPr algn="l"/>
            <a:r>
              <a:rPr lang="en-US" sz="1600" dirty="0"/>
              <a:t>Figure 2) Recording channel 2, Stimulation channel 14 </a:t>
            </a:r>
          </a:p>
          <a:p>
            <a:pPr algn="l"/>
            <a:r>
              <a:rPr lang="en-US" sz="1600" dirty="0"/>
              <a:t>Figure 3) Recording channel 2, Stimulation channel 15 </a:t>
            </a:r>
          </a:p>
          <a:p>
            <a:pPr algn="l"/>
            <a:r>
              <a:rPr lang="en-US" sz="1600" dirty="0"/>
              <a:t>Figure 4) Recording channel 2, Stimulation channel 16 </a:t>
            </a:r>
          </a:p>
          <a:p>
            <a:pPr algn="l"/>
            <a:endParaRPr lang="en-US" sz="1600" dirty="0"/>
          </a:p>
          <a:p>
            <a:pPr algn="l"/>
            <a:endParaRPr lang="en-US" sz="1600" dirty="0"/>
          </a:p>
        </p:txBody>
      </p:sp>
      <p:sp>
        <p:nvSpPr>
          <p:cNvPr id="6" name="Text Box 9"/>
          <p:cNvSpPr txBox="1">
            <a:spLocks noChangeArrowheads="1"/>
          </p:cNvSpPr>
          <p:nvPr/>
        </p:nvSpPr>
        <p:spPr bwMode="auto">
          <a:xfrm>
            <a:off x="304800" y="4419600"/>
            <a:ext cx="9677400" cy="8863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marL="0" indent="0" algn="l" eaLnBrk="1" hangingPunct="1">
              <a:spcBef>
                <a:spcPct val="50000"/>
              </a:spcBef>
            </a:pPr>
            <a:r>
              <a:rPr lang="en-US" sz="2000" dirty="0"/>
              <a:t>2) You can make this 4 figure configuration by selecting the 4 figures by </a:t>
            </a:r>
          </a:p>
          <a:p>
            <a:pPr marL="1714500" lvl="3" indent="-457200" algn="l" eaLnBrk="1" hangingPunct="1">
              <a:spcBef>
                <a:spcPct val="50000"/>
              </a:spcBef>
              <a:buAutoNum type="arabicParenBoth"/>
            </a:pPr>
            <a:r>
              <a:rPr lang="en-US" sz="2000" dirty="0">
                <a:solidFill>
                  <a:srgbClr val="0066FF"/>
                </a:solidFill>
              </a:rPr>
              <a:t>Ctrl + mouse dragging </a:t>
            </a:r>
          </a:p>
          <a:p>
            <a:pPr marL="1714500" lvl="3" indent="-457200" algn="l" eaLnBrk="1" hangingPunct="1">
              <a:spcBef>
                <a:spcPct val="50000"/>
              </a:spcBef>
              <a:buAutoNum type="arabicParenBoth"/>
            </a:pPr>
            <a:r>
              <a:rPr lang="en-US" sz="2000" dirty="0">
                <a:solidFill>
                  <a:srgbClr val="0066FF"/>
                </a:solidFill>
              </a:rPr>
              <a:t>right click to evoke a menu </a:t>
            </a:r>
          </a:p>
          <a:p>
            <a:pPr marL="1714500" lvl="3" indent="-457200" algn="l" eaLnBrk="1" hangingPunct="1">
              <a:spcBef>
                <a:spcPct val="50000"/>
              </a:spcBef>
              <a:buAutoNum type="arabicParenBoth"/>
            </a:pPr>
            <a:r>
              <a:rPr lang="en-US" sz="2000" dirty="0">
                <a:solidFill>
                  <a:srgbClr val="0066FF"/>
                </a:solidFill>
              </a:rPr>
              <a:t>select “Delete the rest”.</a:t>
            </a:r>
          </a:p>
          <a:p>
            <a:pPr marL="457200" indent="-457200" algn="l" eaLnBrk="1" hangingPunct="1">
              <a:spcBef>
                <a:spcPct val="50000"/>
              </a:spcBef>
              <a:buAutoNum type="arabicParenBoth"/>
            </a:pPr>
            <a:endParaRPr lang="en-US" sz="2000" dirty="0">
              <a:solidFill>
                <a:srgbClr val="0066FF"/>
              </a:solidFill>
            </a:endParaRPr>
          </a:p>
          <a:p>
            <a:pPr marL="339725" indent="-339725" algn="l" eaLnBrk="1" hangingPunct="1">
              <a:spcBef>
                <a:spcPct val="50000"/>
              </a:spcBef>
            </a:pPr>
            <a:r>
              <a:rPr lang="en-US" sz="2000" dirty="0"/>
              <a:t>3) In the example in the figure on right, the recording channel 2 is the triggering channel and the channel 2 is connected to stimulation channels, 14, 15 and 16. </a:t>
            </a:r>
          </a:p>
          <a:p>
            <a:pPr marL="339725" indent="-339725" algn="l" eaLnBrk="1" hangingPunct="1">
              <a:spcBef>
                <a:spcPct val="50000"/>
              </a:spcBef>
            </a:pPr>
            <a:r>
              <a:rPr lang="en-US" sz="2000" dirty="0"/>
              <a:t>4) The first figure with recording channel 0 gets stimulation input from channel 15.</a:t>
            </a:r>
          </a:p>
          <a:p>
            <a:pPr marL="339725" indent="-339725" algn="l" eaLnBrk="1" hangingPunct="1">
              <a:spcBef>
                <a:spcPct val="50000"/>
              </a:spcBef>
            </a:pPr>
            <a:r>
              <a:rPr lang="en-US" sz="2000" dirty="0"/>
              <a:t>5) You can set the recording/stimulation combination for a figure by mouse clicking </a:t>
            </a:r>
            <a:br>
              <a:rPr lang="en-US" sz="2000" dirty="0"/>
            </a:br>
            <a:r>
              <a:rPr lang="en-US" sz="2000" dirty="0"/>
              <a:t>“</a:t>
            </a:r>
            <a:r>
              <a:rPr lang="en-US" sz="2000" dirty="0" err="1"/>
              <a:t>RecCh</a:t>
            </a:r>
            <a:r>
              <a:rPr lang="en-US" sz="2000" dirty="0"/>
              <a:t>: x </a:t>
            </a:r>
            <a:r>
              <a:rPr lang="en-US" sz="2000" dirty="0" err="1"/>
              <a:t>StimRly</a:t>
            </a:r>
            <a:r>
              <a:rPr lang="en-US" sz="2000" dirty="0"/>
              <a:t>: y” area. That will evoke a menu Dialog as below:</a:t>
            </a:r>
          </a:p>
          <a:p>
            <a:pPr marL="0" indent="0" algn="l" eaLnBrk="1" hangingPunct="1">
              <a:spcBef>
                <a:spcPct val="50000"/>
              </a:spcBef>
            </a:pPr>
            <a:endParaRPr lang="en-US" sz="2000" dirty="0"/>
          </a:p>
          <a:p>
            <a:pPr marL="0" indent="0" algn="l" eaLnBrk="1" hangingPunct="1">
              <a:spcBef>
                <a:spcPct val="50000"/>
              </a:spcBef>
            </a:pPr>
            <a:endParaRPr lang="en-US" sz="2000" dirty="0"/>
          </a:p>
          <a:p>
            <a:pPr marL="0" indent="0" algn="l" eaLnBrk="1" hangingPunct="1">
              <a:spcBef>
                <a:spcPct val="50000"/>
              </a:spcBef>
            </a:pPr>
            <a:endParaRPr lang="en-US" sz="2000" dirty="0"/>
          </a:p>
          <a:p>
            <a:pPr marL="0" indent="0" algn="l" eaLnBrk="1" hangingPunct="1">
              <a:spcBef>
                <a:spcPct val="50000"/>
              </a:spcBef>
            </a:pPr>
            <a:endParaRPr lang="en-US" sz="2000" dirty="0"/>
          </a:p>
          <a:p>
            <a:pPr marL="0" indent="0" algn="l" eaLnBrk="1" hangingPunct="1">
              <a:spcBef>
                <a:spcPct val="50000"/>
              </a:spcBef>
            </a:pPr>
            <a:endParaRPr lang="en-US" sz="2000" dirty="0"/>
          </a:p>
          <a:p>
            <a:pPr marL="339725" indent="-339725" algn="l" eaLnBrk="1" hangingPunct="1">
              <a:spcBef>
                <a:spcPct val="50000"/>
              </a:spcBef>
            </a:pPr>
            <a:r>
              <a:rPr lang="en-US" sz="2000" dirty="0"/>
              <a:t>6) During stimulations, the page that contains the figure with the current stimulating-channel and any valid recording channel will be updated. </a:t>
            </a:r>
          </a:p>
          <a:p>
            <a:pPr marL="339725" indent="-339725" algn="l" eaLnBrk="1" hangingPunct="1">
              <a:spcBef>
                <a:spcPct val="50000"/>
              </a:spcBef>
            </a:pPr>
            <a:r>
              <a:rPr lang="en-US" sz="2000" dirty="0"/>
              <a:t>7) You can click “To save” portion to indicate that the LFP in the figure will be saved when you press the save icon in the menu bar. If the label displays “Save Not”, the LFP of the figure will not be saved.</a:t>
            </a:r>
          </a:p>
          <a:p>
            <a:pPr marL="0" indent="0" algn="l" eaLnBrk="1" hangingPunct="1">
              <a:spcBef>
                <a:spcPct val="50000"/>
              </a:spcBef>
            </a:pPr>
            <a:endParaRPr lang="en-US" sz="20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41021" y="2971800"/>
            <a:ext cx="8115300" cy="8362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8839200"/>
            <a:ext cx="3276600" cy="18007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7511468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Antidromic Stimulation – Example</a:t>
            </a:r>
          </a:p>
        </p:txBody>
      </p:sp>
      <p:grpSp>
        <p:nvGrpSpPr>
          <p:cNvPr id="8" name="Group 7"/>
          <p:cNvGrpSpPr/>
          <p:nvPr/>
        </p:nvGrpSpPr>
        <p:grpSpPr>
          <a:xfrm>
            <a:off x="152400" y="1618787"/>
            <a:ext cx="12596644" cy="3631763"/>
            <a:chOff x="357356" y="7086600"/>
            <a:chExt cx="12596644" cy="3631763"/>
          </a:xfrm>
        </p:grpSpPr>
        <p:sp>
          <p:nvSpPr>
            <p:cNvPr id="12" name="Text Box 9"/>
            <p:cNvSpPr txBox="1">
              <a:spLocks noChangeArrowheads="1"/>
            </p:cNvSpPr>
            <p:nvPr/>
          </p:nvSpPr>
          <p:spPr bwMode="auto">
            <a:xfrm>
              <a:off x="357356" y="7086600"/>
              <a:ext cx="12596644" cy="36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marL="0" indent="0" algn="l" eaLnBrk="1" hangingPunct="1">
                <a:spcBef>
                  <a:spcPct val="50000"/>
                </a:spcBef>
              </a:pPr>
              <a:r>
                <a:rPr lang="en-US" sz="2000" dirty="0"/>
                <a:t>8) Modify Stimulation channels, their post-trigger delay time, and the “Bias of stimulation latency” in Property Dialog as shown in the figure on the right. The Stimulation channels are automatically populated as you customize the figures (</a:t>
              </a:r>
              <a:r>
                <a:rPr lang="en-US" sz="2000" dirty="0" err="1"/>
                <a:t>StimRly</a:t>
              </a:r>
              <a:r>
                <a:rPr lang="en-US" sz="2000" dirty="0"/>
                <a:t> of figure); so you can modify only the </a:t>
              </a:r>
              <a:r>
                <a:rPr lang="en-US" sz="2000" b="1" dirty="0">
                  <a:solidFill>
                    <a:srgbClr val="0000FF"/>
                  </a:solidFill>
                </a:rPr>
                <a:t>order</a:t>
              </a:r>
              <a:r>
                <a:rPr lang="en-US" sz="2000" dirty="0">
                  <a:solidFill>
                    <a:srgbClr val="0000FF"/>
                  </a:solidFill>
                </a:rPr>
                <a:t> </a:t>
              </a:r>
              <a:r>
                <a:rPr lang="en-US" sz="2000" dirty="0"/>
                <a:t>of the stimulation channels in “Property”, which in turn affects the order of </a:t>
              </a:r>
              <a:r>
                <a:rPr lang="en-US" sz="2000" dirty="0" err="1"/>
                <a:t>antidromic</a:t>
              </a:r>
              <a:r>
                <a:rPr lang="en-US" sz="2000" dirty="0"/>
                <a:t> stimulations.</a:t>
              </a:r>
            </a:p>
            <a:p>
              <a:pPr marL="0" indent="0" algn="l" eaLnBrk="1" hangingPunct="1">
                <a:spcBef>
                  <a:spcPct val="50000"/>
                </a:spcBef>
              </a:pPr>
              <a:endParaRPr lang="en-US" sz="2000" dirty="0"/>
            </a:p>
            <a:p>
              <a:pPr marL="0" indent="0" algn="l" eaLnBrk="1" hangingPunct="1">
                <a:spcBef>
                  <a:spcPct val="50000"/>
                </a:spcBef>
              </a:pPr>
              <a:r>
                <a:rPr lang="en-US" sz="2000" dirty="0"/>
                <a:t>9) Save the new configuration to a file: </a:t>
              </a:r>
              <a:r>
                <a:rPr lang="en-US" sz="2000" dirty="0" err="1"/>
                <a:t>File</a:t>
              </a:r>
              <a:r>
                <a:rPr lang="en-US" sz="2000" dirty="0" err="1">
                  <a:sym typeface="Wingdings" panose="05000000000000000000" pitchFamily="2" charset="2"/>
                </a:rPr>
                <a:t>Config_Save</a:t>
              </a:r>
              <a:endParaRPr lang="en-US" sz="2000" dirty="0">
                <a:sym typeface="Wingdings" panose="05000000000000000000" pitchFamily="2" charset="2"/>
              </a:endParaRPr>
            </a:p>
            <a:p>
              <a:pPr marL="0" indent="0" algn="l" eaLnBrk="1" hangingPunct="1">
                <a:spcBef>
                  <a:spcPct val="50000"/>
                </a:spcBef>
              </a:pPr>
              <a:r>
                <a:rPr lang="en-US" sz="2000" dirty="0">
                  <a:sym typeface="Wingdings" panose="05000000000000000000" pitchFamily="2" charset="2"/>
                </a:rPr>
                <a:t>Now you are ready to use ANTS:</a:t>
              </a:r>
            </a:p>
            <a:p>
              <a:pPr marL="290513" indent="-290513" algn="l" eaLnBrk="1" hangingPunct="1">
                <a:spcBef>
                  <a:spcPct val="50000"/>
                </a:spcBef>
              </a:pPr>
              <a:r>
                <a:rPr lang="en-US" sz="2000" dirty="0">
                  <a:sym typeface="Wingdings" panose="05000000000000000000" pitchFamily="2" charset="2"/>
                </a:rPr>
                <a:t>10) Turn on Antidromic Stimulation by pressing the icon:  </a:t>
              </a:r>
            </a:p>
            <a:p>
              <a:pPr marL="290513" indent="-290513" algn="l" eaLnBrk="1" hangingPunct="1">
                <a:spcBef>
                  <a:spcPct val="50000"/>
                </a:spcBef>
              </a:pPr>
              <a:r>
                <a:rPr lang="en-US" sz="2000" dirty="0">
                  <a:sym typeface="Wingdings" panose="05000000000000000000" pitchFamily="2" charset="2"/>
                </a:rPr>
                <a:t>	ANTS will update the figures that are associated with the stimulating channel.</a:t>
              </a:r>
              <a:endParaRPr lang="en-US" sz="20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58156" y="9942133"/>
              <a:ext cx="228600" cy="2190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76" name="Group 75"/>
          <p:cNvGrpSpPr/>
          <p:nvPr/>
        </p:nvGrpSpPr>
        <p:grpSpPr>
          <a:xfrm>
            <a:off x="13012892" y="1600200"/>
            <a:ext cx="5105401" cy="6509919"/>
            <a:chOff x="13152294" y="3700881"/>
            <a:chExt cx="5105401" cy="6509919"/>
          </a:xfrm>
        </p:grpSpPr>
        <p:sp>
          <p:nvSpPr>
            <p:cNvPr id="77" name="Rectangle 76"/>
            <p:cNvSpPr/>
            <p:nvPr/>
          </p:nvSpPr>
          <p:spPr bwMode="auto">
            <a:xfrm>
              <a:off x="13152294" y="3700881"/>
              <a:ext cx="5105400" cy="6509919"/>
            </a:xfrm>
            <a:prstGeom prst="rect">
              <a:avLst/>
            </a:prstGeom>
            <a:solidFill>
              <a:schemeClr val="bg1">
                <a:lumMod val="75000"/>
              </a:schemeClr>
            </a:solidFill>
            <a:ln w="9525">
              <a:solidFill>
                <a:schemeClr val="tx1"/>
              </a:solidFill>
              <a:round/>
              <a:headEnd/>
              <a:tailEnd type="triangle" w="med" len="med"/>
            </a:ln>
            <a:extLst/>
          </p:spPr>
          <p:txBody>
            <a:bodyPr wrap="none" rtlCol="0" anchor="ctr">
              <a:noAutofit/>
            </a:bodyPr>
            <a:lstStyle/>
            <a:p>
              <a:pPr algn="ctr"/>
              <a:endParaRPr lang="en-US" sz="1000"/>
            </a:p>
          </p:txBody>
        </p:sp>
        <p:sp>
          <p:nvSpPr>
            <p:cNvPr id="78" name="Rectangle 9"/>
            <p:cNvSpPr>
              <a:spLocks noChangeArrowheads="1"/>
            </p:cNvSpPr>
            <p:nvPr/>
          </p:nvSpPr>
          <p:spPr bwMode="auto">
            <a:xfrm>
              <a:off x="13902556" y="4267200"/>
              <a:ext cx="1983235" cy="553998"/>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dirty="0"/>
                <a:t>Stimulation Channel</a:t>
              </a:r>
            </a:p>
            <a:p>
              <a:pPr algn="l"/>
              <a:r>
                <a:rPr lang="en-US" sz="1000" b="1" dirty="0"/>
                <a:t>(DO_FIRST_GATING_CHAN ~</a:t>
              </a:r>
            </a:p>
            <a:p>
              <a:pPr algn="l"/>
              <a:r>
                <a:rPr lang="en-US" sz="1000" b="1" dirty="0"/>
                <a:t>DO_LAST_GATING_CHAN)</a:t>
              </a:r>
            </a:p>
          </p:txBody>
        </p:sp>
        <p:sp>
          <p:nvSpPr>
            <p:cNvPr id="79" name="Rectangle 20"/>
            <p:cNvSpPr>
              <a:spLocks noChangeArrowheads="1"/>
            </p:cNvSpPr>
            <p:nvPr/>
          </p:nvSpPr>
          <p:spPr bwMode="auto">
            <a:xfrm>
              <a:off x="16450126" y="5044527"/>
              <a:ext cx="464222"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80" name="Rectangle 21"/>
            <p:cNvSpPr>
              <a:spLocks noChangeArrowheads="1"/>
            </p:cNvSpPr>
            <p:nvPr/>
          </p:nvSpPr>
          <p:spPr bwMode="auto">
            <a:xfrm>
              <a:off x="16450126" y="5531960"/>
              <a:ext cx="464222"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81" name="Rectangle 22"/>
            <p:cNvSpPr>
              <a:spLocks noChangeArrowheads="1"/>
            </p:cNvSpPr>
            <p:nvPr/>
          </p:nvSpPr>
          <p:spPr bwMode="auto">
            <a:xfrm>
              <a:off x="16453026" y="6019395"/>
              <a:ext cx="464222"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82" name="Rectangle 23"/>
            <p:cNvSpPr>
              <a:spLocks noChangeArrowheads="1"/>
            </p:cNvSpPr>
            <p:nvPr/>
          </p:nvSpPr>
          <p:spPr bwMode="auto">
            <a:xfrm>
              <a:off x="16450126" y="6506829"/>
              <a:ext cx="464222"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83" name="Rectangle 24"/>
            <p:cNvSpPr>
              <a:spLocks noChangeArrowheads="1"/>
            </p:cNvSpPr>
            <p:nvPr/>
          </p:nvSpPr>
          <p:spPr bwMode="auto">
            <a:xfrm>
              <a:off x="16453026" y="7017475"/>
              <a:ext cx="464222"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84" name="Rectangle 30"/>
            <p:cNvSpPr>
              <a:spLocks noChangeArrowheads="1"/>
            </p:cNvSpPr>
            <p:nvPr/>
          </p:nvSpPr>
          <p:spPr bwMode="auto">
            <a:xfrm>
              <a:off x="16367918" y="5066286"/>
              <a:ext cx="63443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a:t>1000</a:t>
              </a:r>
            </a:p>
          </p:txBody>
        </p:sp>
        <p:sp>
          <p:nvSpPr>
            <p:cNvPr id="85" name="Rectangle 31"/>
            <p:cNvSpPr>
              <a:spLocks noChangeArrowheads="1"/>
            </p:cNvSpPr>
            <p:nvPr/>
          </p:nvSpPr>
          <p:spPr bwMode="auto">
            <a:xfrm>
              <a:off x="16359215" y="5553720"/>
              <a:ext cx="63443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a:t>1000</a:t>
              </a:r>
            </a:p>
          </p:txBody>
        </p:sp>
        <p:sp>
          <p:nvSpPr>
            <p:cNvPr id="86" name="Rectangle 32"/>
            <p:cNvSpPr>
              <a:spLocks noChangeArrowheads="1"/>
            </p:cNvSpPr>
            <p:nvPr/>
          </p:nvSpPr>
          <p:spPr bwMode="auto">
            <a:xfrm>
              <a:off x="16370820" y="6041155"/>
              <a:ext cx="63443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a:t>1000</a:t>
              </a:r>
            </a:p>
          </p:txBody>
        </p:sp>
        <p:sp>
          <p:nvSpPr>
            <p:cNvPr id="87" name="Rectangle 33"/>
            <p:cNvSpPr>
              <a:spLocks noChangeArrowheads="1"/>
            </p:cNvSpPr>
            <p:nvPr/>
          </p:nvSpPr>
          <p:spPr bwMode="auto">
            <a:xfrm>
              <a:off x="16359215" y="6528588"/>
              <a:ext cx="63443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a:t>1000</a:t>
              </a:r>
            </a:p>
          </p:txBody>
        </p:sp>
        <p:sp>
          <p:nvSpPr>
            <p:cNvPr id="88" name="Rectangle 34"/>
            <p:cNvSpPr>
              <a:spLocks noChangeArrowheads="1"/>
            </p:cNvSpPr>
            <p:nvPr/>
          </p:nvSpPr>
          <p:spPr bwMode="auto">
            <a:xfrm>
              <a:off x="16370820" y="7039234"/>
              <a:ext cx="63443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a:t>1000</a:t>
              </a:r>
            </a:p>
          </p:txBody>
        </p:sp>
        <p:sp>
          <p:nvSpPr>
            <p:cNvPr id="89" name="Rectangle 50"/>
            <p:cNvSpPr>
              <a:spLocks noChangeArrowheads="1"/>
            </p:cNvSpPr>
            <p:nvPr/>
          </p:nvSpPr>
          <p:spPr bwMode="auto">
            <a:xfrm>
              <a:off x="14706386" y="9711487"/>
              <a:ext cx="771770" cy="246221"/>
            </a:xfrm>
            <a:prstGeom prst="rect">
              <a:avLst/>
            </a:prstGeom>
            <a:solidFill>
              <a:srgbClr val="C0C0C0"/>
            </a:solidFill>
            <a:ln w="28575" algn="ctr">
              <a:solidFill>
                <a:schemeClr val="bg2"/>
              </a:solidFill>
              <a:miter lim="800000"/>
              <a:headEnd/>
              <a:tailEnd/>
            </a:ln>
          </p:spPr>
          <p:txBody>
            <a:bodyPr anchor="ctr">
              <a:spAutoFit/>
            </a:bodyPr>
            <a:lstStyle/>
            <a:p>
              <a:r>
                <a:rPr lang="en-US" sz="1000" b="1"/>
                <a:t>OK</a:t>
              </a:r>
            </a:p>
          </p:txBody>
        </p:sp>
        <p:sp>
          <p:nvSpPr>
            <p:cNvPr id="90" name="Rectangle 51"/>
            <p:cNvSpPr>
              <a:spLocks noChangeArrowheads="1"/>
            </p:cNvSpPr>
            <p:nvPr/>
          </p:nvSpPr>
          <p:spPr bwMode="auto">
            <a:xfrm>
              <a:off x="16174492" y="9712938"/>
              <a:ext cx="771770" cy="246221"/>
            </a:xfrm>
            <a:prstGeom prst="rect">
              <a:avLst/>
            </a:prstGeom>
            <a:solidFill>
              <a:srgbClr val="C0C0C0"/>
            </a:solidFill>
            <a:ln w="28575" algn="ctr">
              <a:solidFill>
                <a:schemeClr val="bg2"/>
              </a:solidFill>
              <a:miter lim="800000"/>
              <a:headEnd/>
              <a:tailEnd/>
            </a:ln>
          </p:spPr>
          <p:txBody>
            <a:bodyPr anchor="ctr">
              <a:spAutoFit/>
            </a:bodyPr>
            <a:lstStyle/>
            <a:p>
              <a:r>
                <a:rPr lang="en-US" sz="1000" b="1"/>
                <a:t>Cancel</a:t>
              </a:r>
            </a:p>
          </p:txBody>
        </p:sp>
        <p:sp>
          <p:nvSpPr>
            <p:cNvPr id="91" name="Rectangle 20"/>
            <p:cNvSpPr>
              <a:spLocks noChangeArrowheads="1"/>
            </p:cNvSpPr>
            <p:nvPr/>
          </p:nvSpPr>
          <p:spPr bwMode="auto">
            <a:xfrm>
              <a:off x="16458829" y="7551331"/>
              <a:ext cx="464222"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92" name="Rectangle 30"/>
            <p:cNvSpPr>
              <a:spLocks noChangeArrowheads="1"/>
            </p:cNvSpPr>
            <p:nvPr/>
          </p:nvSpPr>
          <p:spPr bwMode="auto">
            <a:xfrm>
              <a:off x="16376623" y="7573091"/>
              <a:ext cx="63443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a:t>1000</a:t>
              </a:r>
            </a:p>
          </p:txBody>
        </p:sp>
        <p:sp>
          <p:nvSpPr>
            <p:cNvPr id="93" name="Rectangle 20"/>
            <p:cNvSpPr>
              <a:spLocks noChangeArrowheads="1"/>
            </p:cNvSpPr>
            <p:nvPr/>
          </p:nvSpPr>
          <p:spPr bwMode="auto">
            <a:xfrm>
              <a:off x="14941398" y="5024216"/>
              <a:ext cx="522251"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94" name="Rectangle 21"/>
            <p:cNvSpPr>
              <a:spLocks noChangeArrowheads="1"/>
            </p:cNvSpPr>
            <p:nvPr/>
          </p:nvSpPr>
          <p:spPr bwMode="auto">
            <a:xfrm>
              <a:off x="14941398" y="5511651"/>
              <a:ext cx="522251"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95" name="Rectangle 22"/>
            <p:cNvSpPr>
              <a:spLocks noChangeArrowheads="1"/>
            </p:cNvSpPr>
            <p:nvPr/>
          </p:nvSpPr>
          <p:spPr bwMode="auto">
            <a:xfrm>
              <a:off x="14944301" y="5999085"/>
              <a:ext cx="522251"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96" name="Rectangle 23"/>
            <p:cNvSpPr>
              <a:spLocks noChangeArrowheads="1"/>
            </p:cNvSpPr>
            <p:nvPr/>
          </p:nvSpPr>
          <p:spPr bwMode="auto">
            <a:xfrm>
              <a:off x="14941398" y="6486519"/>
              <a:ext cx="522251"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97" name="Rectangle 24"/>
            <p:cNvSpPr>
              <a:spLocks noChangeArrowheads="1"/>
            </p:cNvSpPr>
            <p:nvPr/>
          </p:nvSpPr>
          <p:spPr bwMode="auto">
            <a:xfrm>
              <a:off x="14944301" y="6997165"/>
              <a:ext cx="522251"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98" name="Rectangle 30"/>
            <p:cNvSpPr>
              <a:spLocks noChangeArrowheads="1"/>
            </p:cNvSpPr>
            <p:nvPr/>
          </p:nvSpPr>
          <p:spPr bwMode="auto">
            <a:xfrm>
              <a:off x="15021913" y="5045976"/>
              <a:ext cx="36992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dirty="0"/>
                <a:t>15</a:t>
              </a:r>
            </a:p>
          </p:txBody>
        </p:sp>
        <p:sp>
          <p:nvSpPr>
            <p:cNvPr id="99" name="Rectangle 31"/>
            <p:cNvSpPr>
              <a:spLocks noChangeArrowheads="1"/>
            </p:cNvSpPr>
            <p:nvPr/>
          </p:nvSpPr>
          <p:spPr bwMode="auto">
            <a:xfrm>
              <a:off x="14978392" y="5533410"/>
              <a:ext cx="439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dirty="0"/>
                <a:t>14</a:t>
              </a:r>
            </a:p>
          </p:txBody>
        </p:sp>
        <p:sp>
          <p:nvSpPr>
            <p:cNvPr id="100" name="Rectangle 32"/>
            <p:cNvSpPr>
              <a:spLocks noChangeArrowheads="1"/>
            </p:cNvSpPr>
            <p:nvPr/>
          </p:nvSpPr>
          <p:spPr bwMode="auto">
            <a:xfrm>
              <a:off x="14989998" y="6020845"/>
              <a:ext cx="439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dirty="0"/>
                <a:t>16</a:t>
              </a:r>
            </a:p>
          </p:txBody>
        </p:sp>
        <p:sp>
          <p:nvSpPr>
            <p:cNvPr id="101" name="Rectangle 33"/>
            <p:cNvSpPr>
              <a:spLocks noChangeArrowheads="1"/>
            </p:cNvSpPr>
            <p:nvPr/>
          </p:nvSpPr>
          <p:spPr bwMode="auto">
            <a:xfrm>
              <a:off x="14978392" y="6508279"/>
              <a:ext cx="439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a:t>-1</a:t>
              </a:r>
            </a:p>
          </p:txBody>
        </p:sp>
        <p:sp>
          <p:nvSpPr>
            <p:cNvPr id="102" name="Rectangle 34"/>
            <p:cNvSpPr>
              <a:spLocks noChangeArrowheads="1"/>
            </p:cNvSpPr>
            <p:nvPr/>
          </p:nvSpPr>
          <p:spPr bwMode="auto">
            <a:xfrm>
              <a:off x="14989998" y="7018925"/>
              <a:ext cx="439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a:t>-1</a:t>
              </a:r>
            </a:p>
          </p:txBody>
        </p:sp>
        <p:sp>
          <p:nvSpPr>
            <p:cNvPr id="103" name="Rectangle 20"/>
            <p:cNvSpPr>
              <a:spLocks noChangeArrowheads="1"/>
            </p:cNvSpPr>
            <p:nvPr/>
          </p:nvSpPr>
          <p:spPr bwMode="auto">
            <a:xfrm>
              <a:off x="14950104" y="7531022"/>
              <a:ext cx="522251" cy="246221"/>
            </a:xfrm>
            <a:prstGeom prst="rect">
              <a:avLst/>
            </a:prstGeom>
            <a:solidFill>
              <a:schemeClr val="bg1"/>
            </a:solidFill>
            <a:ln w="9525" algn="ctr">
              <a:solidFill>
                <a:schemeClr val="tx1"/>
              </a:solidFill>
              <a:miter lim="800000"/>
              <a:headEnd/>
              <a:tailEnd/>
            </a:ln>
          </p:spPr>
          <p:txBody>
            <a:bodyPr wrap="square" anchor="ctr">
              <a:spAutoFit/>
            </a:bodyPr>
            <a:lstStyle/>
            <a:p>
              <a:endParaRPr lang="en-US" sz="1000"/>
            </a:p>
          </p:txBody>
        </p:sp>
        <p:sp>
          <p:nvSpPr>
            <p:cNvPr id="104" name="Rectangle 30"/>
            <p:cNvSpPr>
              <a:spLocks noChangeArrowheads="1"/>
            </p:cNvSpPr>
            <p:nvPr/>
          </p:nvSpPr>
          <p:spPr bwMode="auto">
            <a:xfrm>
              <a:off x="14995801" y="7552781"/>
              <a:ext cx="4395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a:t>-1</a:t>
              </a:r>
            </a:p>
          </p:txBody>
        </p:sp>
        <p:sp>
          <p:nvSpPr>
            <p:cNvPr id="105" name="Rectangle 9"/>
            <p:cNvSpPr>
              <a:spLocks noChangeArrowheads="1"/>
            </p:cNvSpPr>
            <p:nvPr/>
          </p:nvSpPr>
          <p:spPr bwMode="auto">
            <a:xfrm>
              <a:off x="13772522" y="9021656"/>
              <a:ext cx="1803699"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dirty="0"/>
                <a:t>Bias of stimulation latency</a:t>
              </a:r>
            </a:p>
          </p:txBody>
        </p:sp>
        <p:sp>
          <p:nvSpPr>
            <p:cNvPr id="106" name="Rectangle 24"/>
            <p:cNvSpPr>
              <a:spLocks noChangeArrowheads="1"/>
            </p:cNvSpPr>
            <p:nvPr/>
          </p:nvSpPr>
          <p:spPr bwMode="auto">
            <a:xfrm>
              <a:off x="15522760" y="9012745"/>
              <a:ext cx="742757" cy="246221"/>
            </a:xfrm>
            <a:prstGeom prst="rect">
              <a:avLst/>
            </a:prstGeom>
            <a:solidFill>
              <a:schemeClr val="bg1"/>
            </a:solidFill>
            <a:ln w="9525" algn="ctr">
              <a:solidFill>
                <a:schemeClr val="tx1"/>
              </a:solidFill>
              <a:miter lim="800000"/>
              <a:headEnd/>
              <a:tailEnd/>
            </a:ln>
          </p:spPr>
          <p:txBody>
            <a:bodyPr anchor="ctr">
              <a:spAutoFit/>
            </a:bodyPr>
            <a:lstStyle/>
            <a:p>
              <a:pPr algn="l"/>
              <a:r>
                <a:rPr lang="en-US" sz="1000"/>
                <a:t>300</a:t>
              </a:r>
            </a:p>
          </p:txBody>
        </p:sp>
        <p:sp>
          <p:nvSpPr>
            <p:cNvPr id="107" name="Rectangle 9"/>
            <p:cNvSpPr>
              <a:spLocks noChangeArrowheads="1"/>
            </p:cNvSpPr>
            <p:nvPr/>
          </p:nvSpPr>
          <p:spPr bwMode="auto">
            <a:xfrm>
              <a:off x="16288727" y="9019998"/>
              <a:ext cx="787395"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dirty="0"/>
                <a:t>Micro Sec</a:t>
              </a:r>
            </a:p>
          </p:txBody>
        </p:sp>
        <p:sp>
          <p:nvSpPr>
            <p:cNvPr id="108" name="Rectangle 9"/>
            <p:cNvSpPr>
              <a:spLocks noChangeArrowheads="1"/>
            </p:cNvSpPr>
            <p:nvPr/>
          </p:nvSpPr>
          <p:spPr bwMode="auto">
            <a:xfrm>
              <a:off x="14230558" y="5040174"/>
              <a:ext cx="619080"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a:t>1st </a:t>
              </a:r>
              <a:r>
                <a:rPr lang="en-US" sz="1000" b="1" err="1"/>
                <a:t>Ch</a:t>
              </a:r>
              <a:r>
                <a:rPr lang="en-US" sz="1000" b="1"/>
                <a:t>:</a:t>
              </a:r>
            </a:p>
          </p:txBody>
        </p:sp>
        <p:sp>
          <p:nvSpPr>
            <p:cNvPr id="109" name="Rectangle 9"/>
            <p:cNvSpPr>
              <a:spLocks noChangeArrowheads="1"/>
            </p:cNvSpPr>
            <p:nvPr/>
          </p:nvSpPr>
          <p:spPr bwMode="auto">
            <a:xfrm>
              <a:off x="13244084" y="8556284"/>
              <a:ext cx="5013611" cy="400110"/>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p>
              <a:r>
                <a:rPr lang="en-US" sz="1000" b="1" dirty="0"/>
                <a:t>The following parameter is to make Antidromic stimulation align at 0. </a:t>
              </a:r>
            </a:p>
            <a:p>
              <a:r>
                <a:rPr lang="en-US" sz="1000" b="1" dirty="0"/>
                <a:t>DAS_sv uses this to compensate for the physical delay of stimulation. </a:t>
              </a:r>
            </a:p>
          </p:txBody>
        </p:sp>
        <p:sp>
          <p:nvSpPr>
            <p:cNvPr id="110" name="Rectangle 9"/>
            <p:cNvSpPr>
              <a:spLocks noChangeArrowheads="1"/>
            </p:cNvSpPr>
            <p:nvPr/>
          </p:nvSpPr>
          <p:spPr bwMode="auto">
            <a:xfrm>
              <a:off x="14230558" y="5527961"/>
              <a:ext cx="662361"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a:t>2nd </a:t>
              </a:r>
              <a:r>
                <a:rPr lang="en-US" sz="1000" b="1" err="1"/>
                <a:t>Ch</a:t>
              </a:r>
              <a:r>
                <a:rPr lang="en-US" sz="1000" b="1"/>
                <a:t>:</a:t>
              </a:r>
            </a:p>
          </p:txBody>
        </p:sp>
        <p:sp>
          <p:nvSpPr>
            <p:cNvPr id="111" name="Rectangle 9"/>
            <p:cNvSpPr>
              <a:spLocks noChangeArrowheads="1"/>
            </p:cNvSpPr>
            <p:nvPr/>
          </p:nvSpPr>
          <p:spPr bwMode="auto">
            <a:xfrm>
              <a:off x="14219649" y="6019832"/>
              <a:ext cx="633507"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a:t>3rd </a:t>
              </a:r>
              <a:r>
                <a:rPr lang="en-US" sz="1000" b="1" err="1"/>
                <a:t>Ch</a:t>
              </a:r>
              <a:r>
                <a:rPr lang="en-US" sz="1000" b="1"/>
                <a:t>:</a:t>
              </a:r>
            </a:p>
          </p:txBody>
        </p:sp>
        <p:sp>
          <p:nvSpPr>
            <p:cNvPr id="112" name="Rectangle 9"/>
            <p:cNvSpPr>
              <a:spLocks noChangeArrowheads="1"/>
            </p:cNvSpPr>
            <p:nvPr/>
          </p:nvSpPr>
          <p:spPr bwMode="auto">
            <a:xfrm>
              <a:off x="14230558" y="6509048"/>
              <a:ext cx="662361"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a:t>4th  </a:t>
              </a:r>
              <a:r>
                <a:rPr lang="en-US" sz="1000" b="1" err="1"/>
                <a:t>Ch</a:t>
              </a:r>
              <a:r>
                <a:rPr lang="en-US" sz="1000" b="1"/>
                <a:t>:</a:t>
              </a:r>
            </a:p>
          </p:txBody>
        </p:sp>
        <p:sp>
          <p:nvSpPr>
            <p:cNvPr id="113" name="Rectangle 9"/>
            <p:cNvSpPr>
              <a:spLocks noChangeArrowheads="1"/>
            </p:cNvSpPr>
            <p:nvPr/>
          </p:nvSpPr>
          <p:spPr bwMode="auto">
            <a:xfrm>
              <a:off x="14230558" y="6993166"/>
              <a:ext cx="662361"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a:t>5th  </a:t>
              </a:r>
              <a:r>
                <a:rPr lang="en-US" sz="1000" b="1" err="1"/>
                <a:t>Ch</a:t>
              </a:r>
              <a:r>
                <a:rPr lang="en-US" sz="1000" b="1"/>
                <a:t>:</a:t>
              </a:r>
            </a:p>
          </p:txBody>
        </p:sp>
        <p:sp>
          <p:nvSpPr>
            <p:cNvPr id="114" name="Rectangle 9"/>
            <p:cNvSpPr>
              <a:spLocks noChangeArrowheads="1"/>
            </p:cNvSpPr>
            <p:nvPr/>
          </p:nvSpPr>
          <p:spPr bwMode="auto">
            <a:xfrm>
              <a:off x="14206386" y="7551330"/>
              <a:ext cx="662361"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a:t>6th  </a:t>
              </a:r>
              <a:r>
                <a:rPr lang="en-US" sz="1000" b="1" err="1"/>
                <a:t>Ch</a:t>
              </a:r>
              <a:r>
                <a:rPr lang="en-US" sz="1000" b="1"/>
                <a:t>:</a:t>
              </a:r>
            </a:p>
          </p:txBody>
        </p:sp>
        <p:sp>
          <p:nvSpPr>
            <p:cNvPr id="115" name="Rectangle 114"/>
            <p:cNvSpPr/>
            <p:nvPr/>
          </p:nvSpPr>
          <p:spPr bwMode="auto">
            <a:xfrm>
              <a:off x="13152294" y="3700881"/>
              <a:ext cx="5105400" cy="336562"/>
            </a:xfrm>
            <a:prstGeom prst="rect">
              <a:avLst/>
            </a:prstGeom>
            <a:solidFill>
              <a:schemeClr val="bg1">
                <a:lumMod val="65000"/>
              </a:schemeClr>
            </a:solidFill>
            <a:ln w="9525">
              <a:solidFill>
                <a:schemeClr val="tx1"/>
              </a:solidFill>
              <a:round/>
              <a:headEnd/>
              <a:tailEnd type="triangle" w="med" len="med"/>
            </a:ln>
            <a:extLst/>
          </p:spPr>
          <p:txBody>
            <a:bodyPr wrap="none" rtlCol="0" anchor="ctr">
              <a:noAutofit/>
            </a:bodyPr>
            <a:lstStyle/>
            <a:p>
              <a:pPr algn="l"/>
              <a:r>
                <a:rPr lang="en-US" sz="1600" b="1" dirty="0">
                  <a:solidFill>
                    <a:schemeClr val="bg1">
                      <a:lumMod val="95000"/>
                    </a:schemeClr>
                  </a:solidFill>
                </a:rPr>
                <a:t>Property</a:t>
              </a:r>
            </a:p>
          </p:txBody>
        </p:sp>
        <p:sp>
          <p:nvSpPr>
            <p:cNvPr id="116" name="Rectangle 19"/>
            <p:cNvSpPr>
              <a:spLocks noChangeArrowheads="1"/>
            </p:cNvSpPr>
            <p:nvPr/>
          </p:nvSpPr>
          <p:spPr bwMode="auto">
            <a:xfrm>
              <a:off x="15842679" y="4599688"/>
              <a:ext cx="1577676"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dirty="0"/>
                <a:t>Post-trigger delay (ms)</a:t>
              </a:r>
            </a:p>
          </p:txBody>
        </p:sp>
        <p:sp>
          <p:nvSpPr>
            <p:cNvPr id="117" name="Rectangle 9"/>
            <p:cNvSpPr>
              <a:spLocks noChangeArrowheads="1"/>
            </p:cNvSpPr>
            <p:nvPr/>
          </p:nvSpPr>
          <p:spPr bwMode="auto">
            <a:xfrm>
              <a:off x="15220322" y="8310063"/>
              <a:ext cx="1337226" cy="246221"/>
            </a:xfrm>
            <a:prstGeom prst="rect">
              <a:avLst/>
            </a:prstGeom>
            <a:solidFill>
              <a:srgbClr val="C0C0C0"/>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p>
              <a:pPr algn="l"/>
              <a:r>
                <a:rPr lang="en-US" sz="1000" b="1" dirty="0"/>
                <a:t>- Antidromic Only -</a:t>
              </a:r>
            </a:p>
          </p:txBody>
        </p:sp>
      </p:grpSp>
    </p:spTree>
    <p:extLst>
      <p:ext uri="{BB962C8B-B14F-4D97-AF65-F5344CB8AC3E}">
        <p14:creationId xmlns:p14="http://schemas.microsoft.com/office/powerpoint/2010/main" val="84780838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Antidromic Stimulation LFP Data Saving</a:t>
            </a:r>
          </a:p>
        </p:txBody>
      </p:sp>
      <p:sp>
        <p:nvSpPr>
          <p:cNvPr id="39" name="Text Box 9"/>
          <p:cNvSpPr txBox="1">
            <a:spLocks noChangeArrowheads="1"/>
          </p:cNvSpPr>
          <p:nvPr/>
        </p:nvSpPr>
        <p:spPr bwMode="auto">
          <a:xfrm>
            <a:off x="533400" y="1237893"/>
            <a:ext cx="17449800" cy="1114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a:buFont typeface="Arial" panose="020B0604020202020204" pitchFamily="34" charset="0"/>
              <a:buChar char="•"/>
            </a:pPr>
            <a:r>
              <a:rPr lang="en-US" sz="2400" dirty="0"/>
              <a:t>When the user selects the Antidromic mode and clicks the Save/Stop. ANTS saves the wave form around the stimulation to a file in a binary format. </a:t>
            </a:r>
          </a:p>
          <a:p>
            <a:pPr algn="l">
              <a:buFont typeface="Arial" panose="020B0604020202020204" pitchFamily="34" charset="0"/>
              <a:buChar char="•"/>
            </a:pPr>
            <a:r>
              <a:rPr lang="en-US" sz="2400" dirty="0"/>
              <a:t>Any LFP, which a figure actively updates, will be saved. </a:t>
            </a:r>
          </a:p>
          <a:p>
            <a:pPr algn="l">
              <a:buFont typeface="Arial" panose="020B0604020202020204" pitchFamily="34" charset="0"/>
              <a:buChar char="•"/>
            </a:pPr>
            <a:r>
              <a:rPr lang="en-US" sz="2400" dirty="0"/>
              <a:t>Each LFP has its header and the body of signals and has the following format:</a:t>
            </a:r>
            <a:endParaRPr lang="en-US" sz="2400" dirty="0">
              <a:solidFill>
                <a:srgbClr val="0000FF"/>
              </a:solidFill>
            </a:endParaRP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(1) LFP ID</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(2) Sampling Rate</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(3) Recording channel</a:t>
            </a:r>
          </a:p>
          <a:p>
            <a:pPr lvl="2" algn="l" eaLnBrk="1" hangingPunct="1">
              <a:spcBef>
                <a:spcPct val="50000"/>
              </a:spcBef>
            </a:pPr>
            <a:r>
              <a:rPr lang="en-US" sz="2400" dirty="0">
                <a:solidFill>
                  <a:srgbClr val="0000FF"/>
                </a:solidFill>
              </a:rPr>
              <a:t>(long </a:t>
            </a:r>
            <a:r>
              <a:rPr lang="en-US" sz="2400" dirty="0" err="1">
                <a:solidFill>
                  <a:srgbClr val="0000FF"/>
                </a:solidFill>
              </a:rPr>
              <a:t>long</a:t>
            </a:r>
            <a:r>
              <a:rPr lang="en-US" sz="2400" dirty="0">
                <a:solidFill>
                  <a:srgbClr val="0000FF"/>
                </a:solidFill>
              </a:rPr>
              <a:t> x1)</a:t>
            </a:r>
            <a:r>
              <a:rPr lang="en-US" sz="2400" dirty="0"/>
              <a:t> </a:t>
            </a:r>
            <a:r>
              <a:rPr lang="en-US" sz="2400" dirty="0">
                <a:solidFill>
                  <a:srgbClr val="008600"/>
                </a:solidFill>
              </a:rPr>
              <a:t>// (4) The time of first data point, (long </a:t>
            </a:r>
            <a:r>
              <a:rPr lang="en-US" sz="2400" dirty="0" err="1">
                <a:solidFill>
                  <a:srgbClr val="008600"/>
                </a:solidFill>
              </a:rPr>
              <a:t>long</a:t>
            </a:r>
            <a:r>
              <a:rPr lang="en-US" sz="2400" dirty="0">
                <a:solidFill>
                  <a:srgbClr val="008600"/>
                </a:solidFill>
              </a:rPr>
              <a:t> == __int64)</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t>           </a:t>
            </a:r>
            <a:r>
              <a:rPr lang="en-US" sz="2400" dirty="0">
                <a:solidFill>
                  <a:srgbClr val="008600"/>
                </a:solidFill>
              </a:rPr>
              <a:t>// (5) “N” number of data points </a:t>
            </a:r>
            <a:r>
              <a:rPr lang="en-US" sz="1400" dirty="0">
                <a:solidFill>
                  <a:srgbClr val="008600"/>
                </a:solidFill>
              </a:rPr>
              <a:t>(data length)</a:t>
            </a:r>
          </a:p>
          <a:p>
            <a:pPr lvl="2" algn="l" eaLnBrk="1" hangingPunct="1">
              <a:spcBef>
                <a:spcPct val="50000"/>
              </a:spcBef>
            </a:pPr>
            <a:r>
              <a:rPr lang="en-US" sz="2400" dirty="0">
                <a:solidFill>
                  <a:srgbClr val="0000FF"/>
                </a:solidFill>
              </a:rPr>
              <a:t>(long </a:t>
            </a:r>
            <a:r>
              <a:rPr lang="en-US" sz="2400" dirty="0" err="1">
                <a:solidFill>
                  <a:srgbClr val="0000FF"/>
                </a:solidFill>
              </a:rPr>
              <a:t>long</a:t>
            </a:r>
            <a:r>
              <a:rPr lang="en-US" sz="2400" dirty="0">
                <a:solidFill>
                  <a:srgbClr val="0000FF"/>
                </a:solidFill>
              </a:rPr>
              <a:t> x1)</a:t>
            </a:r>
            <a:r>
              <a:rPr lang="en-US" sz="2400" dirty="0"/>
              <a:t> </a:t>
            </a:r>
            <a:r>
              <a:rPr lang="en-US" sz="2400" dirty="0">
                <a:solidFill>
                  <a:srgbClr val="008600"/>
                </a:solidFill>
              </a:rPr>
              <a:t>// (6) Time of stimulation</a:t>
            </a:r>
          </a:p>
          <a:p>
            <a:pPr lvl="2" algn="l" eaLnBrk="1" hangingPunct="1">
              <a:spcBef>
                <a:spcPct val="50000"/>
              </a:spcBef>
            </a:pPr>
            <a:r>
              <a:rPr lang="en-US" sz="2400" dirty="0">
                <a:solidFill>
                  <a:srgbClr val="0000FF"/>
                </a:solidFill>
              </a:rPr>
              <a:t>(float x1)         </a:t>
            </a:r>
            <a:r>
              <a:rPr lang="en-US" sz="2400" dirty="0">
                <a:solidFill>
                  <a:srgbClr val="008600"/>
                </a:solidFill>
              </a:rPr>
              <a:t>// (7) Stimulation Latency </a:t>
            </a:r>
            <a:r>
              <a:rPr lang="en-US" sz="1400" dirty="0">
                <a:solidFill>
                  <a:srgbClr val="008600"/>
                </a:solidFill>
              </a:rPr>
              <a:t>(The delay </a:t>
            </a:r>
            <a:r>
              <a:rPr lang="en-US" sz="1400" dirty="0" err="1">
                <a:solidFill>
                  <a:srgbClr val="008600"/>
                </a:solidFill>
              </a:rPr>
              <a:t>beteen</a:t>
            </a:r>
            <a:r>
              <a:rPr lang="en-US" sz="1400" dirty="0">
                <a:solidFill>
                  <a:srgbClr val="008600"/>
                </a:solidFill>
              </a:rPr>
              <a:t> the </a:t>
            </a:r>
            <a:r>
              <a:rPr lang="en-US" sz="1400" dirty="0" err="1">
                <a:solidFill>
                  <a:srgbClr val="008600"/>
                </a:solidFill>
              </a:rPr>
              <a:t>detaction</a:t>
            </a:r>
            <a:r>
              <a:rPr lang="en-US" sz="1400" dirty="0">
                <a:solidFill>
                  <a:srgbClr val="008600"/>
                </a:solidFill>
              </a:rPr>
              <a:t> of the spike till the stimulation)</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(8) Version number of ANTS (</a:t>
            </a:r>
            <a:r>
              <a:rPr lang="en-US" sz="2400" dirty="0" err="1">
                <a:solidFill>
                  <a:srgbClr val="008600"/>
                </a:solidFill>
              </a:rPr>
              <a:t>int</a:t>
            </a:r>
            <a:r>
              <a:rPr lang="en-US" sz="2400" dirty="0">
                <a:solidFill>
                  <a:srgbClr val="008600"/>
                </a:solidFill>
              </a:rPr>
              <a:t> form)</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(9) Additional “</a:t>
            </a:r>
            <a:r>
              <a:rPr lang="en-US" sz="2400" dirty="0" err="1">
                <a:solidFill>
                  <a:srgbClr val="008600"/>
                </a:solidFill>
              </a:rPr>
              <a:t>int</a:t>
            </a:r>
            <a:r>
              <a:rPr lang="en-US" sz="2400" dirty="0">
                <a:solidFill>
                  <a:srgbClr val="008600"/>
                </a:solidFill>
              </a:rPr>
              <a:t>” Data </a:t>
            </a:r>
            <a:r>
              <a:rPr lang="en-US" sz="1400" dirty="0">
                <a:solidFill>
                  <a:srgbClr val="008600"/>
                </a:solidFill>
              </a:rPr>
              <a:t>(This is to make ANTS future proof, letting it record as many </a:t>
            </a:r>
            <a:r>
              <a:rPr lang="en-US" sz="1400" dirty="0" err="1">
                <a:solidFill>
                  <a:srgbClr val="008600"/>
                </a:solidFill>
              </a:rPr>
              <a:t>int</a:t>
            </a:r>
            <a:r>
              <a:rPr lang="en-US" sz="1400" dirty="0">
                <a:solidFill>
                  <a:srgbClr val="008600"/>
                </a:solidFill>
              </a:rPr>
              <a:t> values as it needs.)</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a:t>
            </a:r>
            <a:r>
              <a:rPr lang="en-US" sz="2400" dirty="0"/>
              <a:t>            </a:t>
            </a:r>
            <a:r>
              <a:rPr lang="en-US" sz="2400" dirty="0">
                <a:solidFill>
                  <a:srgbClr val="008600"/>
                </a:solidFill>
              </a:rPr>
              <a:t>// (10) Stimulation channel</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(11) Triggering channel</a:t>
            </a:r>
          </a:p>
          <a:p>
            <a:pPr lvl="2" algn="l" eaLnBrk="1" hangingPunct="1">
              <a:spcBef>
                <a:spcPct val="50000"/>
              </a:spcBef>
            </a:pPr>
            <a:endParaRPr lang="en-US" sz="2400" dirty="0">
              <a:solidFill>
                <a:srgbClr val="0000FF"/>
              </a:solidFill>
            </a:endParaRP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 N)           </a:t>
            </a:r>
            <a:r>
              <a:rPr lang="en-US" sz="2400" dirty="0">
                <a:solidFill>
                  <a:srgbClr val="008600"/>
                </a:solidFill>
              </a:rPr>
              <a:t>// Actual LFP signals</a:t>
            </a:r>
          </a:p>
          <a:p>
            <a:pPr algn="l" eaLnBrk="1" hangingPunct="1">
              <a:spcBef>
                <a:spcPct val="50000"/>
              </a:spcBef>
            </a:pPr>
            <a:endParaRPr lang="en-US" sz="2800" dirty="0"/>
          </a:p>
          <a:p>
            <a:pPr algn="l" eaLnBrk="1" hangingPunct="1">
              <a:spcBef>
                <a:spcPct val="50000"/>
              </a:spcBef>
            </a:pPr>
            <a:endParaRPr lang="en-US" sz="2800" dirty="0"/>
          </a:p>
          <a:p>
            <a:pPr algn="l" eaLnBrk="1" hangingPunct="1">
              <a:spcBef>
                <a:spcPct val="50000"/>
              </a:spcBef>
            </a:pPr>
            <a:r>
              <a:rPr lang="en-US" sz="2800" dirty="0"/>
              <a:t>*The “</a:t>
            </a:r>
            <a:r>
              <a:rPr lang="en-US" sz="2800" dirty="0" err="1"/>
              <a:t>Continuous_Record_Mode</a:t>
            </a:r>
            <a:r>
              <a:rPr lang="en-US" sz="2800" dirty="0"/>
              <a:t>” (in “File” </a:t>
            </a:r>
            <a:r>
              <a:rPr lang="en-US" sz="2800" dirty="0" err="1"/>
              <a:t>menue</a:t>
            </a:r>
            <a:r>
              <a:rPr lang="en-US" sz="2800" dirty="0"/>
              <a:t>) does not affect Antidromic Stimulation; it only affects Orthodromic Stimulation; see following orthodromic slides.</a:t>
            </a:r>
            <a:endParaRPr lang="en-US" sz="2800" dirty="0">
              <a:solidFill>
                <a:schemeClr val="accent2"/>
              </a:solidFill>
            </a:endParaRPr>
          </a:p>
        </p:txBody>
      </p:sp>
    </p:spTree>
    <p:extLst>
      <p:ext uri="{BB962C8B-B14F-4D97-AF65-F5344CB8AC3E}">
        <p14:creationId xmlns:p14="http://schemas.microsoft.com/office/powerpoint/2010/main" val="27110529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Antidromic stimulation (Under the Hood)</a:t>
            </a:r>
          </a:p>
        </p:txBody>
      </p:sp>
      <p:sp>
        <p:nvSpPr>
          <p:cNvPr id="68611" name="Rectangle 4"/>
          <p:cNvSpPr>
            <a:spLocks noChangeArrowheads="1"/>
          </p:cNvSpPr>
          <p:nvPr/>
        </p:nvSpPr>
        <p:spPr bwMode="auto">
          <a:xfrm>
            <a:off x="762000" y="1447800"/>
            <a:ext cx="16459200" cy="9879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342900" indent="-342900" algn="l">
              <a:lnSpc>
                <a:spcPct val="150000"/>
              </a:lnSpc>
            </a:pPr>
            <a:r>
              <a:rPr lang="en-US" sz="2000" b="1" dirty="0">
                <a:solidFill>
                  <a:srgbClr val="0033CC"/>
                </a:solidFill>
              </a:rPr>
              <a:t>Antidromic stimulation:</a:t>
            </a:r>
          </a:p>
          <a:p>
            <a:pPr marL="914400" lvl="1" indent="-457200" algn="l">
              <a:lnSpc>
                <a:spcPct val="150000"/>
              </a:lnSpc>
              <a:buFont typeface="+mj-lt"/>
              <a:buAutoNum type="arabicParenR"/>
            </a:pPr>
            <a:r>
              <a:rPr lang="en-US" sz="2000" b="1" dirty="0">
                <a:solidFill>
                  <a:srgbClr val="0033CC"/>
                </a:solidFill>
              </a:rPr>
              <a:t>ANTS configures stimulation/recording channels and stimulation intervals, displays and records </a:t>
            </a:r>
            <a:r>
              <a:rPr lang="en-US" sz="2000" b="1" dirty="0" err="1">
                <a:solidFill>
                  <a:srgbClr val="0033CC"/>
                </a:solidFill>
              </a:rPr>
              <a:t>peri</a:t>
            </a:r>
            <a:r>
              <a:rPr lang="en-US" sz="2000" b="1" dirty="0">
                <a:solidFill>
                  <a:srgbClr val="0033CC"/>
                </a:solidFill>
              </a:rPr>
              <a:t>-stimulation signals. </a:t>
            </a:r>
          </a:p>
          <a:p>
            <a:pPr marL="914400" lvl="1" indent="-457200" algn="l">
              <a:lnSpc>
                <a:spcPct val="150000"/>
              </a:lnSpc>
              <a:buFont typeface="+mj-lt"/>
              <a:buAutoNum type="arabicParenR"/>
            </a:pPr>
            <a:r>
              <a:rPr lang="en-US" sz="2000" b="1" dirty="0">
                <a:solidFill>
                  <a:srgbClr val="0033CC"/>
                </a:solidFill>
              </a:rPr>
              <a:t>DAS triggers and executes stimulation itself.</a:t>
            </a:r>
          </a:p>
          <a:p>
            <a:pPr marL="342900" indent="-342900" algn="l">
              <a:lnSpc>
                <a:spcPct val="150000"/>
              </a:lnSpc>
            </a:pPr>
            <a:endParaRPr lang="en-US" sz="2000" b="1" dirty="0">
              <a:solidFill>
                <a:srgbClr val="0033CC"/>
              </a:solidFill>
            </a:endParaRPr>
          </a:p>
          <a:p>
            <a:pPr marL="342900" indent="-342900" algn="l">
              <a:lnSpc>
                <a:spcPct val="150000"/>
              </a:lnSpc>
            </a:pPr>
            <a:r>
              <a:rPr lang="en-US" sz="2000" b="1" dirty="0">
                <a:solidFill>
                  <a:srgbClr val="0033CC"/>
                </a:solidFill>
              </a:rPr>
              <a:t>In Antidromic stimulation:</a:t>
            </a:r>
          </a:p>
          <a:p>
            <a:pPr marL="457200" indent="-457200" algn="l">
              <a:lnSpc>
                <a:spcPct val="150000"/>
              </a:lnSpc>
              <a:buAutoNum type="arabicParenR"/>
            </a:pPr>
            <a:r>
              <a:rPr lang="en-US" sz="2000" b="1" dirty="0">
                <a:solidFill>
                  <a:srgbClr val="0033CC"/>
                </a:solidFill>
              </a:rPr>
              <a:t>The user clicks the </a:t>
            </a:r>
            <a:r>
              <a:rPr lang="en-US" sz="2000" b="1" dirty="0" err="1">
                <a:solidFill>
                  <a:srgbClr val="0033CC"/>
                </a:solidFill>
              </a:rPr>
              <a:t>antidromic</a:t>
            </a:r>
            <a:r>
              <a:rPr lang="en-US" sz="2000" b="1" dirty="0">
                <a:solidFill>
                  <a:srgbClr val="0033CC"/>
                </a:solidFill>
              </a:rPr>
              <a:t> icon in the ANTS program, and either clicks the automatic triggering icon (the arrowed circle) or lets the stimulation triggered by the spike discriminator in DAS-client. The neural channel that triggers the </a:t>
            </a:r>
            <a:r>
              <a:rPr lang="en-US" sz="2000" b="1" dirty="0" err="1">
                <a:solidFill>
                  <a:srgbClr val="0033CC"/>
                </a:solidFill>
              </a:rPr>
              <a:t>antidromic</a:t>
            </a:r>
            <a:r>
              <a:rPr lang="en-US" sz="2000" b="1" dirty="0">
                <a:solidFill>
                  <a:srgbClr val="0033CC"/>
                </a:solidFill>
              </a:rPr>
              <a:t> stimulation is stored at </a:t>
            </a:r>
            <a:r>
              <a:rPr lang="en-US" sz="2000" b="1" dirty="0">
                <a:solidFill>
                  <a:srgbClr val="FF0000"/>
                </a:solidFill>
              </a:rPr>
              <a:t>*</a:t>
            </a:r>
            <a:r>
              <a:rPr lang="en-US" sz="2000" b="1" dirty="0" err="1">
                <a:solidFill>
                  <a:srgbClr val="FF0000"/>
                </a:solidFill>
              </a:rPr>
              <a:t>M_AntidromicTriggeringChanID</a:t>
            </a:r>
            <a:r>
              <a:rPr lang="en-US" sz="2000" b="1" dirty="0">
                <a:solidFill>
                  <a:srgbClr val="0033CC"/>
                </a:solidFill>
              </a:rPr>
              <a:t>.</a:t>
            </a:r>
          </a:p>
          <a:p>
            <a:pPr marL="1033463" lvl="1" indent="-344488" algn="l">
              <a:lnSpc>
                <a:spcPct val="150000"/>
              </a:lnSpc>
              <a:buAutoNum type="arabicParenR"/>
            </a:pPr>
            <a:r>
              <a:rPr lang="en-US" sz="1800" b="1" dirty="0">
                <a:solidFill>
                  <a:srgbClr val="0033CC"/>
                </a:solidFill>
              </a:rPr>
              <a:t>The user can change the neural channel that provides the signal to trigger the stimulation by clicking </a:t>
            </a:r>
            <a:r>
              <a:rPr lang="en-US" sz="1800" b="1" dirty="0">
                <a:solidFill>
                  <a:srgbClr val="FF0000"/>
                </a:solidFill>
              </a:rPr>
              <a:t>“</a:t>
            </a:r>
            <a:r>
              <a:rPr lang="en-US" sz="1800" b="1" dirty="0" err="1">
                <a:solidFill>
                  <a:srgbClr val="FF0000"/>
                </a:solidFill>
              </a:rPr>
              <a:t>TriggerChan</a:t>
            </a:r>
            <a:r>
              <a:rPr lang="en-US" sz="1800" b="1" dirty="0">
                <a:solidFill>
                  <a:srgbClr val="FF0000"/>
                </a:solidFill>
              </a:rPr>
              <a:t>” label on ANTS </a:t>
            </a:r>
            <a:r>
              <a:rPr lang="en-US" sz="1800" b="1" dirty="0">
                <a:solidFill>
                  <a:srgbClr val="0033CC"/>
                </a:solidFill>
              </a:rPr>
              <a:t>and putting in a new channel number. This will change </a:t>
            </a:r>
            <a:r>
              <a:rPr lang="en-US" sz="1400" b="1" dirty="0">
                <a:solidFill>
                  <a:srgbClr val="0033CC"/>
                </a:solidFill>
              </a:rPr>
              <a:t>*</a:t>
            </a:r>
            <a:r>
              <a:rPr lang="en-US" sz="1400" b="1" dirty="0" err="1">
                <a:solidFill>
                  <a:srgbClr val="0033CC"/>
                </a:solidFill>
              </a:rPr>
              <a:t>M_AntidromicTriggeringChanID</a:t>
            </a:r>
            <a:r>
              <a:rPr lang="en-US" sz="1400" b="1" dirty="0">
                <a:solidFill>
                  <a:srgbClr val="0033CC"/>
                </a:solidFill>
              </a:rPr>
              <a:t>.</a:t>
            </a:r>
          </a:p>
          <a:p>
            <a:pPr marL="1033463" lvl="1" indent="-344488" algn="l">
              <a:lnSpc>
                <a:spcPct val="150000"/>
              </a:lnSpc>
              <a:buAutoNum type="arabicParenR"/>
            </a:pPr>
            <a:r>
              <a:rPr lang="en-US" sz="1800" b="1" dirty="0">
                <a:solidFill>
                  <a:srgbClr val="0033CC"/>
                </a:solidFill>
              </a:rPr>
              <a:t>When there is no discrimination box in the selected channel in DAS-client, the threshold-crossing is used to trigger the stimulation. </a:t>
            </a:r>
          </a:p>
          <a:p>
            <a:pPr marL="1033463" lvl="1" indent="-344488" algn="l">
              <a:lnSpc>
                <a:spcPct val="150000"/>
              </a:lnSpc>
              <a:buAutoNum type="arabicParenR"/>
            </a:pPr>
            <a:r>
              <a:rPr lang="en-US" sz="1800" b="1" dirty="0">
                <a:solidFill>
                  <a:srgbClr val="0033CC"/>
                </a:solidFill>
              </a:rPr>
              <a:t>If there is a discrimination box in the selected channel, the stimulation will be triggered when a spike is identified by the box.</a:t>
            </a:r>
          </a:p>
          <a:p>
            <a:pPr marL="457200" indent="-457200" algn="l">
              <a:lnSpc>
                <a:spcPct val="150000"/>
              </a:lnSpc>
              <a:buAutoNum type="arabicParenR"/>
            </a:pPr>
            <a:r>
              <a:rPr lang="en-US" sz="2000" b="1" dirty="0">
                <a:solidFill>
                  <a:srgbClr val="0033CC"/>
                </a:solidFill>
              </a:rPr>
              <a:t>DAS_sv: If it is the automatic triggering mode, </a:t>
            </a:r>
            <a:r>
              <a:rPr lang="en-US" sz="1600" b="1" dirty="0" err="1">
                <a:solidFill>
                  <a:srgbClr val="0033CC"/>
                </a:solidFill>
              </a:rPr>
              <a:t>CAiChannel</a:t>
            </a:r>
            <a:r>
              <a:rPr lang="en-US" sz="1600" b="1" dirty="0">
                <a:solidFill>
                  <a:srgbClr val="0033CC"/>
                </a:solidFill>
              </a:rPr>
              <a:t>::</a:t>
            </a:r>
            <a:r>
              <a:rPr lang="en-US" sz="1600" b="1" dirty="0" err="1">
                <a:solidFill>
                  <a:srgbClr val="0033CC"/>
                </a:solidFill>
              </a:rPr>
              <a:t>OnAnalogInput</a:t>
            </a:r>
            <a:r>
              <a:rPr lang="en-US" sz="1600" b="1" dirty="0">
                <a:solidFill>
                  <a:srgbClr val="0033CC"/>
                </a:solidFill>
              </a:rPr>
              <a:t>( ) </a:t>
            </a:r>
            <a:r>
              <a:rPr lang="en-US" sz="2000" b="1" dirty="0">
                <a:solidFill>
                  <a:srgbClr val="0033CC"/>
                </a:solidFill>
              </a:rPr>
              <a:t>will count the timing to request a stimulation </a:t>
            </a:r>
            <a:r>
              <a:rPr lang="en-US" sz="1800" b="1" dirty="0">
                <a:solidFill>
                  <a:srgbClr val="0033CC"/>
                </a:solidFill>
              </a:rPr>
              <a:t>(</a:t>
            </a:r>
            <a:r>
              <a:rPr lang="en-US" b="1" dirty="0" err="1">
                <a:solidFill>
                  <a:srgbClr val="0033CC"/>
                </a:solidFill>
              </a:rPr>
              <a:t>pView</a:t>
            </a:r>
            <a:r>
              <a:rPr lang="en-US" b="1" dirty="0">
                <a:solidFill>
                  <a:srgbClr val="0033CC"/>
                </a:solidFill>
              </a:rPr>
              <a:t>-&gt;</a:t>
            </a:r>
            <a:r>
              <a:rPr lang="en-US" b="1" dirty="0" err="1">
                <a:solidFill>
                  <a:srgbClr val="0033CC"/>
                </a:solidFill>
              </a:rPr>
              <a:t>m_AntidromicJobRequest</a:t>
            </a:r>
            <a:r>
              <a:rPr lang="en-US" b="1" dirty="0">
                <a:solidFill>
                  <a:srgbClr val="0033CC"/>
                </a:solidFill>
              </a:rPr>
              <a:t>=1</a:t>
            </a:r>
            <a:r>
              <a:rPr lang="en-US" sz="1800" b="1" dirty="0">
                <a:solidFill>
                  <a:srgbClr val="0033CC"/>
                </a:solidFill>
              </a:rPr>
              <a:t>)</a:t>
            </a:r>
            <a:r>
              <a:rPr lang="en-US" sz="2000" b="1" dirty="0">
                <a:solidFill>
                  <a:srgbClr val="0033CC"/>
                </a:solidFill>
              </a:rPr>
              <a:t>. If it is the threshold-crossing or spike triggered mode, </a:t>
            </a:r>
            <a:r>
              <a:rPr lang="en-US" sz="1400" b="1" dirty="0" err="1">
                <a:solidFill>
                  <a:srgbClr val="0033CC"/>
                </a:solidFill>
              </a:rPr>
              <a:t>Register_n_Classify_wavelet</a:t>
            </a:r>
            <a:r>
              <a:rPr lang="en-US" sz="1400" b="1" dirty="0">
                <a:solidFill>
                  <a:srgbClr val="0033CC"/>
                </a:solidFill>
              </a:rPr>
              <a:t>( ) </a:t>
            </a:r>
            <a:r>
              <a:rPr lang="en-US" sz="2000" b="1" dirty="0">
                <a:solidFill>
                  <a:srgbClr val="0033CC"/>
                </a:solidFill>
              </a:rPr>
              <a:t>will request a stimulation (</a:t>
            </a:r>
            <a:r>
              <a:rPr lang="en-US" sz="1400" b="1" dirty="0" err="1">
                <a:solidFill>
                  <a:srgbClr val="0033CC"/>
                </a:solidFill>
              </a:rPr>
              <a:t>pView</a:t>
            </a:r>
            <a:r>
              <a:rPr lang="en-US" sz="1400" b="1" dirty="0">
                <a:solidFill>
                  <a:srgbClr val="0033CC"/>
                </a:solidFill>
              </a:rPr>
              <a:t>-&gt;</a:t>
            </a:r>
            <a:r>
              <a:rPr lang="en-US" sz="1400" b="1" dirty="0" err="1">
                <a:solidFill>
                  <a:srgbClr val="0033CC"/>
                </a:solidFill>
              </a:rPr>
              <a:t>m_AntidromicJobRequest</a:t>
            </a:r>
            <a:r>
              <a:rPr lang="en-US" sz="1400" b="1" dirty="0">
                <a:solidFill>
                  <a:srgbClr val="0033CC"/>
                </a:solidFill>
              </a:rPr>
              <a:t>=1</a:t>
            </a:r>
            <a:r>
              <a:rPr lang="en-US" sz="2000" b="1" dirty="0">
                <a:solidFill>
                  <a:srgbClr val="0033CC"/>
                </a:solidFill>
              </a:rPr>
              <a:t>).</a:t>
            </a:r>
          </a:p>
          <a:p>
            <a:pPr marL="457200" indent="-457200" algn="l">
              <a:lnSpc>
                <a:spcPct val="150000"/>
              </a:lnSpc>
              <a:buAutoNum type="arabicParenR"/>
            </a:pPr>
            <a:r>
              <a:rPr lang="en-US" sz="2000" b="1" dirty="0">
                <a:solidFill>
                  <a:srgbClr val="0033CC"/>
                </a:solidFill>
              </a:rPr>
              <a:t>DAS_sv: when </a:t>
            </a:r>
            <a:r>
              <a:rPr lang="en-US" sz="2000" b="1" dirty="0" err="1">
                <a:solidFill>
                  <a:srgbClr val="0033CC"/>
                </a:solidFill>
              </a:rPr>
              <a:t>Anti_Ortho_Stimulation_Loop</a:t>
            </a:r>
            <a:r>
              <a:rPr lang="en-US" sz="2000" b="1" dirty="0">
                <a:solidFill>
                  <a:srgbClr val="0033CC"/>
                </a:solidFill>
              </a:rPr>
              <a:t>() receives a stimulation request, </a:t>
            </a:r>
          </a:p>
          <a:p>
            <a:pPr marL="1090613" lvl="1" indent="-404813" algn="l">
              <a:lnSpc>
                <a:spcPct val="150000"/>
              </a:lnSpc>
              <a:buAutoNum type="arabicParenR"/>
            </a:pPr>
            <a:r>
              <a:rPr lang="en-US" sz="1800" b="1" dirty="0" err="1">
                <a:solidFill>
                  <a:srgbClr val="0033CC"/>
                </a:solidFill>
              </a:rPr>
              <a:t>Set_AntiDO_forXms_Function</a:t>
            </a:r>
            <a:r>
              <a:rPr lang="en-US" sz="1800" b="1" dirty="0">
                <a:solidFill>
                  <a:srgbClr val="0033CC"/>
                </a:solidFill>
              </a:rPr>
              <a:t>() triggers the stimulation after waiting </a:t>
            </a:r>
            <a:r>
              <a:rPr lang="en-US" sz="1050" b="1" dirty="0" err="1">
                <a:solidFill>
                  <a:srgbClr val="0033CC"/>
                </a:solidFill>
              </a:rPr>
              <a:t>M_PreStimPeriod_inMicS</a:t>
            </a:r>
            <a:r>
              <a:rPr lang="en-US" sz="1050" b="1" dirty="0">
                <a:solidFill>
                  <a:srgbClr val="0033CC"/>
                </a:solidFill>
              </a:rPr>
              <a:t>[*</a:t>
            </a:r>
            <a:r>
              <a:rPr lang="en-US" sz="1050" b="1" dirty="0" err="1">
                <a:solidFill>
                  <a:srgbClr val="0033CC"/>
                </a:solidFill>
              </a:rPr>
              <a:t>M_CurrIdx_Of_StimGateRelayID</a:t>
            </a:r>
            <a:r>
              <a:rPr lang="en-US" sz="1050" b="1" dirty="0">
                <a:solidFill>
                  <a:srgbClr val="0033CC"/>
                </a:solidFill>
              </a:rPr>
              <a:t>] </a:t>
            </a:r>
            <a:r>
              <a:rPr lang="en-US" sz="1800" b="1" dirty="0">
                <a:solidFill>
                  <a:srgbClr val="0033CC"/>
                </a:solidFill>
              </a:rPr>
              <a:t> amount of time (see </a:t>
            </a:r>
            <a:r>
              <a:rPr lang="en-US" b="1" dirty="0" err="1">
                <a:solidFill>
                  <a:srgbClr val="0033CC"/>
                </a:solidFill>
              </a:rPr>
              <a:t>Set_AntiDO_forXms_Function</a:t>
            </a:r>
            <a:r>
              <a:rPr lang="en-US" b="1" dirty="0">
                <a:solidFill>
                  <a:srgbClr val="0033CC"/>
                </a:solidFill>
              </a:rPr>
              <a:t>()</a:t>
            </a:r>
            <a:r>
              <a:rPr lang="en-US" sz="1800" b="1" dirty="0">
                <a:solidFill>
                  <a:srgbClr val="0033CC"/>
                </a:solidFill>
              </a:rPr>
              <a:t> ), and then </a:t>
            </a:r>
          </a:p>
          <a:p>
            <a:pPr marL="1090613" lvl="1" indent="-404813" algn="l">
              <a:lnSpc>
                <a:spcPct val="150000"/>
              </a:lnSpc>
              <a:buAutoNum type="arabicParenR"/>
            </a:pPr>
            <a:r>
              <a:rPr lang="en-US" sz="1800" b="1" dirty="0">
                <a:solidFill>
                  <a:srgbClr val="0033CC"/>
                </a:solidFill>
              </a:rPr>
              <a:t>makes a list of indexes of stimulation points, </a:t>
            </a:r>
            <a:r>
              <a:rPr lang="en-US" sz="1100" b="1" dirty="0" err="1">
                <a:solidFill>
                  <a:srgbClr val="0033CC"/>
                </a:solidFill>
              </a:rPr>
              <a:t>M_TriggerSig_AIidx</a:t>
            </a:r>
            <a:r>
              <a:rPr lang="en-US" sz="1100" b="1" dirty="0">
                <a:solidFill>
                  <a:srgbClr val="0033CC"/>
                </a:solidFill>
              </a:rPr>
              <a:t> [</a:t>
            </a:r>
            <a:r>
              <a:rPr lang="en-US" sz="1100" b="1" dirty="0" err="1">
                <a:solidFill>
                  <a:srgbClr val="0033CC"/>
                </a:solidFill>
              </a:rPr>
              <a:t>ChanID</a:t>
            </a:r>
            <a:r>
              <a:rPr lang="en-US" sz="1050" b="1" dirty="0">
                <a:solidFill>
                  <a:srgbClr val="0033CC"/>
                </a:solidFill>
              </a:rPr>
              <a:t>]</a:t>
            </a:r>
            <a:r>
              <a:rPr lang="en-US" sz="1800" b="1" dirty="0">
                <a:solidFill>
                  <a:srgbClr val="0033CC"/>
                </a:solidFill>
              </a:rPr>
              <a:t>, for all neural channels for ANTS to display and save LFPs.  AND, </a:t>
            </a:r>
          </a:p>
          <a:p>
            <a:pPr marL="1090613" lvl="1" indent="-404813" algn="l">
              <a:lnSpc>
                <a:spcPct val="150000"/>
              </a:lnSpc>
              <a:buAutoNum type="arabicParenR"/>
            </a:pPr>
            <a:r>
              <a:rPr lang="en-US" sz="1800" b="1" dirty="0">
                <a:solidFill>
                  <a:srgbClr val="0033CC"/>
                </a:solidFill>
              </a:rPr>
              <a:t>informs ANTS (*</a:t>
            </a:r>
            <a:r>
              <a:rPr lang="en-US" b="1" dirty="0" err="1">
                <a:solidFill>
                  <a:srgbClr val="0033CC"/>
                </a:solidFill>
              </a:rPr>
              <a:t>M_HeyANTS_StimGivenToGatingDIO_X</a:t>
            </a:r>
            <a:r>
              <a:rPr lang="en-US" sz="1800" b="1" dirty="0">
                <a:solidFill>
                  <a:srgbClr val="0033CC"/>
                </a:solidFill>
              </a:rPr>
              <a:t>) and MOXY (*</a:t>
            </a:r>
            <a:r>
              <a:rPr lang="en-US" b="1" dirty="0" err="1">
                <a:solidFill>
                  <a:srgbClr val="0033CC"/>
                </a:solidFill>
              </a:rPr>
              <a:t>M_HeyMOXY_StimGivenToGatingDIO_X</a:t>
            </a:r>
            <a:r>
              <a:rPr lang="en-US" sz="1800" b="1" dirty="0">
                <a:solidFill>
                  <a:srgbClr val="0033CC"/>
                </a:solidFill>
              </a:rPr>
              <a:t>) that an orthodromic stimulation has happened. </a:t>
            </a:r>
          </a:p>
          <a:p>
            <a:pPr marL="457200" indent="-457200" algn="l">
              <a:lnSpc>
                <a:spcPct val="150000"/>
              </a:lnSpc>
              <a:buFontTx/>
              <a:buAutoNum type="arabicParenR"/>
            </a:pPr>
            <a:r>
              <a:rPr lang="en-US" sz="2000" b="1" dirty="0">
                <a:solidFill>
                  <a:srgbClr val="0033CC"/>
                </a:solidFill>
              </a:rPr>
              <a:t>In the case the user wants to record the LFPs aligned at the </a:t>
            </a:r>
            <a:r>
              <a:rPr lang="en-US" sz="2000" b="1" dirty="0" err="1">
                <a:solidFill>
                  <a:srgbClr val="0033CC"/>
                </a:solidFill>
              </a:rPr>
              <a:t>antidromic</a:t>
            </a:r>
            <a:r>
              <a:rPr lang="en-US" sz="2000" b="1" dirty="0">
                <a:solidFill>
                  <a:srgbClr val="0033CC"/>
                </a:solidFill>
              </a:rPr>
              <a:t> stimulation, the user can set “To save” label on any figure. Then, ANTS will record the LFP of the neural channel attached to the figure.</a:t>
            </a:r>
          </a:p>
        </p:txBody>
      </p:sp>
    </p:spTree>
    <p:extLst>
      <p:ext uri="{BB962C8B-B14F-4D97-AF65-F5344CB8AC3E}">
        <p14:creationId xmlns:p14="http://schemas.microsoft.com/office/powerpoint/2010/main" val="360628257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DAS-server - ANTS communication on </a:t>
            </a:r>
            <a:r>
              <a:rPr lang="en-US" sz="4400" b="1" dirty="0" err="1">
                <a:solidFill>
                  <a:srgbClr val="FF0000"/>
                </a:solidFill>
                <a:effectLst>
                  <a:outerShdw blurRad="38100" dist="38100" dir="2700000" algn="tl">
                    <a:srgbClr val="C0C0C0"/>
                  </a:outerShdw>
                </a:effectLst>
              </a:rPr>
              <a:t>antidromic</a:t>
            </a:r>
            <a:r>
              <a:rPr lang="en-US" sz="4400" b="1" dirty="0">
                <a:solidFill>
                  <a:srgbClr val="FF0000"/>
                </a:solidFill>
                <a:effectLst>
                  <a:outerShdw blurRad="38100" dist="38100" dir="2700000" algn="tl">
                    <a:srgbClr val="C0C0C0"/>
                  </a:outerShdw>
                </a:effectLst>
              </a:rPr>
              <a:t> stimulation</a:t>
            </a:r>
          </a:p>
        </p:txBody>
      </p:sp>
      <p:sp>
        <p:nvSpPr>
          <p:cNvPr id="68612" name="Rectangle 52"/>
          <p:cNvSpPr>
            <a:spLocks noChangeArrowheads="1"/>
          </p:cNvSpPr>
          <p:nvPr/>
        </p:nvSpPr>
        <p:spPr bwMode="auto">
          <a:xfrm>
            <a:off x="381000" y="1863864"/>
            <a:ext cx="17754600" cy="955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algn="l">
              <a:lnSpc>
                <a:spcPct val="150000"/>
              </a:lnSpc>
            </a:pPr>
            <a:r>
              <a:rPr lang="en-US" sz="2000" b="1" dirty="0">
                <a:solidFill>
                  <a:srgbClr val="0033CC"/>
                </a:solidFill>
              </a:rPr>
              <a:t>When the </a:t>
            </a:r>
            <a:r>
              <a:rPr lang="en-US" sz="2000" b="1" dirty="0" err="1">
                <a:solidFill>
                  <a:srgbClr val="0033CC"/>
                </a:solidFill>
              </a:rPr>
              <a:t>antidromic</a:t>
            </a:r>
            <a:r>
              <a:rPr lang="en-US" sz="2000" b="1" dirty="0">
                <a:solidFill>
                  <a:srgbClr val="0033CC"/>
                </a:solidFill>
              </a:rPr>
              <a:t> stimulation has started by the user, the server (DAS-server) checks if the recording channel has a triggering signal (spike, threshold-crossing) and it is time to trigger. If so, the server:</a:t>
            </a:r>
          </a:p>
          <a:p>
            <a:pPr algn="l">
              <a:lnSpc>
                <a:spcPct val="150000"/>
              </a:lnSpc>
            </a:pPr>
            <a:r>
              <a:rPr lang="en-US" sz="2000" b="1" dirty="0">
                <a:solidFill>
                  <a:srgbClr val="0033CC"/>
                </a:solidFill>
              </a:rPr>
              <a:t> </a:t>
            </a:r>
          </a:p>
          <a:p>
            <a:pPr marL="914400" lvl="1" indent="-457200" algn="l">
              <a:lnSpc>
                <a:spcPct val="150000"/>
              </a:lnSpc>
              <a:buFont typeface="+mj-lt"/>
              <a:buAutoNum type="arabicPeriod"/>
            </a:pPr>
            <a:r>
              <a:rPr lang="en-US" sz="2000" b="1" dirty="0">
                <a:solidFill>
                  <a:srgbClr val="0033CC"/>
                </a:solidFill>
              </a:rPr>
              <a:t>first loads </a:t>
            </a:r>
            <a:r>
              <a:rPr lang="en-US" sz="2000" b="1" dirty="0">
                <a:solidFill>
                  <a:srgbClr val="0033CC"/>
                </a:solidFill>
                <a:sym typeface="Wingdings" pitchFamily="2" charset="2"/>
              </a:rPr>
              <a:t>the “time delay after the trigger (the counter that spaces the </a:t>
            </a:r>
            <a:r>
              <a:rPr lang="en-US" sz="2000" b="1" dirty="0" err="1">
                <a:solidFill>
                  <a:srgbClr val="0033CC"/>
                </a:solidFill>
                <a:sym typeface="Wingdings" pitchFamily="2" charset="2"/>
              </a:rPr>
              <a:t>antidromic</a:t>
            </a:r>
            <a:r>
              <a:rPr lang="en-US" sz="2000" b="1" dirty="0">
                <a:solidFill>
                  <a:srgbClr val="0033CC"/>
                </a:solidFill>
                <a:sym typeface="Wingdings" pitchFamily="2" charset="2"/>
              </a:rPr>
              <a:t> stimulation to happen, like, every 1 sec or something.)” to re-initiate the count-down process for the next time to check if </a:t>
            </a:r>
            <a:r>
              <a:rPr lang="en-US" sz="2000" b="1" dirty="0" err="1">
                <a:solidFill>
                  <a:srgbClr val="0033CC"/>
                </a:solidFill>
                <a:sym typeface="Wingdings" pitchFamily="2" charset="2"/>
              </a:rPr>
              <a:t>antidromic</a:t>
            </a:r>
            <a:r>
              <a:rPr lang="en-US" sz="2000" b="1" dirty="0">
                <a:solidFill>
                  <a:srgbClr val="0033CC"/>
                </a:solidFill>
                <a:sym typeface="Wingdings" pitchFamily="2" charset="2"/>
              </a:rPr>
              <a:t> stimulation needs to be considered once again:</a:t>
            </a:r>
          </a:p>
          <a:p>
            <a:pPr lvl="2" algn="l">
              <a:lnSpc>
                <a:spcPct val="150000"/>
              </a:lnSpc>
            </a:pPr>
            <a:r>
              <a:rPr lang="en-US" sz="1800" dirty="0">
                <a:solidFill>
                  <a:srgbClr val="0033CC"/>
                </a:solidFill>
              </a:rPr>
              <a:t>*</a:t>
            </a:r>
            <a:r>
              <a:rPr lang="en-US" sz="1800" dirty="0" err="1">
                <a:solidFill>
                  <a:srgbClr val="0033CC"/>
                </a:solidFill>
              </a:rPr>
              <a:t>m_pSamplingCounter</a:t>
            </a:r>
            <a:r>
              <a:rPr lang="en-US" sz="1800" dirty="0">
                <a:solidFill>
                  <a:srgbClr val="0033CC"/>
                </a:solidFill>
              </a:rPr>
              <a:t> </a:t>
            </a:r>
            <a:r>
              <a:rPr lang="en-US" sz="1800" dirty="0">
                <a:solidFill>
                  <a:srgbClr val="0033CC"/>
                </a:solidFill>
                <a:sym typeface="Wingdings" pitchFamily="2" charset="2"/>
              </a:rPr>
              <a:t>=</a:t>
            </a:r>
            <a:r>
              <a:rPr lang="en-US" sz="1800" dirty="0" err="1">
                <a:solidFill>
                  <a:srgbClr val="0033CC"/>
                </a:solidFill>
              </a:rPr>
              <a:t>pView</a:t>
            </a:r>
            <a:r>
              <a:rPr lang="en-US" sz="1800" dirty="0">
                <a:solidFill>
                  <a:srgbClr val="0033CC"/>
                </a:solidFill>
              </a:rPr>
              <a:t>-&gt;</a:t>
            </a:r>
            <a:r>
              <a:rPr lang="en-US" sz="1800" dirty="0" err="1">
                <a:solidFill>
                  <a:srgbClr val="0033CC"/>
                </a:solidFill>
              </a:rPr>
              <a:t>M_NumOfSamplingsAfterStim</a:t>
            </a:r>
            <a:r>
              <a:rPr lang="en-US" sz="1800" dirty="0">
                <a:solidFill>
                  <a:srgbClr val="0033CC"/>
                </a:solidFill>
              </a:rPr>
              <a:t>[</a:t>
            </a:r>
            <a:r>
              <a:rPr lang="en-US" sz="1800" dirty="0" err="1">
                <a:solidFill>
                  <a:srgbClr val="0033CC"/>
                </a:solidFill>
              </a:rPr>
              <a:t>pView</a:t>
            </a:r>
            <a:r>
              <a:rPr lang="en-US" sz="1800" dirty="0">
                <a:solidFill>
                  <a:srgbClr val="0033CC"/>
                </a:solidFill>
              </a:rPr>
              <a:t>-&gt;</a:t>
            </a:r>
            <a:r>
              <a:rPr lang="en-US" sz="1800" dirty="0" err="1">
                <a:solidFill>
                  <a:srgbClr val="0033CC"/>
                </a:solidFill>
              </a:rPr>
              <a:t>M_StimDigitalOutChannels</a:t>
            </a:r>
            <a:r>
              <a:rPr lang="en-US" sz="1800" dirty="0">
                <a:solidFill>
                  <a:srgbClr val="0033CC"/>
                </a:solidFill>
              </a:rPr>
              <a:t>[ </a:t>
            </a:r>
            <a:r>
              <a:rPr lang="en-US" sz="1800" dirty="0" err="1">
                <a:solidFill>
                  <a:srgbClr val="0033CC"/>
                </a:solidFill>
              </a:rPr>
              <a:t>pView</a:t>
            </a:r>
            <a:r>
              <a:rPr lang="en-US" sz="1800" dirty="0">
                <a:solidFill>
                  <a:srgbClr val="0033CC"/>
                </a:solidFill>
              </a:rPr>
              <a:t>-&gt;</a:t>
            </a:r>
            <a:r>
              <a:rPr lang="en-US" sz="1800" dirty="0" err="1">
                <a:solidFill>
                  <a:srgbClr val="0033CC"/>
                </a:solidFill>
              </a:rPr>
              <a:t>m_StimChanIdxCounter</a:t>
            </a:r>
            <a:r>
              <a:rPr lang="en-US" sz="1800" dirty="0">
                <a:solidFill>
                  <a:srgbClr val="0033CC"/>
                </a:solidFill>
              </a:rPr>
              <a:t>]]</a:t>
            </a:r>
          </a:p>
          <a:p>
            <a:pPr lvl="2" algn="l">
              <a:lnSpc>
                <a:spcPct val="150000"/>
              </a:lnSpc>
            </a:pPr>
            <a:r>
              <a:rPr lang="en-US" sz="1400" b="1" dirty="0">
                <a:solidFill>
                  <a:srgbClr val="0033CC"/>
                </a:solidFill>
              </a:rPr>
              <a:t>*Note: </a:t>
            </a:r>
            <a:r>
              <a:rPr lang="en-US" sz="1400" b="1" dirty="0" err="1">
                <a:solidFill>
                  <a:srgbClr val="0033CC"/>
                </a:solidFill>
              </a:rPr>
              <a:t>M_NumOfSamplingsAfterStim</a:t>
            </a:r>
            <a:r>
              <a:rPr lang="en-US" sz="1400" b="1" dirty="0">
                <a:solidFill>
                  <a:srgbClr val="0033CC"/>
                </a:solidFill>
              </a:rPr>
              <a:t>[</a:t>
            </a:r>
            <a:r>
              <a:rPr lang="en-US" sz="900" b="1" dirty="0" err="1">
                <a:solidFill>
                  <a:srgbClr val="0033CC"/>
                </a:solidFill>
              </a:rPr>
              <a:t>StimChanID</a:t>
            </a:r>
            <a:r>
              <a:rPr lang="en-US" sz="1400" b="1" dirty="0">
                <a:solidFill>
                  <a:srgbClr val="0033CC"/>
                </a:solidFill>
              </a:rPr>
              <a:t>]=(</a:t>
            </a:r>
            <a:r>
              <a:rPr lang="en-US" sz="1400" b="1" dirty="0" err="1">
                <a:solidFill>
                  <a:srgbClr val="0033CC"/>
                </a:solidFill>
              </a:rPr>
              <a:t>M_PreStimPeriod_inMicS</a:t>
            </a:r>
            <a:r>
              <a:rPr lang="en-US" sz="1400" b="1" dirty="0">
                <a:solidFill>
                  <a:srgbClr val="0033CC"/>
                </a:solidFill>
              </a:rPr>
              <a:t>[</a:t>
            </a:r>
            <a:r>
              <a:rPr lang="en-US" sz="900" b="1" dirty="0" err="1">
                <a:solidFill>
                  <a:srgbClr val="0033CC"/>
                </a:solidFill>
              </a:rPr>
              <a:t>StimChanID</a:t>
            </a:r>
            <a:r>
              <a:rPr lang="en-US" sz="1400" b="1" dirty="0">
                <a:solidFill>
                  <a:srgbClr val="0033CC"/>
                </a:solidFill>
              </a:rPr>
              <a:t>] + 1000 </a:t>
            </a:r>
            <a:r>
              <a:rPr lang="en-US" sz="1400" b="1" dirty="0" err="1">
                <a:solidFill>
                  <a:srgbClr val="0033CC"/>
                </a:solidFill>
              </a:rPr>
              <a:t>x</a:t>
            </a:r>
            <a:r>
              <a:rPr lang="en-US" sz="1400" b="1" dirty="0" err="1">
                <a:solidFill>
                  <a:srgbClr val="0033CC"/>
                </a:solidFill>
                <a:sym typeface="Wingdings" pitchFamily="2" charset="2"/>
              </a:rPr>
              <a:t>M_PostTriggerPeriod</a:t>
            </a:r>
            <a:r>
              <a:rPr lang="en-US" sz="1400" b="1" dirty="0">
                <a:solidFill>
                  <a:srgbClr val="0033CC"/>
                </a:solidFill>
                <a:sym typeface="Wingdings" pitchFamily="2" charset="2"/>
              </a:rPr>
              <a:t>[</a:t>
            </a:r>
            <a:r>
              <a:rPr lang="en-US" sz="900" b="1" dirty="0" err="1">
                <a:solidFill>
                  <a:srgbClr val="0033CC"/>
                </a:solidFill>
              </a:rPr>
              <a:t>StimChanID</a:t>
            </a:r>
            <a:r>
              <a:rPr lang="en-US" sz="1400" b="1" dirty="0">
                <a:solidFill>
                  <a:srgbClr val="0033CC"/>
                </a:solidFill>
                <a:sym typeface="Wingdings" pitchFamily="2" charset="2"/>
              </a:rPr>
              <a:t>]</a:t>
            </a:r>
            <a:r>
              <a:rPr lang="en-US" sz="1400" b="1" dirty="0">
                <a:solidFill>
                  <a:srgbClr val="0033CC"/>
                </a:solidFill>
              </a:rPr>
              <a:t>) / ((*</a:t>
            </a:r>
            <a:r>
              <a:rPr lang="en-US" sz="1400" b="1" dirty="0" err="1">
                <a:solidFill>
                  <a:srgbClr val="0033CC"/>
                </a:solidFill>
              </a:rPr>
              <a:t>M_microSecPerPoint</a:t>
            </a:r>
            <a:r>
              <a:rPr lang="en-US" sz="1400" b="1" dirty="0">
                <a:solidFill>
                  <a:srgbClr val="0033CC"/>
                </a:solidFill>
              </a:rPr>
              <a:t>)*(*</a:t>
            </a:r>
            <a:r>
              <a:rPr lang="en-US" sz="1400" b="1" dirty="0" err="1">
                <a:solidFill>
                  <a:srgbClr val="0033CC"/>
                </a:solidFill>
              </a:rPr>
              <a:t>M_SamplesPerRead</a:t>
            </a:r>
            <a:r>
              <a:rPr lang="en-US" sz="1400" b="1" dirty="0">
                <a:solidFill>
                  <a:srgbClr val="0033CC"/>
                </a:solidFill>
              </a:rPr>
              <a:t>)); This update happens in ANTS (1) when the user moves the first measuring bar (red) and (2) when the user changes the “Post-trigger delay” in “Antidromic Properties” dialog.</a:t>
            </a:r>
          </a:p>
          <a:p>
            <a:pPr marL="914400" lvl="1" indent="-457200" algn="l">
              <a:lnSpc>
                <a:spcPct val="150000"/>
              </a:lnSpc>
              <a:buFont typeface="+mj-lt"/>
              <a:buAutoNum type="arabicPeriod"/>
            </a:pPr>
            <a:r>
              <a:rPr lang="en-US" sz="2000" b="1" dirty="0">
                <a:solidFill>
                  <a:srgbClr val="0033CC"/>
                </a:solidFill>
              </a:rPr>
              <a:t>And sends a trigger signal to the channel in the array:</a:t>
            </a:r>
          </a:p>
          <a:p>
            <a:pPr lvl="2" algn="l">
              <a:lnSpc>
                <a:spcPct val="150000"/>
              </a:lnSpc>
            </a:pPr>
            <a:r>
              <a:rPr lang="en-US" sz="1800" dirty="0" err="1">
                <a:solidFill>
                  <a:srgbClr val="0033CC"/>
                </a:solidFill>
                <a:sym typeface="Wingdings" pitchFamily="2" charset="2"/>
              </a:rPr>
              <a:t>M_DO_Array</a:t>
            </a:r>
            <a:r>
              <a:rPr lang="en-US" sz="1800" dirty="0">
                <a:solidFill>
                  <a:srgbClr val="0033CC"/>
                </a:solidFill>
                <a:sym typeface="Wingdings" pitchFamily="2" charset="2"/>
              </a:rPr>
              <a:t>[</a:t>
            </a:r>
            <a:r>
              <a:rPr lang="en-US" sz="1800" dirty="0" err="1">
                <a:solidFill>
                  <a:srgbClr val="0033CC"/>
                </a:solidFill>
              </a:rPr>
              <a:t>M_StimDigitalOutChannels</a:t>
            </a:r>
            <a:r>
              <a:rPr lang="en-US" sz="1800" dirty="0">
                <a:solidFill>
                  <a:srgbClr val="0033CC"/>
                </a:solidFill>
              </a:rPr>
              <a:t>[*</a:t>
            </a:r>
            <a:r>
              <a:rPr lang="en-US" sz="1800" dirty="0" err="1">
                <a:solidFill>
                  <a:srgbClr val="0033CC"/>
                </a:solidFill>
              </a:rPr>
              <a:t>M_CurrIdx_Of_StimGateRelayID</a:t>
            </a:r>
            <a:r>
              <a:rPr lang="en-US" sz="1800" dirty="0">
                <a:solidFill>
                  <a:srgbClr val="0033CC"/>
                </a:solidFill>
              </a:rPr>
              <a:t>]</a:t>
            </a:r>
            <a:r>
              <a:rPr lang="en-US" sz="1800" dirty="0">
                <a:solidFill>
                  <a:srgbClr val="0033CC"/>
                </a:solidFill>
                <a:sym typeface="Wingdings" pitchFamily="2" charset="2"/>
              </a:rPr>
              <a:t>]; //The gating signal for the stimulation signal.</a:t>
            </a:r>
          </a:p>
          <a:p>
            <a:pPr lvl="2" algn="l">
              <a:lnSpc>
                <a:spcPct val="150000"/>
              </a:lnSpc>
            </a:pPr>
            <a:r>
              <a:rPr lang="en-US" sz="1800" dirty="0" err="1">
                <a:solidFill>
                  <a:srgbClr val="0033CC"/>
                </a:solidFill>
                <a:sym typeface="Wingdings" pitchFamily="2" charset="2"/>
              </a:rPr>
              <a:t>M_DO_Array</a:t>
            </a:r>
            <a:r>
              <a:rPr lang="en-US" sz="1800" dirty="0">
                <a:solidFill>
                  <a:srgbClr val="0033CC"/>
                </a:solidFill>
                <a:sym typeface="Wingdings" pitchFamily="2" charset="2"/>
              </a:rPr>
              <a:t>[DO_STIM_TRIGGER_CHAN]; // The trigger signal for the stimulator</a:t>
            </a:r>
          </a:p>
          <a:p>
            <a:pPr lvl="2" algn="l">
              <a:lnSpc>
                <a:spcPct val="150000"/>
              </a:lnSpc>
            </a:pPr>
            <a:r>
              <a:rPr lang="en-US" sz="1400" b="1" dirty="0">
                <a:solidFill>
                  <a:srgbClr val="0033CC"/>
                </a:solidFill>
                <a:sym typeface="Wingdings" pitchFamily="2" charset="2"/>
              </a:rPr>
              <a:t>*Note: The gating signal (which opens the stimulation channel for the stimulation to go through) ends roughly 100 ms before the end of the delay period designated by </a:t>
            </a:r>
            <a:r>
              <a:rPr lang="en-US" sz="1400" b="1" dirty="0" err="1">
                <a:solidFill>
                  <a:srgbClr val="0033CC"/>
                </a:solidFill>
                <a:sym typeface="Wingdings" pitchFamily="2" charset="2"/>
              </a:rPr>
              <a:t>M_PostTriggerPeriod</a:t>
            </a:r>
            <a:r>
              <a:rPr lang="en-US" sz="1400" b="1" dirty="0">
                <a:solidFill>
                  <a:srgbClr val="0033CC"/>
                </a:solidFill>
                <a:sym typeface="Wingdings" pitchFamily="2" charset="2"/>
              </a:rPr>
              <a:t>[]</a:t>
            </a:r>
            <a:r>
              <a:rPr lang="en-US" sz="1400" b="1" dirty="0">
                <a:solidFill>
                  <a:srgbClr val="0033CC"/>
                </a:solidFill>
              </a:rPr>
              <a:t>.</a:t>
            </a:r>
            <a:endParaRPr lang="en-US" sz="1400" b="1" dirty="0">
              <a:solidFill>
                <a:srgbClr val="0033CC"/>
              </a:solidFill>
              <a:sym typeface="Wingdings" pitchFamily="2" charset="2"/>
            </a:endParaRPr>
          </a:p>
          <a:p>
            <a:pPr marL="914400" lvl="1" indent="-457200" algn="l">
              <a:lnSpc>
                <a:spcPct val="150000"/>
              </a:lnSpc>
              <a:buFont typeface="+mj-lt"/>
              <a:buAutoNum type="arabicPeriod"/>
            </a:pPr>
            <a:r>
              <a:rPr lang="en-US" sz="2000" b="1" dirty="0">
                <a:solidFill>
                  <a:srgbClr val="0033CC"/>
                </a:solidFill>
                <a:sym typeface="Wingdings" pitchFamily="2" charset="2"/>
              </a:rPr>
              <a:t>And informs the ANTS: </a:t>
            </a:r>
          </a:p>
          <a:p>
            <a:pPr lvl="2" algn="l">
              <a:lnSpc>
                <a:spcPct val="150000"/>
              </a:lnSpc>
            </a:pPr>
            <a:r>
              <a:rPr lang="en-US" sz="1800" dirty="0">
                <a:solidFill>
                  <a:srgbClr val="0033CC"/>
                </a:solidFill>
                <a:sym typeface="Wingdings" pitchFamily="2" charset="2"/>
              </a:rPr>
              <a:t>*</a:t>
            </a:r>
            <a:r>
              <a:rPr lang="en-US" sz="1800" dirty="0" err="1">
                <a:solidFill>
                  <a:srgbClr val="0033CC"/>
                </a:solidFill>
              </a:rPr>
              <a:t>M_HeyANTS_StimGivenToGatingDIO_X</a:t>
            </a:r>
            <a:r>
              <a:rPr lang="en-US" sz="1800" dirty="0">
                <a:solidFill>
                  <a:srgbClr val="0033CC"/>
                </a:solidFill>
              </a:rPr>
              <a:t>= </a:t>
            </a:r>
            <a:r>
              <a:rPr lang="en-US" sz="1800" dirty="0" err="1">
                <a:solidFill>
                  <a:srgbClr val="0033CC"/>
                </a:solidFill>
                <a:sym typeface="Wingdings" pitchFamily="2" charset="2"/>
              </a:rPr>
              <a:t>M_StimDigitalOutChannels</a:t>
            </a:r>
            <a:r>
              <a:rPr lang="en-US" sz="1800" dirty="0">
                <a:solidFill>
                  <a:srgbClr val="0033CC"/>
                </a:solidFill>
                <a:sym typeface="Wingdings" pitchFamily="2" charset="2"/>
              </a:rPr>
              <a:t>*[</a:t>
            </a:r>
            <a:r>
              <a:rPr lang="en-US" sz="1800" dirty="0" err="1">
                <a:solidFill>
                  <a:srgbClr val="0033CC"/>
                </a:solidFill>
              </a:rPr>
              <a:t>M_CurrIdx_Of_StimGateRelayID</a:t>
            </a:r>
            <a:r>
              <a:rPr lang="en-US" sz="1800" dirty="0">
                <a:solidFill>
                  <a:srgbClr val="0033CC"/>
                </a:solidFill>
                <a:sym typeface="Wingdings" pitchFamily="2" charset="2"/>
              </a:rPr>
              <a:t>]</a:t>
            </a:r>
          </a:p>
          <a:p>
            <a:pPr marL="914400" lvl="1" indent="-457200" algn="l">
              <a:lnSpc>
                <a:spcPct val="150000"/>
              </a:lnSpc>
              <a:buFont typeface="+mj-lt"/>
              <a:buAutoNum type="arabicPeriod"/>
            </a:pPr>
            <a:r>
              <a:rPr lang="en-US" sz="2000" b="1" dirty="0">
                <a:solidFill>
                  <a:srgbClr val="0033CC"/>
                </a:solidFill>
                <a:sym typeface="Wingdings" pitchFamily="2" charset="2"/>
              </a:rPr>
              <a:t>And, increases the stimulation channel counter:</a:t>
            </a:r>
          </a:p>
          <a:p>
            <a:pPr lvl="2" algn="l">
              <a:lnSpc>
                <a:spcPct val="150000"/>
              </a:lnSpc>
            </a:pPr>
            <a:r>
              <a:rPr lang="en-US" sz="1600" dirty="0">
                <a:solidFill>
                  <a:srgbClr val="0033CC"/>
                </a:solidFill>
              </a:rPr>
              <a:t>if(*M_CurrIdx_Of_StimGateRelayID+1&lt;*</a:t>
            </a:r>
            <a:r>
              <a:rPr lang="en-US" sz="1600" dirty="0" err="1">
                <a:solidFill>
                  <a:srgbClr val="0033CC"/>
                </a:solidFill>
              </a:rPr>
              <a:t>M_NumOfStimulationChannels</a:t>
            </a:r>
            <a:r>
              <a:rPr lang="en-US" sz="1600" dirty="0">
                <a:solidFill>
                  <a:srgbClr val="0033CC"/>
                </a:solidFill>
              </a:rPr>
              <a:t>)(*</a:t>
            </a:r>
            <a:r>
              <a:rPr lang="en-US" sz="1600" dirty="0" err="1">
                <a:solidFill>
                  <a:srgbClr val="0033CC"/>
                </a:solidFill>
              </a:rPr>
              <a:t>M_CurrIdx_Of_StimGateRelayID</a:t>
            </a:r>
            <a:r>
              <a:rPr lang="en-US" sz="1600" dirty="0">
                <a:solidFill>
                  <a:srgbClr val="0033CC"/>
                </a:solidFill>
              </a:rPr>
              <a:t>)++; else *</a:t>
            </a:r>
            <a:r>
              <a:rPr lang="en-US" sz="1600" dirty="0" err="1">
                <a:solidFill>
                  <a:srgbClr val="0033CC"/>
                </a:solidFill>
              </a:rPr>
              <a:t>M_CurrIdx_Of_StimGateRelayID</a:t>
            </a:r>
            <a:r>
              <a:rPr lang="en-US" sz="1600" dirty="0">
                <a:solidFill>
                  <a:srgbClr val="0033CC"/>
                </a:solidFill>
              </a:rPr>
              <a:t>=0; //Take turns </a:t>
            </a:r>
            <a:endParaRPr lang="en-US" sz="2000" b="1" dirty="0">
              <a:solidFill>
                <a:srgbClr val="0033CC"/>
              </a:solidFill>
              <a:sym typeface="Wingdings" pitchFamily="2" charset="2"/>
            </a:endParaRPr>
          </a:p>
          <a:p>
            <a:pPr marL="914400" lvl="1" indent="-457200" algn="l">
              <a:lnSpc>
                <a:spcPct val="150000"/>
              </a:lnSpc>
              <a:buFont typeface="+mj-lt"/>
              <a:buAutoNum type="arabicPeriod"/>
            </a:pPr>
            <a:r>
              <a:rPr lang="en-US" sz="2000" b="1" dirty="0">
                <a:solidFill>
                  <a:srgbClr val="0033CC"/>
                </a:solidFill>
                <a:sym typeface="Wingdings" pitchFamily="2" charset="2"/>
              </a:rPr>
              <a:t>ANTS, upon detecting the signal *</a:t>
            </a:r>
            <a:r>
              <a:rPr lang="en-US" sz="1800" dirty="0" err="1">
                <a:solidFill>
                  <a:srgbClr val="0033CC"/>
                </a:solidFill>
              </a:rPr>
              <a:t>M_HeyANTS_StimGivenToGatingDIO_X</a:t>
            </a:r>
            <a:r>
              <a:rPr lang="en-US" sz="1800" dirty="0">
                <a:solidFill>
                  <a:srgbClr val="0033CC"/>
                </a:solidFill>
              </a:rPr>
              <a:t> </a:t>
            </a:r>
            <a:r>
              <a:rPr lang="en-US" sz="2000" b="1" dirty="0">
                <a:solidFill>
                  <a:srgbClr val="0033CC"/>
                </a:solidFill>
              </a:rPr>
              <a:t>&gt;=0, scans any figures eligible to display the LFP.</a:t>
            </a:r>
          </a:p>
          <a:p>
            <a:pPr marL="914400" lvl="1" indent="-457200" algn="l">
              <a:lnSpc>
                <a:spcPct val="150000"/>
              </a:lnSpc>
              <a:buFont typeface="+mj-lt"/>
              <a:buAutoNum type="arabicPeriod"/>
            </a:pPr>
            <a:r>
              <a:rPr lang="en-US" sz="2000" b="1" dirty="0">
                <a:solidFill>
                  <a:srgbClr val="0033CC"/>
                </a:solidFill>
              </a:rPr>
              <a:t>In case the user wants to save the LFP, it will save the </a:t>
            </a:r>
            <a:r>
              <a:rPr lang="en-US" sz="2000" b="1" dirty="0" err="1">
                <a:solidFill>
                  <a:srgbClr val="0033CC"/>
                </a:solidFill>
              </a:rPr>
              <a:t>peri</a:t>
            </a:r>
            <a:r>
              <a:rPr lang="en-US" sz="2000" b="1" dirty="0">
                <a:solidFill>
                  <a:srgbClr val="0033CC"/>
                </a:solidFill>
              </a:rPr>
              <a:t>-stimulation signal from the recording channel.</a:t>
            </a:r>
          </a:p>
          <a:p>
            <a:pPr marL="914400" lvl="1" indent="-457200" algn="l">
              <a:lnSpc>
                <a:spcPct val="150000"/>
              </a:lnSpc>
              <a:buFont typeface="+mj-lt"/>
              <a:buAutoNum type="arabicPeriod"/>
            </a:pPr>
            <a:endParaRPr lang="en-US" sz="2000" b="1" dirty="0">
              <a:solidFill>
                <a:srgbClr val="0033CC"/>
              </a:solidFill>
            </a:endParaRPr>
          </a:p>
          <a:p>
            <a:pPr marL="914400" lvl="1" indent="-457200" algn="l">
              <a:lnSpc>
                <a:spcPct val="150000"/>
              </a:lnSpc>
              <a:buFont typeface="+mj-lt"/>
              <a:buAutoNum type="arabicPeriod"/>
            </a:pPr>
            <a:endParaRPr lang="en-US" sz="2000" b="1" dirty="0">
              <a:solidFill>
                <a:srgbClr val="0033CC"/>
              </a:solidFill>
            </a:endParaRPr>
          </a:p>
          <a:p>
            <a:pPr lvl="1" algn="l">
              <a:lnSpc>
                <a:spcPct val="150000"/>
              </a:lnSpc>
            </a:pPr>
            <a:r>
              <a:rPr lang="en-US" sz="2000" b="1" dirty="0">
                <a:solidFill>
                  <a:srgbClr val="0033CC"/>
                </a:solidFill>
              </a:rPr>
              <a:t>*Note: In </a:t>
            </a:r>
            <a:r>
              <a:rPr lang="en-US" sz="2000" b="1" dirty="0" err="1">
                <a:solidFill>
                  <a:srgbClr val="0033CC"/>
                </a:solidFill>
              </a:rPr>
              <a:t>Ortodromic</a:t>
            </a:r>
            <a:r>
              <a:rPr lang="en-US" sz="2000" b="1" dirty="0">
                <a:solidFill>
                  <a:srgbClr val="0033CC"/>
                </a:solidFill>
              </a:rPr>
              <a:t> Stimulation (unlike </a:t>
            </a:r>
            <a:r>
              <a:rPr lang="en-US" sz="2000" b="1" dirty="0" err="1">
                <a:solidFill>
                  <a:srgbClr val="0033CC"/>
                </a:solidFill>
              </a:rPr>
              <a:t>antidromic</a:t>
            </a:r>
            <a:r>
              <a:rPr lang="en-US" sz="2000" b="1" dirty="0">
                <a:solidFill>
                  <a:srgbClr val="0033CC"/>
                </a:solidFill>
              </a:rPr>
              <a:t> stimulation, which is handled mostly by DAS-server) the stimulation relay gating (*</a:t>
            </a:r>
            <a:r>
              <a:rPr lang="en-US" sz="2000" b="1" dirty="0" err="1">
                <a:solidFill>
                  <a:srgbClr val="0033CC"/>
                </a:solidFill>
              </a:rPr>
              <a:t>M_HeyDASsv_StimGatingRequest</a:t>
            </a:r>
            <a:r>
              <a:rPr lang="en-US" sz="2000" b="1" dirty="0">
                <a:solidFill>
                  <a:srgbClr val="0033CC"/>
                </a:solidFill>
              </a:rPr>
              <a:t>=1) and stimulation (*</a:t>
            </a:r>
            <a:r>
              <a:rPr lang="en-US" sz="2000" b="1" dirty="0" err="1">
                <a:solidFill>
                  <a:srgbClr val="0033CC"/>
                </a:solidFill>
              </a:rPr>
              <a:t>M_HeyDAS_DoOrthodromicStimulationNOW</a:t>
            </a:r>
            <a:r>
              <a:rPr lang="en-US" sz="2000" b="1" dirty="0">
                <a:solidFill>
                  <a:srgbClr val="0033CC"/>
                </a:solidFill>
              </a:rPr>
              <a:t>==1) requests are issued by TAS. </a:t>
            </a:r>
          </a:p>
        </p:txBody>
      </p:sp>
    </p:spTree>
    <p:extLst>
      <p:ext uri="{BB962C8B-B14F-4D97-AF65-F5344CB8AC3E}">
        <p14:creationId xmlns:p14="http://schemas.microsoft.com/office/powerpoint/2010/main" val="267617265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ChangeArrowheads="1"/>
          </p:cNvSpPr>
          <p:nvPr/>
        </p:nvSpPr>
        <p:spPr bwMode="auto">
          <a:xfrm>
            <a:off x="0" y="0"/>
            <a:ext cx="18288000" cy="9144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DAS-server - ANTS communication on </a:t>
            </a:r>
            <a:r>
              <a:rPr lang="en-US" sz="4400" b="1" dirty="0" err="1">
                <a:solidFill>
                  <a:srgbClr val="FF0000"/>
                </a:solidFill>
                <a:effectLst>
                  <a:outerShdw blurRad="38100" dist="38100" dir="2700000" algn="tl">
                    <a:srgbClr val="C0C0C0"/>
                  </a:outerShdw>
                </a:effectLst>
              </a:rPr>
              <a:t>antidromic</a:t>
            </a:r>
            <a:r>
              <a:rPr lang="en-US" sz="4400" b="1" dirty="0">
                <a:solidFill>
                  <a:srgbClr val="FF0000"/>
                </a:solidFill>
                <a:effectLst>
                  <a:outerShdw blurRad="38100" dist="38100" dir="2700000" algn="tl">
                    <a:srgbClr val="C0C0C0"/>
                  </a:outerShdw>
                </a:effectLst>
              </a:rPr>
              <a:t> stimulation</a:t>
            </a:r>
          </a:p>
        </p:txBody>
      </p:sp>
      <p:sp>
        <p:nvSpPr>
          <p:cNvPr id="67588" name="Rectangle 5"/>
          <p:cNvSpPr>
            <a:spLocks noChangeArrowheads="1"/>
          </p:cNvSpPr>
          <p:nvPr/>
        </p:nvSpPr>
        <p:spPr bwMode="auto">
          <a:xfrm>
            <a:off x="381000" y="2743200"/>
            <a:ext cx="162306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algn="l"/>
            <a:r>
              <a:rPr lang="en-US" sz="2000" b="1" dirty="0">
                <a:solidFill>
                  <a:schemeClr val="accent2"/>
                </a:solidFill>
              </a:rPr>
              <a:t>ANTS sets the parameters of </a:t>
            </a:r>
            <a:r>
              <a:rPr lang="en-US" sz="2000" b="1" dirty="0" err="1">
                <a:solidFill>
                  <a:schemeClr val="accent2"/>
                </a:solidFill>
              </a:rPr>
              <a:t>antidromic</a:t>
            </a:r>
            <a:r>
              <a:rPr lang="en-US" sz="2000" b="1" dirty="0">
                <a:solidFill>
                  <a:schemeClr val="accent2"/>
                </a:solidFill>
              </a:rPr>
              <a:t> stimulation:</a:t>
            </a:r>
          </a:p>
          <a:p>
            <a:pPr algn="l"/>
            <a:r>
              <a:rPr lang="en-US" sz="2000" b="1" dirty="0"/>
              <a:t>*</a:t>
            </a:r>
            <a:r>
              <a:rPr lang="en-US" sz="2000" b="1" dirty="0" err="1"/>
              <a:t>M_IsAntidromicStim</a:t>
            </a:r>
            <a:r>
              <a:rPr lang="en-US" sz="2000" b="1" dirty="0"/>
              <a:t> (</a:t>
            </a:r>
            <a:r>
              <a:rPr lang="en-US" sz="2000" b="1" dirty="0">
                <a:sym typeface="Wingdings" pitchFamily="2" charset="2"/>
              </a:rPr>
              <a:t>On, off switch for </a:t>
            </a:r>
            <a:r>
              <a:rPr lang="en-US" sz="2000" b="1" dirty="0" err="1">
                <a:sym typeface="Wingdings" pitchFamily="2" charset="2"/>
              </a:rPr>
              <a:t>antidromic</a:t>
            </a:r>
            <a:r>
              <a:rPr lang="en-US" sz="2000" b="1" dirty="0">
                <a:sym typeface="Wingdings" pitchFamily="2" charset="2"/>
              </a:rPr>
              <a:t> stimulation.)</a:t>
            </a:r>
            <a:endParaRPr lang="en-US" sz="2000" b="1" dirty="0"/>
          </a:p>
          <a:p>
            <a:pPr algn="l"/>
            <a:r>
              <a:rPr lang="en-US" sz="2000" b="1" dirty="0"/>
              <a:t>*</a:t>
            </a:r>
            <a:r>
              <a:rPr lang="en-US" sz="2000" b="1" dirty="0" err="1"/>
              <a:t>M_AntidromicTriggeringChanID</a:t>
            </a:r>
            <a:r>
              <a:rPr lang="en-US" sz="2000" b="1" dirty="0"/>
              <a:t> (</a:t>
            </a:r>
            <a:r>
              <a:rPr lang="en-US" sz="2000" b="1" dirty="0">
                <a:sym typeface="Wingdings" pitchFamily="2" charset="2"/>
              </a:rPr>
              <a:t>The neural channel from which the TRIGGERING neural signal is provided.)</a:t>
            </a:r>
          </a:p>
          <a:p>
            <a:pPr algn="l"/>
            <a:r>
              <a:rPr lang="en-US" sz="2000" b="1" dirty="0">
                <a:sym typeface="Wingdings" pitchFamily="2" charset="2"/>
              </a:rPr>
              <a:t>*</a:t>
            </a:r>
            <a:r>
              <a:rPr lang="en-US" sz="2000" b="1" dirty="0" err="1">
                <a:sym typeface="Wingdings" pitchFamily="2" charset="2"/>
              </a:rPr>
              <a:t>M_NumOfStimulationChannels</a:t>
            </a:r>
            <a:r>
              <a:rPr lang="en-US" sz="2000" b="1" dirty="0">
                <a:sym typeface="Wingdings" pitchFamily="2" charset="2"/>
              </a:rPr>
              <a:t> </a:t>
            </a:r>
            <a:r>
              <a:rPr lang="en-US" sz="2000" b="1" dirty="0"/>
              <a:t>(</a:t>
            </a:r>
            <a:r>
              <a:rPr lang="en-US" sz="2000" b="1" dirty="0">
                <a:sym typeface="Wingdings" pitchFamily="2" charset="2"/>
              </a:rPr>
              <a:t>The number of channels (relays) to which a stimulation signal needs to be sent.)</a:t>
            </a:r>
          </a:p>
          <a:p>
            <a:pPr algn="l"/>
            <a:r>
              <a:rPr lang="en-US" sz="2000" b="1" dirty="0" err="1">
                <a:sym typeface="Wingdings" pitchFamily="2" charset="2"/>
              </a:rPr>
              <a:t>M_StimDigitalOutChannels</a:t>
            </a:r>
            <a:r>
              <a:rPr lang="en-US" sz="2000" b="1" dirty="0">
                <a:sym typeface="Wingdings" pitchFamily="2" charset="2"/>
              </a:rPr>
              <a:t>[ ] (The array containing stimulation relay channel to which a simulation signal needs to be sent.)</a:t>
            </a:r>
          </a:p>
          <a:p>
            <a:pPr algn="l"/>
            <a:r>
              <a:rPr lang="en-US" sz="2000" b="1" dirty="0" err="1">
                <a:sym typeface="Wingdings" pitchFamily="2" charset="2"/>
              </a:rPr>
              <a:t>M_PostTriggerPeriod</a:t>
            </a:r>
            <a:r>
              <a:rPr lang="en-US" sz="2000" b="1" dirty="0">
                <a:sym typeface="Wingdings" pitchFamily="2" charset="2"/>
              </a:rPr>
              <a:t>[ ]  (The array containing the delay after the stimulation signal. This is to space stimulations between channels. So it is usually long, like 1000ms.)</a:t>
            </a:r>
          </a:p>
          <a:p>
            <a:pPr algn="l"/>
            <a:endParaRPr lang="en-US" sz="2000" b="1" dirty="0">
              <a:sym typeface="Wingdings" pitchFamily="2" charset="2"/>
            </a:endParaRPr>
          </a:p>
          <a:p>
            <a:pPr algn="l"/>
            <a:endParaRPr lang="en-US" sz="2000" b="1" dirty="0"/>
          </a:p>
          <a:p>
            <a:pPr algn="l"/>
            <a:r>
              <a:rPr lang="en-US" sz="2000" b="1" dirty="0"/>
              <a:t>“DO_STIM_TRIGGER_CHAN” is a designated channel number to trigger the stimulator, not the gating relays (See the figure “Stimulator Circuit”).</a:t>
            </a:r>
          </a:p>
          <a:p>
            <a:pPr algn="l"/>
            <a:endParaRPr lang="en-US" sz="2000" b="1" dirty="0"/>
          </a:p>
        </p:txBody>
      </p:sp>
      <p:sp>
        <p:nvSpPr>
          <p:cNvPr id="67589" name="Rectangle 6"/>
          <p:cNvSpPr>
            <a:spLocks noChangeArrowheads="1"/>
          </p:cNvSpPr>
          <p:nvPr/>
        </p:nvSpPr>
        <p:spPr bwMode="auto">
          <a:xfrm>
            <a:off x="3886200" y="1600200"/>
            <a:ext cx="3200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marL="342900" indent="-342900"/>
            <a:r>
              <a:rPr lang="en-US" sz="4000" b="1">
                <a:solidFill>
                  <a:srgbClr val="CC0000"/>
                </a:solidFill>
              </a:rPr>
              <a:t>Variables</a:t>
            </a:r>
          </a:p>
        </p:txBody>
      </p:sp>
    </p:spTree>
    <p:extLst>
      <p:ext uri="{BB962C8B-B14F-4D97-AF65-F5344CB8AC3E}">
        <p14:creationId xmlns:p14="http://schemas.microsoft.com/office/powerpoint/2010/main" val="4146044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27"/>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REX/MEX/VEX      vs.      Blip   </a:t>
            </a:r>
          </a:p>
        </p:txBody>
      </p:sp>
      <p:graphicFrame>
        <p:nvGraphicFramePr>
          <p:cNvPr id="4158" name="Group 62"/>
          <p:cNvGraphicFramePr>
            <a:graphicFrameLocks noGrp="1"/>
          </p:cNvGraphicFramePr>
          <p:nvPr>
            <p:extLst>
              <p:ext uri="{D42A27DB-BD31-4B8C-83A1-F6EECF244321}">
                <p14:modId xmlns:p14="http://schemas.microsoft.com/office/powerpoint/2010/main" val="544986183"/>
              </p:ext>
            </p:extLst>
          </p:nvPr>
        </p:nvGraphicFramePr>
        <p:xfrm>
          <a:off x="304800" y="1371600"/>
          <a:ext cx="17754600" cy="10815638"/>
        </p:xfrm>
        <a:graphic>
          <a:graphicData uri="http://schemas.openxmlformats.org/drawingml/2006/table">
            <a:tbl>
              <a:tblPr/>
              <a:tblGrid>
                <a:gridCol w="5283200">
                  <a:extLst>
                    <a:ext uri="{9D8B030D-6E8A-4147-A177-3AD203B41FA5}">
                      <a16:colId xmlns:a16="http://schemas.microsoft.com/office/drawing/2014/main" val="20000"/>
                    </a:ext>
                  </a:extLst>
                </a:gridCol>
                <a:gridCol w="5461000">
                  <a:extLst>
                    <a:ext uri="{9D8B030D-6E8A-4147-A177-3AD203B41FA5}">
                      <a16:colId xmlns:a16="http://schemas.microsoft.com/office/drawing/2014/main" val="20001"/>
                    </a:ext>
                  </a:extLst>
                </a:gridCol>
                <a:gridCol w="7010400">
                  <a:extLst>
                    <a:ext uri="{9D8B030D-6E8A-4147-A177-3AD203B41FA5}">
                      <a16:colId xmlns:a16="http://schemas.microsoft.com/office/drawing/2014/main" val="20002"/>
                    </a:ext>
                  </a:extLst>
                </a:gridCol>
              </a:tblGrid>
              <a:tr h="822325">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endParaRPr kumimoji="0" lang="en-US" sz="3600" b="0" i="0" u="none" strike="noStrike" cap="none" normalizeH="0" baseline="0" dirty="0">
                        <a:ln>
                          <a:noFill/>
                        </a:ln>
                        <a:solidFill>
                          <a:schemeClr val="tx1"/>
                        </a:solidFill>
                        <a:effectLst/>
                        <a:latin typeface="Arial" charset="0"/>
                      </a:endParaRP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3600" b="0" i="0" u="none" strike="noStrike" cap="none" normalizeH="0" baseline="0">
                          <a:ln>
                            <a:noFill/>
                          </a:ln>
                          <a:solidFill>
                            <a:schemeClr val="tx1"/>
                          </a:solidFill>
                          <a:effectLst/>
                          <a:latin typeface="Arial" charset="0"/>
                        </a:rPr>
                        <a:t>REX/MEX/VEX</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3600" b="0" i="0" u="none" strike="noStrike" cap="none" normalizeH="0" baseline="0">
                          <a:ln>
                            <a:noFill/>
                          </a:ln>
                          <a:solidFill>
                            <a:schemeClr val="tx1"/>
                          </a:solidFill>
                          <a:effectLst/>
                          <a:latin typeface="Arial" charset="0"/>
                        </a:rPr>
                        <a:t>Blip</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0000">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 of computers</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3</a:t>
                      </a:r>
                    </a:p>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a:ln>
                            <a:noFill/>
                          </a:ln>
                          <a:solidFill>
                            <a:schemeClr val="tx1"/>
                          </a:solidFill>
                          <a:effectLst/>
                          <a:latin typeface="Arial" charset="0"/>
                        </a:rPr>
                        <a:t>(delay &amp; jitter of spike timing occur due to inter-computer communication)</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1 </a:t>
                      </a:r>
                    </a:p>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(minimum quad core)</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3900">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 of PCI boards</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3+?</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Arial" charset="0"/>
                        </a:rPr>
                        <a:t>1</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23900">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Operating system</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QNX</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5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Widows XP &amp; later versions (32bit / 64bit)</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20725">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Tools</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Many</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A few</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949325">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Support</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Technicians  (dedicated)</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75000"/>
                        </a:lnSpc>
                        <a:spcBef>
                          <a:spcPct val="5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Simon                               </a:t>
                      </a:r>
                    </a:p>
                    <a:p>
                      <a:pPr marL="0" marR="0" lvl="0" indent="0" algn="ctr" defTabSz="1828800" rtl="0" eaLnBrk="1" fontAlgn="base" latinLnBrk="0" hangingPunct="1">
                        <a:lnSpc>
                          <a:spcPct val="35000"/>
                        </a:lnSpc>
                        <a:spcBef>
                          <a:spcPct val="5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a:t>
                      </a:r>
                      <a:r>
                        <a:rPr kumimoji="0" lang="en-US" sz="1600" b="0" i="0" u="none" strike="noStrike" cap="none" normalizeH="0" baseline="0">
                          <a:ln>
                            <a:noFill/>
                          </a:ln>
                          <a:solidFill>
                            <a:schemeClr val="tx1"/>
                          </a:solidFill>
                          <a:effectLst/>
                          <a:latin typeface="Arial" charset="0"/>
                        </a:rPr>
                        <a:t>busy doing other things</a:t>
                      </a:r>
                      <a:r>
                        <a:rPr kumimoji="0" lang="en-US" sz="1100" b="0" i="0" u="none" strike="noStrike" cap="none" normalizeH="0" baseline="0">
                          <a:ln>
                            <a:noFill/>
                          </a:ln>
                          <a:solidFill>
                            <a:schemeClr val="tx1"/>
                          </a:solidFill>
                          <a:effectLst/>
                          <a:latin typeface="Arial" charset="0"/>
                        </a:rPr>
                        <a:t> - but his is nice</a:t>
                      </a:r>
                      <a:r>
                        <a:rPr kumimoji="0" lang="en-US" sz="2400" b="0" i="0" u="none" strike="noStrike" cap="none" normalizeH="0" baseline="0">
                          <a:ln>
                            <a:noFill/>
                          </a:ln>
                          <a:solidFill>
                            <a:schemeClr val="tx1"/>
                          </a:solidFill>
                          <a:effectLst/>
                          <a:latin typeface="Arial" charset="0"/>
                        </a:rPr>
                        <a:t>)</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1266825">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Language</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Special script language</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5000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C/C++</a:t>
                      </a:r>
                    </a:p>
                    <a:p>
                      <a:pPr marL="0" marR="0" lvl="0" indent="0" algn="ctr" defTabSz="1828800" rtl="0" eaLnBrk="1" fontAlgn="base" latinLnBrk="0" hangingPunct="1">
                        <a:lnSpc>
                          <a:spcPct val="100000"/>
                        </a:lnSpc>
                        <a:spcBef>
                          <a:spcPct val="5000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(Visual C++ 2012)</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723900">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 of neural channels</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2 +?</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a:ln>
                            <a:noFill/>
                          </a:ln>
                          <a:solidFill>
                            <a:schemeClr val="tx1"/>
                          </a:solidFill>
                          <a:effectLst/>
                          <a:latin typeface="Arial" charset="0"/>
                        </a:rPr>
                        <a:t>32+</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720725">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Reliability</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Tested</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Being tested since the beginning of 2011</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723900">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Ease of use</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You be the judge</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1173163">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Data logging method</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Reports the earliest time available after an event.</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Reports the time when it really happened, by examining data back in time.</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996950">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Real time</a:t>
                      </a:r>
                    </a:p>
                  </a:txBody>
                  <a:tcPr marT="45713" marB="45713"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Yes (maybe)</a:t>
                      </a:r>
                    </a:p>
                  </a:txBody>
                  <a:tcPr marT="45713" marB="45713"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18288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Arial" charset="0"/>
                        </a:rPr>
                        <a:t>Almost</a:t>
                      </a:r>
                    </a:p>
                  </a:txBody>
                  <a:tcPr marT="45713" marB="45713"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bl>
          </a:graphicData>
        </a:graphic>
      </p:graphicFrame>
      <p:sp>
        <p:nvSpPr>
          <p:cNvPr id="7225" name="Text Box 225"/>
          <p:cNvSpPr txBox="1">
            <a:spLocks noChangeArrowheads="1"/>
          </p:cNvSpPr>
          <p:nvPr/>
        </p:nvSpPr>
        <p:spPr bwMode="auto">
          <a:xfrm>
            <a:off x="5334000" y="12861925"/>
            <a:ext cx="8763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4000"/>
              <a:t>What do you mean by almost?</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5943600"/>
            <a:ext cx="18288000" cy="1905000"/>
          </a:xfrm>
          <a:prstGeom prst="rect">
            <a:avLst/>
          </a:prstGeom>
          <a:solidFill>
            <a:srgbClr val="EAEAEA"/>
          </a:solidFill>
          <a:ln w="9525">
            <a:noFill/>
            <a:miter lim="800000"/>
            <a:headEnd/>
            <a:tailEnd/>
          </a:ln>
          <a:extLst/>
        </p:spPr>
        <p:txBody>
          <a:bodyPr/>
          <a:lstStyle/>
          <a:p>
            <a:pPr marL="762000" indent="-762000">
              <a:spcBef>
                <a:spcPct val="20000"/>
              </a:spcBef>
            </a:pPr>
            <a:r>
              <a:rPr lang="en-US" sz="11500" b="1" dirty="0">
                <a:solidFill>
                  <a:srgbClr val="0000FF"/>
                </a:solidFill>
                <a:effectLst>
                  <a:outerShdw blurRad="38100" dist="38100" dir="2700000" algn="tl">
                    <a:srgbClr val="C0C0C0"/>
                  </a:outerShdw>
                </a:effectLst>
              </a:rPr>
              <a:t>Orthodromic Stimulation</a:t>
            </a:r>
          </a:p>
        </p:txBody>
      </p:sp>
    </p:spTree>
    <p:extLst>
      <p:ext uri="{BB962C8B-B14F-4D97-AF65-F5344CB8AC3E}">
        <p14:creationId xmlns:p14="http://schemas.microsoft.com/office/powerpoint/2010/main" val="82239080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Orthodromic Stimulation – Example</a:t>
            </a:r>
          </a:p>
        </p:txBody>
      </p:sp>
      <p:sp>
        <p:nvSpPr>
          <p:cNvPr id="39" name="Text Box 9"/>
          <p:cNvSpPr txBox="1">
            <a:spLocks noChangeArrowheads="1"/>
          </p:cNvSpPr>
          <p:nvPr/>
        </p:nvSpPr>
        <p:spPr bwMode="auto">
          <a:xfrm>
            <a:off x="304800" y="1053405"/>
            <a:ext cx="174498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marL="0" indent="0" algn="l" eaLnBrk="1" hangingPunct="1">
              <a:spcBef>
                <a:spcPct val="50000"/>
              </a:spcBef>
            </a:pPr>
            <a:r>
              <a:rPr lang="en-US" sz="2000" dirty="0">
                <a:solidFill>
                  <a:srgbClr val="0066FF"/>
                </a:solidFill>
              </a:rPr>
              <a:t>Scenario: </a:t>
            </a:r>
            <a:r>
              <a:rPr lang="en-US" sz="2000" dirty="0"/>
              <a:t>3 stimulating sites using (</a:t>
            </a:r>
            <a:r>
              <a:rPr lang="en-US" sz="2000" dirty="0" err="1"/>
              <a:t>M_DO_Array</a:t>
            </a:r>
            <a:r>
              <a:rPr lang="en-US" sz="2000" dirty="0"/>
              <a:t>[14], </a:t>
            </a:r>
            <a:r>
              <a:rPr lang="en-US" sz="2000" dirty="0" err="1"/>
              <a:t>M_DO_Array</a:t>
            </a:r>
            <a:r>
              <a:rPr lang="en-US" sz="2000" dirty="0"/>
              <a:t>[15], </a:t>
            </a:r>
            <a:r>
              <a:rPr lang="en-US" sz="2000" dirty="0" err="1"/>
              <a:t>M_DO_Array</a:t>
            </a:r>
            <a:r>
              <a:rPr lang="en-US" sz="2000" dirty="0"/>
              <a:t>[16] channels) , 2 recording sites (neural channel 0 and 1):</a:t>
            </a:r>
          </a:p>
          <a:p>
            <a:pPr marL="0" indent="0" algn="l" eaLnBrk="1" hangingPunct="1">
              <a:spcBef>
                <a:spcPct val="50000"/>
              </a:spcBef>
            </a:pPr>
            <a:endParaRPr lang="en-US" sz="2000" dirty="0"/>
          </a:p>
          <a:p>
            <a:pPr marL="0" indent="0" algn="l" eaLnBrk="1" hangingPunct="1">
              <a:spcBef>
                <a:spcPct val="50000"/>
              </a:spcBef>
            </a:pPr>
            <a:r>
              <a:rPr lang="en-US" sz="2000" dirty="0"/>
              <a:t>1) Customize ANTS: Two examples are shown below. Delete all the unused figures in all the pages. </a:t>
            </a:r>
          </a:p>
        </p:txBody>
      </p:sp>
      <p:sp>
        <p:nvSpPr>
          <p:cNvPr id="3" name="Rectangle 2"/>
          <p:cNvSpPr/>
          <p:nvPr/>
        </p:nvSpPr>
        <p:spPr>
          <a:xfrm>
            <a:off x="533400" y="2514600"/>
            <a:ext cx="7707559" cy="1077218"/>
          </a:xfrm>
          <a:prstGeom prst="rect">
            <a:avLst/>
          </a:prstGeom>
        </p:spPr>
        <p:txBody>
          <a:bodyPr wrap="none">
            <a:spAutoFit/>
          </a:bodyPr>
          <a:lstStyle/>
          <a:p>
            <a:pPr algn="l"/>
            <a:r>
              <a:rPr lang="en-US" sz="1600" dirty="0"/>
              <a:t>Example 1)</a:t>
            </a:r>
          </a:p>
          <a:p>
            <a:pPr algn="l"/>
            <a:r>
              <a:rPr lang="en-US" sz="1600" dirty="0"/>
              <a:t>Recording channel 0 and 1, whose stimulating channel is 14, are visible on page 1.</a:t>
            </a:r>
          </a:p>
          <a:p>
            <a:pPr algn="l"/>
            <a:r>
              <a:rPr lang="en-US" sz="1600" dirty="0"/>
              <a:t>Recording channel 0 and 1, whose stimulating channel is 15, are on page 2.</a:t>
            </a:r>
          </a:p>
          <a:p>
            <a:pPr algn="l"/>
            <a:r>
              <a:rPr lang="en-US" sz="1600" dirty="0"/>
              <a:t>Recording channel 0 and 1, whose stimulating channel is 16, are on page 3.</a:t>
            </a:r>
          </a:p>
        </p:txBody>
      </p:sp>
      <p:sp>
        <p:nvSpPr>
          <p:cNvPr id="11" name="Rectangle 10"/>
          <p:cNvSpPr/>
          <p:nvPr/>
        </p:nvSpPr>
        <p:spPr>
          <a:xfrm>
            <a:off x="685800" y="7909173"/>
            <a:ext cx="9714519" cy="1077218"/>
          </a:xfrm>
          <a:prstGeom prst="rect">
            <a:avLst/>
          </a:prstGeom>
        </p:spPr>
        <p:txBody>
          <a:bodyPr wrap="none">
            <a:spAutoFit/>
          </a:bodyPr>
          <a:lstStyle/>
          <a:p>
            <a:pPr algn="l"/>
            <a:r>
              <a:rPr lang="en-US" sz="1600" dirty="0"/>
              <a:t>Example 2)</a:t>
            </a:r>
          </a:p>
          <a:p>
            <a:pPr algn="l"/>
            <a:r>
              <a:rPr lang="en-US" sz="1600" dirty="0"/>
              <a:t>Recording channel 0 and 1, whose stimulating channel is 14, are visible on the left column on page 1.</a:t>
            </a:r>
          </a:p>
          <a:p>
            <a:pPr algn="l"/>
            <a:r>
              <a:rPr lang="en-US" sz="1600" dirty="0"/>
              <a:t>Recording channel 0 and 1, whose stimulating channel is 15, are visible on the middle column on page 1.</a:t>
            </a:r>
          </a:p>
          <a:p>
            <a:pPr algn="l"/>
            <a:r>
              <a:rPr lang="en-US" sz="1600" dirty="0"/>
              <a:t>Recording channel 0 and 1, whose stimulating channel is 16, are visible on the right column on page 1.</a:t>
            </a:r>
          </a:p>
        </p:txBody>
      </p:sp>
      <p:pic>
        <p:nvPicPr>
          <p:cNvPr id="3077"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6464" y="2895600"/>
            <a:ext cx="7772400" cy="40236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48600" y="9559247"/>
            <a:ext cx="10040264" cy="40140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38574467"/>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Orthodromic Stimulation – Example </a:t>
            </a:r>
            <a:r>
              <a:rPr lang="en-US" sz="3200" b="1" dirty="0">
                <a:solidFill>
                  <a:srgbClr val="FF0000"/>
                </a:solidFill>
                <a:effectLst>
                  <a:outerShdw blurRad="38100" dist="38100" dir="2700000" algn="tl">
                    <a:srgbClr val="C0C0C0"/>
                  </a:outerShdw>
                </a:effectLst>
              </a:rPr>
              <a:t>(continued)</a:t>
            </a:r>
            <a:endParaRPr lang="en-US" sz="4400" b="1" dirty="0">
              <a:solidFill>
                <a:srgbClr val="FF0000"/>
              </a:solidFill>
              <a:effectLst>
                <a:outerShdw blurRad="38100" dist="38100" dir="2700000" algn="tl">
                  <a:srgbClr val="C0C0C0"/>
                </a:outerShdw>
              </a:effectLst>
            </a:endParaRPr>
          </a:p>
        </p:txBody>
      </p:sp>
      <p:grpSp>
        <p:nvGrpSpPr>
          <p:cNvPr id="6" name="Group 5"/>
          <p:cNvGrpSpPr/>
          <p:nvPr/>
        </p:nvGrpSpPr>
        <p:grpSpPr>
          <a:xfrm>
            <a:off x="96748" y="7924800"/>
            <a:ext cx="17016244" cy="5539978"/>
            <a:chOff x="357356" y="8253234"/>
            <a:chExt cx="17016244" cy="5539978"/>
          </a:xfrm>
        </p:grpSpPr>
        <p:sp>
          <p:nvSpPr>
            <p:cNvPr id="12" name="Text Box 9"/>
            <p:cNvSpPr txBox="1">
              <a:spLocks noChangeArrowheads="1"/>
            </p:cNvSpPr>
            <p:nvPr/>
          </p:nvSpPr>
          <p:spPr bwMode="auto">
            <a:xfrm>
              <a:off x="357356" y="8253234"/>
              <a:ext cx="17016244" cy="553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marL="290513" indent="-290513" algn="l" eaLnBrk="1" hangingPunct="1">
                <a:lnSpc>
                  <a:spcPct val="150000"/>
                </a:lnSpc>
                <a:spcBef>
                  <a:spcPct val="50000"/>
                </a:spcBef>
              </a:pPr>
              <a:r>
                <a:rPr lang="en-US" sz="2000" dirty="0"/>
                <a:t>2) For orthodromic stimulation, ANTS will automatically populate “Stimulation channels” using “</a:t>
              </a:r>
              <a:r>
                <a:rPr lang="en-US" sz="2000" dirty="0" err="1"/>
                <a:t>StimRly</a:t>
              </a:r>
              <a:r>
                <a:rPr lang="en-US" sz="2000" dirty="0"/>
                <a:t>” in figures and “Post-trigger delay” is not used. So there is no need to touch these two parameters in “Property”. But you still need to set “Bias of stimulation latency” to compensate for the physical delay by the system. All the scheduling of the stimulation is done by TAS.</a:t>
              </a:r>
            </a:p>
            <a:p>
              <a:pPr marL="290513" indent="-290513" algn="l" eaLnBrk="1" hangingPunct="1">
                <a:lnSpc>
                  <a:spcPct val="150000"/>
                </a:lnSpc>
                <a:spcBef>
                  <a:spcPct val="50000"/>
                </a:spcBef>
              </a:pPr>
              <a:r>
                <a:rPr lang="en-US" sz="2000" dirty="0"/>
                <a:t>3) Save the new configuration to a file: </a:t>
              </a:r>
              <a:r>
                <a:rPr lang="en-US" sz="2000" dirty="0" err="1"/>
                <a:t>File</a:t>
              </a:r>
              <a:r>
                <a:rPr lang="en-US" sz="2000" dirty="0" err="1">
                  <a:sym typeface="Wingdings" panose="05000000000000000000" pitchFamily="2" charset="2"/>
                </a:rPr>
                <a:t>Config_Save</a:t>
              </a:r>
              <a:endParaRPr lang="en-US" sz="2000" dirty="0">
                <a:sym typeface="Wingdings" panose="05000000000000000000" pitchFamily="2" charset="2"/>
              </a:endParaRPr>
            </a:p>
            <a:p>
              <a:pPr marL="290513" indent="-290513" algn="l" eaLnBrk="1" hangingPunct="1">
                <a:lnSpc>
                  <a:spcPct val="150000"/>
                </a:lnSpc>
                <a:spcBef>
                  <a:spcPct val="50000"/>
                </a:spcBef>
              </a:pPr>
              <a:r>
                <a:rPr lang="en-US" sz="2000" dirty="0">
                  <a:sym typeface="Wingdings" panose="05000000000000000000" pitchFamily="2" charset="2"/>
                </a:rPr>
                <a:t>4) Turn on Orthodromic Stimulation by pressing the icon:  </a:t>
              </a:r>
            </a:p>
            <a:p>
              <a:pPr marL="290513" indent="-290513" algn="l" eaLnBrk="1" hangingPunct="1">
                <a:lnSpc>
                  <a:spcPct val="150000"/>
                </a:lnSpc>
                <a:spcBef>
                  <a:spcPct val="50000"/>
                </a:spcBef>
              </a:pPr>
              <a:r>
                <a:rPr lang="en-US" sz="2000" dirty="0">
                  <a:sym typeface="Wingdings" panose="05000000000000000000" pitchFamily="2" charset="2"/>
                </a:rPr>
                <a:t>5) Run your own orthodromic program in TAS. Make sure that your orthodromic task code includes the following 3 commends:</a:t>
              </a:r>
            </a:p>
            <a:p>
              <a:pPr marL="747713" indent="-179388" algn="l">
                <a:lnSpc>
                  <a:spcPct val="150000"/>
                </a:lnSpc>
                <a:buFont typeface="+mj-lt"/>
                <a:buAutoNum type="arabicParenR"/>
              </a:pPr>
              <a:r>
                <a:rPr lang="en-US" dirty="0" err="1"/>
                <a:t>m_pDoc</a:t>
              </a:r>
              <a:r>
                <a:rPr lang="en-US" dirty="0"/>
                <a:t>-&gt;SetOrthoStimGatingRelay__DoThisAtLeast1msBeforeCallingOrthodromicStimulation( 14 </a:t>
              </a:r>
              <a:r>
                <a:rPr lang="en-US" dirty="0">
                  <a:solidFill>
                    <a:srgbClr val="00B050"/>
                  </a:solidFill>
                </a:rPr>
                <a:t>/*any number between DO_FIRST_GATING_CHAN and DO_LAST_GATING_CHAN */ </a:t>
              </a:r>
              <a:r>
                <a:rPr lang="en-US" dirty="0"/>
                <a:t>); </a:t>
              </a:r>
              <a:r>
                <a:rPr lang="en-US" dirty="0">
                  <a:solidFill>
                    <a:srgbClr val="00B050"/>
                  </a:solidFill>
                </a:rPr>
                <a:t>//Open a gate for a stimulation to get through.</a:t>
              </a:r>
            </a:p>
            <a:p>
              <a:pPr marL="747713" indent="-179388" algn="l">
                <a:lnSpc>
                  <a:spcPct val="150000"/>
                </a:lnSpc>
                <a:buFont typeface="+mj-lt"/>
                <a:buAutoNum type="arabicParenR"/>
              </a:pPr>
              <a:r>
                <a:rPr lang="en-US" dirty="0" err="1"/>
                <a:t>m_pDoc</a:t>
              </a:r>
              <a:r>
                <a:rPr lang="en-US" dirty="0"/>
                <a:t>-&gt;</a:t>
              </a:r>
              <a:r>
                <a:rPr lang="en-US" dirty="0" err="1"/>
                <a:t>OrthodromicStimulation</a:t>
              </a:r>
              <a:r>
                <a:rPr lang="en-US" dirty="0"/>
                <a:t>(); </a:t>
              </a:r>
              <a:r>
                <a:rPr lang="en-US" dirty="0">
                  <a:solidFill>
                    <a:srgbClr val="00B050"/>
                  </a:solidFill>
                </a:rPr>
                <a:t>//Trigger the stimulation</a:t>
              </a:r>
            </a:p>
            <a:p>
              <a:pPr marL="747713" indent="-179388" algn="l">
                <a:lnSpc>
                  <a:spcPct val="150000"/>
                </a:lnSpc>
                <a:buFont typeface="+mj-lt"/>
                <a:buAutoNum type="arabicParenR"/>
              </a:pPr>
              <a:r>
                <a:rPr lang="en-US" dirty="0" err="1"/>
                <a:t>m_pDoc</a:t>
              </a:r>
              <a:r>
                <a:rPr lang="en-US" dirty="0"/>
                <a:t>-&gt;</a:t>
              </a:r>
              <a:r>
                <a:rPr lang="en-US" dirty="0" err="1"/>
                <a:t>Relay_OFF_n_DisplayLED</a:t>
              </a:r>
              <a:r>
                <a:rPr lang="en-US" dirty="0"/>
                <a:t>(14 </a:t>
              </a:r>
              <a:r>
                <a:rPr lang="en-US" dirty="0">
                  <a:solidFill>
                    <a:srgbClr val="00B050"/>
                  </a:solidFill>
                </a:rPr>
                <a:t>/* any number between DO_FIRST_GATING_CHAN and DO_LAST_GATING_CHAN*/ </a:t>
              </a:r>
              <a:r>
                <a:rPr lang="en-US" dirty="0"/>
                <a:t>); </a:t>
              </a:r>
              <a:r>
                <a:rPr lang="en-US" dirty="0">
                  <a:solidFill>
                    <a:srgbClr val="00B050"/>
                  </a:solidFill>
                </a:rPr>
                <a:t> //Turn off the relay</a:t>
              </a:r>
            </a:p>
            <a:p>
              <a:pPr marL="290513" indent="-290513" algn="l">
                <a:lnSpc>
                  <a:spcPct val="150000"/>
                </a:lnSpc>
              </a:pPr>
              <a:r>
                <a:rPr lang="en-US" sz="2000" dirty="0">
                  <a:sym typeface="Wingdings" panose="05000000000000000000" pitchFamily="2" charset="2"/>
                </a:rPr>
                <a:t>6) As the stimulation happens, ANTS will update the figures associated with the stimulating channel, AND will display the page that contains the figures with that stimulating channel. If a figure’s recording channel is not displayed by </a:t>
              </a:r>
              <a:r>
                <a:rPr lang="en-US" sz="2000" dirty="0" err="1">
                  <a:sym typeface="Wingdings" panose="05000000000000000000" pitchFamily="2" charset="2"/>
                </a:rPr>
                <a:t>DAS_cl</a:t>
              </a:r>
              <a:r>
                <a:rPr lang="en-US" sz="2000" dirty="0">
                  <a:sym typeface="Wingdings" panose="05000000000000000000" pitchFamily="2" charset="2"/>
                </a:rPr>
                <a:t> (</a:t>
              </a:r>
              <a:r>
                <a:rPr lang="en-US" sz="2000" dirty="0" err="1"/>
                <a:t>M_NumOfFigsUsingThisChan</a:t>
              </a:r>
              <a:r>
                <a:rPr lang="en-US" sz="2000" dirty="0"/>
                <a:t>[</a:t>
              </a:r>
              <a:r>
                <a:rPr lang="en-US" sz="2000" dirty="0" err="1"/>
                <a:t>pFig</a:t>
              </a:r>
              <a:r>
                <a:rPr lang="en-US" sz="2000" dirty="0"/>
                <a:t>-&gt;</a:t>
              </a:r>
              <a:r>
                <a:rPr lang="en-US" sz="2000" dirty="0" err="1"/>
                <a:t>m_RecordingChan.m_ChanID</a:t>
              </a:r>
              <a:r>
                <a:rPr lang="en-US" sz="2000" dirty="0"/>
                <a:t>]&lt;=0</a:t>
              </a:r>
              <a:r>
                <a:rPr lang="en-US" sz="2000" dirty="0">
                  <a:sym typeface="Wingdings" panose="05000000000000000000" pitchFamily="2" charset="2"/>
                </a:rPr>
                <a:t>), the figure will not be updated.</a:t>
              </a:r>
              <a:endParaRPr lang="en-US" sz="2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5720" y="10615434"/>
              <a:ext cx="257175" cy="219075"/>
            </a:xfrm>
            <a:prstGeom prst="rect">
              <a:avLst/>
            </a:prstGeom>
            <a:noFill/>
            <a:ln w="19050">
              <a:solidFill>
                <a:srgbClr val="0000FF"/>
              </a:solidFill>
              <a:miter lim="800000"/>
              <a:headEnd/>
              <a:tailEnd/>
            </a:ln>
            <a:extLst>
              <a:ext uri="{909E8E84-426E-40DD-AFC4-6F175D3DCCD1}">
                <a14:hiddenFill xmlns:a14="http://schemas.microsoft.com/office/drawing/2010/main">
                  <a:solidFill>
                    <a:schemeClr val="accent1"/>
                  </a:solidFill>
                </a14:hiddenFill>
              </a:ext>
            </a:extLst>
          </p:spPr>
        </p:pic>
      </p:grpSp>
      <p:sp>
        <p:nvSpPr>
          <p:cNvPr id="21" name="Text Box 9"/>
          <p:cNvSpPr txBox="1">
            <a:spLocks noChangeArrowheads="1"/>
          </p:cNvSpPr>
          <p:nvPr/>
        </p:nvSpPr>
        <p:spPr bwMode="auto">
          <a:xfrm>
            <a:off x="76200" y="1219200"/>
            <a:ext cx="13335000" cy="363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marL="287338" indent="-287338" algn="l" eaLnBrk="1" hangingPunct="1">
              <a:spcBef>
                <a:spcPct val="50000"/>
              </a:spcBef>
            </a:pPr>
            <a:r>
              <a:rPr lang="en-US" sz="2000" dirty="0"/>
              <a:t>2) Click “</a:t>
            </a:r>
            <a:r>
              <a:rPr lang="en-US" sz="2000" dirty="0" err="1"/>
              <a:t>RecCh:x</a:t>
            </a:r>
            <a:r>
              <a:rPr lang="en-US" sz="2000" dirty="0"/>
              <a:t> </a:t>
            </a:r>
            <a:r>
              <a:rPr lang="en-US" sz="2000" dirty="0" err="1"/>
              <a:t>StmRly:y</a:t>
            </a:r>
            <a:r>
              <a:rPr lang="en-US" sz="2000" dirty="0"/>
              <a:t>” in figures and you will see a pop-up menu (see figure on right).</a:t>
            </a:r>
          </a:p>
          <a:p>
            <a:pPr marL="287338" indent="-287338" algn="l" eaLnBrk="1" hangingPunct="1">
              <a:spcBef>
                <a:spcPct val="50000"/>
              </a:spcBef>
            </a:pPr>
            <a:r>
              <a:rPr lang="en-US" sz="2000" dirty="0"/>
              <a:t>     Put in “Recording Channel” and “Stimulation Channel” portions.</a:t>
            </a:r>
          </a:p>
          <a:p>
            <a:pPr marL="287338" indent="-287338" algn="l" eaLnBrk="1" hangingPunct="1">
              <a:spcBef>
                <a:spcPct val="50000"/>
              </a:spcBef>
            </a:pPr>
            <a:r>
              <a:rPr lang="en-US" sz="2000" dirty="0"/>
              <a:t>4) For orthodromic stimulation the “Is it Antidromic Triggering Channel?” box is not used.</a:t>
            </a:r>
          </a:p>
          <a:p>
            <a:pPr marL="287338" indent="-287338" algn="l" eaLnBrk="1" hangingPunct="1">
              <a:spcBef>
                <a:spcPct val="50000"/>
              </a:spcBef>
            </a:pPr>
            <a:r>
              <a:rPr lang="en-US" sz="2000" dirty="0"/>
              <a:t>5) </a:t>
            </a:r>
            <a:r>
              <a:rPr lang="en-US" sz="2000" dirty="0">
                <a:solidFill>
                  <a:srgbClr val="0066FF"/>
                </a:solidFill>
              </a:rPr>
              <a:t>For orthodromic stimulations, the first page that contains the stimulating channel will be shown during stimulations. This means ANTS will dynamically change the display to show the </a:t>
            </a:r>
            <a:r>
              <a:rPr lang="en-US" sz="2000" dirty="0" err="1">
                <a:solidFill>
                  <a:srgbClr val="0066FF"/>
                </a:solidFill>
              </a:rPr>
              <a:t>relevent</a:t>
            </a:r>
            <a:r>
              <a:rPr lang="en-US" sz="2000" dirty="0">
                <a:solidFill>
                  <a:srgbClr val="0066FF"/>
                </a:solidFill>
              </a:rPr>
              <a:t> page.</a:t>
            </a:r>
          </a:p>
          <a:p>
            <a:pPr marL="287338" indent="-287338" algn="l" eaLnBrk="1" hangingPunct="1">
              <a:spcBef>
                <a:spcPct val="50000"/>
              </a:spcBef>
            </a:pPr>
            <a:r>
              <a:rPr lang="en-US" sz="2000" dirty="0">
                <a:solidFill>
                  <a:srgbClr val="0066FF"/>
                </a:solidFill>
              </a:rPr>
              <a:t>    (For </a:t>
            </a:r>
            <a:r>
              <a:rPr lang="en-US" sz="2000" dirty="0" err="1">
                <a:solidFill>
                  <a:srgbClr val="0066FF"/>
                </a:solidFill>
              </a:rPr>
              <a:t>antidromic</a:t>
            </a:r>
            <a:r>
              <a:rPr lang="en-US" sz="2000" dirty="0">
                <a:solidFill>
                  <a:srgbClr val="0066FF"/>
                </a:solidFill>
              </a:rPr>
              <a:t> stimulations, ONLY the </a:t>
            </a:r>
            <a:r>
              <a:rPr lang="en-US" sz="2000" dirty="0" err="1">
                <a:solidFill>
                  <a:srgbClr val="0066FF"/>
                </a:solidFill>
              </a:rPr>
              <a:t>TRIGgering</a:t>
            </a:r>
            <a:r>
              <a:rPr lang="en-US" sz="2000" dirty="0">
                <a:solidFill>
                  <a:srgbClr val="0066FF"/>
                </a:solidFill>
              </a:rPr>
              <a:t> recording channel’s page will be shown during stimulations.)</a:t>
            </a:r>
          </a:p>
          <a:p>
            <a:pPr marL="287338" indent="-287338" algn="l" eaLnBrk="1" hangingPunct="1">
              <a:spcBef>
                <a:spcPct val="50000"/>
              </a:spcBef>
            </a:pPr>
            <a:r>
              <a:rPr lang="en-US" sz="2000" dirty="0"/>
              <a:t>6) You can click “To save” portion to indicate that when you press the save icon in the menu bar, the LFP of the recording channel represented by the figure will be saved. If the label displays “Save Not”, the LFP of the figure will not be saved.</a:t>
            </a:r>
          </a:p>
        </p:txBody>
      </p:sp>
      <p:grpSp>
        <p:nvGrpSpPr>
          <p:cNvPr id="22" name="Group 21"/>
          <p:cNvGrpSpPr/>
          <p:nvPr/>
        </p:nvGrpSpPr>
        <p:grpSpPr>
          <a:xfrm>
            <a:off x="13411200" y="4572000"/>
            <a:ext cx="4816946" cy="3269233"/>
            <a:chOff x="13013854" y="10419244"/>
            <a:chExt cx="4816946" cy="3269233"/>
          </a:xfrm>
        </p:grpSpPr>
        <p:pic>
          <p:nvPicPr>
            <p:cNvPr id="23"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013854" y="10419244"/>
              <a:ext cx="4816946" cy="32692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4" name="Oval 23"/>
            <p:cNvSpPr/>
            <p:nvPr/>
          </p:nvSpPr>
          <p:spPr bwMode="auto">
            <a:xfrm>
              <a:off x="14640674" y="11334750"/>
              <a:ext cx="457200" cy="152400"/>
            </a:xfrm>
            <a:prstGeom prst="ellips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grpSp>
      <p:grpSp>
        <p:nvGrpSpPr>
          <p:cNvPr id="25" name="Group 24"/>
          <p:cNvGrpSpPr/>
          <p:nvPr/>
        </p:nvGrpSpPr>
        <p:grpSpPr>
          <a:xfrm>
            <a:off x="13411200" y="1143000"/>
            <a:ext cx="4831738" cy="3276600"/>
            <a:chOff x="13013854" y="7014886"/>
            <a:chExt cx="5020132" cy="3404358"/>
          </a:xfrm>
        </p:grpSpPr>
        <p:pic>
          <p:nvPicPr>
            <p:cNvPr id="26"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013854" y="7014886"/>
              <a:ext cx="5020132" cy="34043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Oval 26"/>
            <p:cNvSpPr/>
            <p:nvPr/>
          </p:nvSpPr>
          <p:spPr bwMode="auto">
            <a:xfrm>
              <a:off x="14006244" y="8219326"/>
              <a:ext cx="457200" cy="152400"/>
            </a:xfrm>
            <a:prstGeom prst="ellipse">
              <a:avLst/>
            </a:prstGeom>
            <a:noFill/>
            <a:ln w="9525">
              <a:solidFill>
                <a:srgbClr val="FF0000"/>
              </a:solidFill>
              <a:round/>
              <a:headEnd/>
              <a:tailEnd type="triangle" w="med" len="med"/>
            </a:ln>
            <a:extLst>
              <a:ext uri="{909E8E84-426E-40DD-AFC4-6F175D3DCCD1}">
                <a14:hiddenFill xmlns:a14="http://schemas.microsoft.com/office/drawing/2010/main">
                  <a:noFill/>
                </a14:hiddenFill>
              </a:ext>
            </a:extLst>
          </p:spPr>
          <p:txBody>
            <a:bodyPr wrap="none" rtlCol="0" anchor="ctr">
              <a:noAutofit/>
            </a:bodyPr>
            <a:lstStyle/>
            <a:p>
              <a:pPr algn="ctr"/>
              <a:endParaRPr lang="en-US"/>
            </a:p>
          </p:txBody>
        </p:sp>
      </p:grpSp>
    </p:spTree>
    <p:extLst>
      <p:ext uri="{BB962C8B-B14F-4D97-AF65-F5344CB8AC3E}">
        <p14:creationId xmlns:p14="http://schemas.microsoft.com/office/powerpoint/2010/main" val="410851614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Orthodromic Stimulation LFP Data Saving</a:t>
            </a:r>
          </a:p>
        </p:txBody>
      </p:sp>
      <p:grpSp>
        <p:nvGrpSpPr>
          <p:cNvPr id="3" name="Group 2"/>
          <p:cNvGrpSpPr/>
          <p:nvPr/>
        </p:nvGrpSpPr>
        <p:grpSpPr>
          <a:xfrm>
            <a:off x="0" y="1237893"/>
            <a:ext cx="17814768" cy="12187952"/>
            <a:chOff x="0" y="1237893"/>
            <a:chExt cx="17814768" cy="12187952"/>
          </a:xfrm>
        </p:grpSpPr>
        <p:sp>
          <p:nvSpPr>
            <p:cNvPr id="39" name="Text Box 9"/>
            <p:cNvSpPr txBox="1">
              <a:spLocks noChangeArrowheads="1"/>
            </p:cNvSpPr>
            <p:nvPr/>
          </p:nvSpPr>
          <p:spPr bwMode="auto">
            <a:xfrm>
              <a:off x="0" y="1237893"/>
              <a:ext cx="14097000" cy="12187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a:lnSpc>
                  <a:spcPct val="150000"/>
                </a:lnSpc>
                <a:buFont typeface="Arial" panose="020B0604020202020204" pitchFamily="34" charset="0"/>
                <a:buChar char="•"/>
              </a:pPr>
              <a:r>
                <a:rPr lang="en-US" sz="2400" dirty="0"/>
                <a:t>When the user selects the Antidromic mode and clicks the Save/Stop, you will see Dialogs as follows:</a:t>
              </a:r>
            </a:p>
            <a:p>
              <a:pPr algn="l">
                <a:lnSpc>
                  <a:spcPct val="150000"/>
                </a:lnSpc>
                <a:buFont typeface="Arial" panose="020B0604020202020204" pitchFamily="34" charset="0"/>
                <a:buChar char="•"/>
              </a:pPr>
              <a:endParaRPr lang="en-US" sz="2400" dirty="0"/>
            </a:p>
            <a:p>
              <a:pPr algn="l">
                <a:lnSpc>
                  <a:spcPct val="150000"/>
                </a:lnSpc>
                <a:buFont typeface="Arial" panose="020B0604020202020204" pitchFamily="34" charset="0"/>
                <a:buChar char="•"/>
              </a:pPr>
              <a:r>
                <a:rPr lang="en-US" sz="2400" dirty="0"/>
                <a:t>You can enter a reasonable number (500) in </a:t>
              </a:r>
              <a:r>
                <a:rPr lang="en-US" sz="2400" dirty="0" err="1"/>
                <a:t>ms.</a:t>
              </a:r>
              <a:r>
                <a:rPr lang="en-US" sz="2400" dirty="0"/>
                <a:t> This determines the size of data PRE-STIMULATION to be recorded.</a:t>
              </a:r>
            </a:p>
            <a:p>
              <a:pPr algn="l">
                <a:lnSpc>
                  <a:spcPct val="150000"/>
                </a:lnSpc>
                <a:buFont typeface="Arial" panose="020B0604020202020204" pitchFamily="34" charset="0"/>
                <a:buChar char="•"/>
              </a:pPr>
              <a:r>
                <a:rPr lang="en-US" sz="2400" dirty="0"/>
                <a:t>If you would like to save the LFP data from the end point of the previous LFP (meaning back to back continuously), you can enable the continuous recording mode by (Menu </a:t>
              </a:r>
              <a:r>
                <a:rPr lang="en-US" sz="2400" dirty="0">
                  <a:sym typeface="Wingdings" panose="05000000000000000000" pitchFamily="2" charset="2"/>
                </a:rPr>
                <a:t>File</a:t>
              </a:r>
              <a:r>
                <a:rPr lang="en-US" sz="2400" dirty="0"/>
                <a:t> “</a:t>
              </a:r>
              <a:r>
                <a:rPr lang="en-US" sz="2400" dirty="0" err="1"/>
                <a:t>Continuous_Record_Mode</a:t>
              </a:r>
              <a:r>
                <a:rPr lang="en-US" sz="2400" dirty="0"/>
                <a:t>”). In this case, ANTS will ignore the “Record from, in </a:t>
              </a:r>
              <a:r>
                <a:rPr lang="en-US" sz="2400" dirty="0" err="1"/>
                <a:t>ms</a:t>
              </a:r>
              <a:r>
                <a:rPr lang="en-US" sz="2400" dirty="0"/>
                <a:t> (e.g., 500ms): 500” part and will try to record LFP data back to back as the stimulation happens, unless there is a long trial to trial time gap (in that case ANTS may not record LFPs back to back).</a:t>
              </a:r>
            </a:p>
            <a:p>
              <a:pPr algn="l">
                <a:lnSpc>
                  <a:spcPct val="150000"/>
                </a:lnSpc>
                <a:buFont typeface="Arial" panose="020B0604020202020204" pitchFamily="34" charset="0"/>
                <a:buChar char="•"/>
              </a:pPr>
              <a:r>
                <a:rPr lang="en-US" sz="2400" dirty="0"/>
                <a:t>After the first Dialog, you will see another Dialog asking the post-stimulation period to save: “Record to, in </a:t>
              </a:r>
              <a:r>
                <a:rPr lang="en-US" sz="2400" dirty="0" err="1"/>
                <a:t>ms</a:t>
              </a:r>
              <a:r>
                <a:rPr lang="en-US" sz="2400" dirty="0"/>
                <a:t> (e.g., 500ms): 500” </a:t>
              </a:r>
            </a:p>
            <a:p>
              <a:pPr algn="l">
                <a:lnSpc>
                  <a:spcPct val="150000"/>
                </a:lnSpc>
                <a:buFont typeface="Arial" panose="020B0604020202020204" pitchFamily="34" charset="0"/>
                <a:buChar char="•"/>
              </a:pPr>
              <a:r>
                <a:rPr lang="en-US" sz="2400" dirty="0"/>
                <a:t>Make sure that you check the “To save”/”Save not” part of each figure.</a:t>
              </a:r>
            </a:p>
            <a:p>
              <a:pPr algn="l">
                <a:lnSpc>
                  <a:spcPct val="150000"/>
                </a:lnSpc>
                <a:buFont typeface="Arial" panose="020B0604020202020204" pitchFamily="34" charset="0"/>
                <a:buChar char="•"/>
              </a:pPr>
              <a:r>
                <a:rPr lang="en-US" sz="2400" dirty="0"/>
                <a:t>Now you can press the save button to save: </a:t>
              </a:r>
            </a:p>
            <a:p>
              <a:pPr algn="l">
                <a:lnSpc>
                  <a:spcPct val="150000"/>
                </a:lnSpc>
                <a:buFont typeface="Arial" panose="020B0604020202020204" pitchFamily="34" charset="0"/>
                <a:buChar char="•"/>
              </a:pPr>
              <a:endParaRPr lang="en-US" sz="2400" dirty="0"/>
            </a:p>
            <a:p>
              <a:pPr algn="l">
                <a:lnSpc>
                  <a:spcPct val="150000"/>
                </a:lnSpc>
                <a:buFont typeface="Arial" panose="020B0604020202020204" pitchFamily="34" charset="0"/>
                <a:buChar char="•"/>
              </a:pPr>
              <a:r>
                <a:rPr lang="en-US" sz="2400" dirty="0"/>
                <a:t>In the case, the user wants to record LFPs from several recording channels simultaneously (e.g., 5 recording channels saved at the onset of a stimulating channel), AND in a continuous manner, giving no time for ANTS, ANTS may have trouble keeping up. This is because  of the physical speed of the computer that is incapable of writing that amount of data in the disk (especially the rotating hard drive). ANTS makes the saving functions as threads  to minimize this, but in the end the computer speed maters. In this case do not use the “</a:t>
              </a:r>
              <a:r>
                <a:rPr lang="en-US" sz="2400" dirty="0" err="1"/>
                <a:t>Continuous_Record_Mode</a:t>
              </a:r>
              <a:r>
                <a:rPr lang="en-US" sz="2400" dirty="0"/>
                <a:t>” and reduce the pre-, post-stimulation data sizes for saving. </a:t>
              </a:r>
              <a:endParaRPr lang="en-US" sz="2000" dirty="0">
                <a:solidFill>
                  <a:schemeClr val="accent2"/>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17963" y="3429000"/>
              <a:ext cx="3496805"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30232" y="6858000"/>
              <a:ext cx="3484536" cy="1447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74380529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Orthodromic Stimulation LFP Data Saving</a:t>
            </a:r>
          </a:p>
        </p:txBody>
      </p:sp>
      <p:sp>
        <p:nvSpPr>
          <p:cNvPr id="39" name="Text Box 9"/>
          <p:cNvSpPr txBox="1">
            <a:spLocks noChangeArrowheads="1"/>
          </p:cNvSpPr>
          <p:nvPr/>
        </p:nvSpPr>
        <p:spPr bwMode="auto">
          <a:xfrm>
            <a:off x="152400" y="1143000"/>
            <a:ext cx="17830800" cy="12557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marL="342900" indent="-342900"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a:buFont typeface="Arial" panose="020B0604020202020204" pitchFamily="34" charset="0"/>
              <a:buChar char="•"/>
            </a:pPr>
            <a:r>
              <a:rPr lang="en-US" sz="2400" dirty="0"/>
              <a:t>When the user selects the Antidromic mode and clicks the Save/Stop. ANTS saves the wave form around the stimulation to a file in a binary format. </a:t>
            </a:r>
          </a:p>
          <a:p>
            <a:pPr algn="l">
              <a:buFont typeface="Arial" panose="020B0604020202020204" pitchFamily="34" charset="0"/>
              <a:buChar char="•"/>
            </a:pPr>
            <a:r>
              <a:rPr lang="en-US" sz="2400" dirty="0"/>
              <a:t>Any LFP, which a figure actively updates, will be saved. </a:t>
            </a:r>
          </a:p>
          <a:p>
            <a:pPr algn="l">
              <a:buFont typeface="Arial" panose="020B0604020202020204" pitchFamily="34" charset="0"/>
              <a:buChar char="•"/>
            </a:pPr>
            <a:r>
              <a:rPr lang="en-US" sz="2400" dirty="0"/>
              <a:t>Each LFP has its header and the body of signals and has the following format:</a:t>
            </a:r>
            <a:endParaRPr lang="en-US" sz="2400" dirty="0">
              <a:solidFill>
                <a:srgbClr val="0000FF"/>
              </a:solidFill>
            </a:endParaRP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(1) LFP ID</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(2) Sampling Rate</a:t>
            </a:r>
          </a:p>
          <a:p>
            <a:pPr lvl="2" algn="l" eaLnBrk="1" hangingPunct="1">
              <a:spcBef>
                <a:spcPct val="50000"/>
              </a:spcBef>
            </a:pPr>
            <a:r>
              <a:rPr lang="en-US" sz="2400" dirty="0">
                <a:solidFill>
                  <a:srgbClr val="0000FF"/>
                </a:solidFill>
              </a:rPr>
              <a:t>(long </a:t>
            </a:r>
            <a:r>
              <a:rPr lang="en-US" sz="2400" dirty="0" err="1">
                <a:solidFill>
                  <a:srgbClr val="0000FF"/>
                </a:solidFill>
              </a:rPr>
              <a:t>long</a:t>
            </a:r>
            <a:r>
              <a:rPr lang="en-US" sz="2400" dirty="0">
                <a:solidFill>
                  <a:srgbClr val="0000FF"/>
                </a:solidFill>
              </a:rPr>
              <a:t> x1)</a:t>
            </a:r>
            <a:r>
              <a:rPr lang="en-US" sz="2400" dirty="0"/>
              <a:t> </a:t>
            </a:r>
            <a:r>
              <a:rPr lang="en-US" sz="2400" dirty="0">
                <a:solidFill>
                  <a:srgbClr val="008600"/>
                </a:solidFill>
              </a:rPr>
              <a:t>// (3) Time of stimulation</a:t>
            </a:r>
          </a:p>
          <a:p>
            <a:pPr lvl="2" algn="l" eaLnBrk="1" hangingPunct="1">
              <a:spcBef>
                <a:spcPct val="50000"/>
              </a:spcBef>
            </a:pPr>
            <a:r>
              <a:rPr lang="en-US" sz="2400" dirty="0">
                <a:solidFill>
                  <a:srgbClr val="0000FF"/>
                </a:solidFill>
              </a:rPr>
              <a:t>(long </a:t>
            </a:r>
            <a:r>
              <a:rPr lang="en-US" sz="2400" dirty="0" err="1">
                <a:solidFill>
                  <a:srgbClr val="0000FF"/>
                </a:solidFill>
              </a:rPr>
              <a:t>long</a:t>
            </a:r>
            <a:r>
              <a:rPr lang="en-US" sz="2400" dirty="0">
                <a:solidFill>
                  <a:srgbClr val="0000FF"/>
                </a:solidFill>
              </a:rPr>
              <a:t> x1)</a:t>
            </a:r>
            <a:r>
              <a:rPr lang="en-US" sz="2400" dirty="0"/>
              <a:t> </a:t>
            </a:r>
            <a:r>
              <a:rPr lang="en-US" sz="2400" dirty="0">
                <a:solidFill>
                  <a:srgbClr val="008600"/>
                </a:solidFill>
              </a:rPr>
              <a:t>// (4) The time of first data point, (long </a:t>
            </a:r>
            <a:r>
              <a:rPr lang="en-US" sz="2400" dirty="0" err="1">
                <a:solidFill>
                  <a:srgbClr val="008600"/>
                </a:solidFill>
              </a:rPr>
              <a:t>long</a:t>
            </a:r>
            <a:r>
              <a:rPr lang="en-US" sz="2400" dirty="0">
                <a:solidFill>
                  <a:srgbClr val="008600"/>
                </a:solidFill>
              </a:rPr>
              <a:t> == __int64)</a:t>
            </a:r>
          </a:p>
          <a:p>
            <a:pPr lvl="2" algn="l" eaLnBrk="1" hangingPunct="1">
              <a:spcBef>
                <a:spcPct val="50000"/>
              </a:spcBef>
            </a:pPr>
            <a:r>
              <a:rPr lang="en-US" sz="2400" dirty="0">
                <a:solidFill>
                  <a:srgbClr val="0000FF"/>
                </a:solidFill>
              </a:rPr>
              <a:t>(long </a:t>
            </a:r>
            <a:r>
              <a:rPr lang="en-US" sz="2400" dirty="0" err="1">
                <a:solidFill>
                  <a:srgbClr val="0000FF"/>
                </a:solidFill>
              </a:rPr>
              <a:t>long</a:t>
            </a:r>
            <a:r>
              <a:rPr lang="en-US" sz="2400" dirty="0">
                <a:solidFill>
                  <a:srgbClr val="0000FF"/>
                </a:solidFill>
              </a:rPr>
              <a:t> x1)</a:t>
            </a:r>
            <a:r>
              <a:rPr lang="en-US" sz="2400" dirty="0"/>
              <a:t> </a:t>
            </a:r>
            <a:r>
              <a:rPr lang="en-US" sz="2400" dirty="0">
                <a:solidFill>
                  <a:srgbClr val="008600"/>
                </a:solidFill>
              </a:rPr>
              <a:t>// (5) future use, (long </a:t>
            </a:r>
            <a:r>
              <a:rPr lang="en-US" sz="2400" dirty="0" err="1">
                <a:solidFill>
                  <a:srgbClr val="008600"/>
                </a:solidFill>
              </a:rPr>
              <a:t>long</a:t>
            </a:r>
            <a:r>
              <a:rPr lang="en-US" sz="2400" dirty="0">
                <a:solidFill>
                  <a:srgbClr val="008600"/>
                </a:solidFill>
              </a:rPr>
              <a:t> == __int64)</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t>           </a:t>
            </a:r>
            <a:r>
              <a:rPr lang="en-US" sz="2400" dirty="0">
                <a:solidFill>
                  <a:srgbClr val="008600"/>
                </a:solidFill>
              </a:rPr>
              <a:t>// (6) “N” number of data points </a:t>
            </a:r>
            <a:r>
              <a:rPr lang="en-US" sz="1400" dirty="0">
                <a:solidFill>
                  <a:srgbClr val="008600"/>
                </a:solidFill>
              </a:rPr>
              <a:t>(data length)</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(7) Number of data points before stimulation</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(8) Number of </a:t>
            </a:r>
            <a:r>
              <a:rPr lang="en-US" sz="2400" dirty="0" err="1">
                <a:solidFill>
                  <a:srgbClr val="008600"/>
                </a:solidFill>
              </a:rPr>
              <a:t>Int</a:t>
            </a:r>
            <a:r>
              <a:rPr lang="en-US" sz="2400" dirty="0">
                <a:solidFill>
                  <a:srgbClr val="008600"/>
                </a:solidFill>
              </a:rPr>
              <a:t> data below before LFP data </a:t>
            </a:r>
            <a:r>
              <a:rPr lang="en-US" sz="1050" dirty="0">
                <a:solidFill>
                  <a:srgbClr val="008600"/>
                </a:solidFill>
              </a:rPr>
              <a:t>(This is to make ANTS future proof, letting it record as many </a:t>
            </a:r>
            <a:r>
              <a:rPr lang="en-US" sz="1050" dirty="0" err="1">
                <a:solidFill>
                  <a:srgbClr val="008600"/>
                </a:solidFill>
              </a:rPr>
              <a:t>int</a:t>
            </a:r>
            <a:r>
              <a:rPr lang="en-US" sz="1050" dirty="0">
                <a:solidFill>
                  <a:srgbClr val="008600"/>
                </a:solidFill>
              </a:rPr>
              <a:t> values as it needs.)</a:t>
            </a:r>
            <a:endParaRPr lang="en-US" sz="2400" dirty="0">
              <a:solidFill>
                <a:srgbClr val="008600"/>
              </a:solidFill>
            </a:endParaRPr>
          </a:p>
          <a:p>
            <a:pPr lvl="2" algn="l" eaLnBrk="1" hangingPunct="1">
              <a:spcBef>
                <a:spcPct val="50000"/>
              </a:spcBef>
            </a:pPr>
            <a:endParaRPr lang="en-US" sz="2400" dirty="0">
              <a:solidFill>
                <a:srgbClr val="0000FF"/>
              </a:solidFill>
            </a:endParaRP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a:t>
            </a:r>
            <a:r>
              <a:rPr lang="en-US" sz="2400" dirty="0"/>
              <a:t>            </a:t>
            </a:r>
            <a:r>
              <a:rPr lang="en-US" sz="2400" dirty="0">
                <a:solidFill>
                  <a:srgbClr val="008600"/>
                </a:solidFill>
              </a:rPr>
              <a:t>// (9) Version number of ANTS (</a:t>
            </a:r>
            <a:r>
              <a:rPr lang="en-US" sz="2400" dirty="0" err="1">
                <a:solidFill>
                  <a:srgbClr val="008600"/>
                </a:solidFill>
              </a:rPr>
              <a:t>int</a:t>
            </a:r>
            <a:r>
              <a:rPr lang="en-US" sz="2400" dirty="0">
                <a:solidFill>
                  <a:srgbClr val="008600"/>
                </a:solidFill>
              </a:rPr>
              <a:t> form)</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(10) Stimulating channel</a:t>
            </a: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x1)            </a:t>
            </a:r>
            <a:r>
              <a:rPr lang="en-US" sz="2400" dirty="0">
                <a:solidFill>
                  <a:srgbClr val="008600"/>
                </a:solidFill>
              </a:rPr>
              <a:t>// (11) Recording channel</a:t>
            </a:r>
            <a:endParaRPr lang="en-US" sz="2400" dirty="0">
              <a:solidFill>
                <a:srgbClr val="0000FF"/>
              </a:solidFill>
            </a:endParaRPr>
          </a:p>
          <a:p>
            <a:pPr lvl="2" algn="l" eaLnBrk="1" hangingPunct="1">
              <a:spcBef>
                <a:spcPct val="50000"/>
              </a:spcBef>
            </a:pPr>
            <a:endParaRPr lang="en-US" sz="2400" dirty="0">
              <a:solidFill>
                <a:srgbClr val="0000FF"/>
              </a:solidFill>
            </a:endParaRPr>
          </a:p>
          <a:p>
            <a:pPr lvl="2" algn="l" eaLnBrk="1" hangingPunct="1">
              <a:spcBef>
                <a:spcPct val="50000"/>
              </a:spcBef>
            </a:pPr>
            <a:r>
              <a:rPr lang="en-US" sz="2400" dirty="0">
                <a:solidFill>
                  <a:srgbClr val="0000FF"/>
                </a:solidFill>
              </a:rPr>
              <a:t>(</a:t>
            </a:r>
            <a:r>
              <a:rPr lang="en-US" sz="2400" dirty="0" err="1">
                <a:solidFill>
                  <a:srgbClr val="0000FF"/>
                </a:solidFill>
              </a:rPr>
              <a:t>int</a:t>
            </a:r>
            <a:r>
              <a:rPr lang="en-US" sz="2400" dirty="0">
                <a:solidFill>
                  <a:srgbClr val="0000FF"/>
                </a:solidFill>
              </a:rPr>
              <a:t> x N)           </a:t>
            </a:r>
            <a:r>
              <a:rPr lang="en-US" sz="2400" dirty="0">
                <a:solidFill>
                  <a:srgbClr val="008600"/>
                </a:solidFill>
              </a:rPr>
              <a:t>// Actual LFP signals</a:t>
            </a:r>
          </a:p>
          <a:p>
            <a:pPr algn="l" eaLnBrk="1" hangingPunct="1">
              <a:spcBef>
                <a:spcPct val="50000"/>
              </a:spcBef>
            </a:pPr>
            <a:endParaRPr lang="en-US" sz="2800" dirty="0"/>
          </a:p>
          <a:p>
            <a:pPr algn="l" eaLnBrk="1" hangingPunct="1">
              <a:spcBef>
                <a:spcPct val="50000"/>
              </a:spcBef>
            </a:pPr>
            <a:endParaRPr lang="en-US" sz="2800" dirty="0"/>
          </a:p>
          <a:p>
            <a:pPr algn="l" eaLnBrk="1" hangingPunct="1">
              <a:spcBef>
                <a:spcPct val="50000"/>
              </a:spcBef>
            </a:pPr>
            <a:r>
              <a:rPr lang="en-US" sz="1800" dirty="0"/>
              <a:t>*If the “</a:t>
            </a:r>
            <a:r>
              <a:rPr lang="en-US" sz="1800" dirty="0" err="1"/>
              <a:t>Continuous_Record_Mode</a:t>
            </a:r>
            <a:r>
              <a:rPr lang="en-US" sz="1800" dirty="0"/>
              <a:t>” (in “File” </a:t>
            </a:r>
            <a:r>
              <a:rPr lang="en-US" sz="1800" dirty="0" err="1"/>
              <a:t>menue</a:t>
            </a:r>
            <a:r>
              <a:rPr lang="en-US" sz="1800" dirty="0"/>
              <a:t>) is checked, the LFPs (or any other analog signal signals) are recorded back to back continuous, even though each LFP segment around the stimulation point is recorded separate. So you can stitch together later to make a long piece of  LFP if needed. Remember: while ANTS selects which segment of the signal it wants to record, TAS controls the stimulation timing and inter-stimulation-interval. So you need to coordinate the two. </a:t>
            </a:r>
          </a:p>
          <a:p>
            <a:pPr algn="l" eaLnBrk="1" hangingPunct="1">
              <a:spcBef>
                <a:spcPct val="50000"/>
              </a:spcBef>
            </a:pPr>
            <a:r>
              <a:rPr lang="en-US" sz="1800" dirty="0"/>
              <a:t>When “</a:t>
            </a:r>
            <a:r>
              <a:rPr lang="en-US" sz="1800" dirty="0" err="1"/>
              <a:t>Continuous_Record_Mode</a:t>
            </a:r>
            <a:r>
              <a:rPr lang="en-US" sz="1800" dirty="0"/>
              <a:t>” checked and saving, the TAS could stop sending the stimulation signal for a while (longer than 4 times of the pre-stimulation length that you specify, currently) and can resume stimulation later. In that case, the ANTS starts the LFP recording as if it is newly starting a continuous mode LFP. This prevents a long unnecessary recording of the LFP </a:t>
            </a:r>
            <a:r>
              <a:rPr lang="en-US" sz="1800"/>
              <a:t>signals while TAS </a:t>
            </a:r>
            <a:r>
              <a:rPr lang="en-US" sz="1800" dirty="0"/>
              <a:t>is not stimulating.</a:t>
            </a:r>
            <a:endParaRPr lang="en-US" sz="2800" dirty="0"/>
          </a:p>
        </p:txBody>
      </p:sp>
    </p:spTree>
    <p:extLst>
      <p:ext uri="{BB962C8B-B14F-4D97-AF65-F5344CB8AC3E}">
        <p14:creationId xmlns:p14="http://schemas.microsoft.com/office/powerpoint/2010/main" val="169206846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0" y="0"/>
            <a:ext cx="18288000" cy="8382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dirty="0">
                <a:solidFill>
                  <a:srgbClr val="FF0000"/>
                </a:solidFill>
                <a:effectLst>
                  <a:outerShdw blurRad="38100" dist="38100" dir="2700000" algn="tl">
                    <a:srgbClr val="C0C0C0"/>
                  </a:outerShdw>
                </a:effectLst>
              </a:rPr>
              <a:t>Orthodromic stimulation – under the hood</a:t>
            </a:r>
          </a:p>
        </p:txBody>
      </p:sp>
      <p:sp>
        <p:nvSpPr>
          <p:cNvPr id="68611" name="Rectangle 4"/>
          <p:cNvSpPr>
            <a:spLocks noChangeArrowheads="1"/>
          </p:cNvSpPr>
          <p:nvPr/>
        </p:nvSpPr>
        <p:spPr bwMode="auto">
          <a:xfrm>
            <a:off x="762000" y="1143000"/>
            <a:ext cx="16764000" cy="1172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marL="342900" indent="-342900" algn="l">
              <a:lnSpc>
                <a:spcPct val="150000"/>
              </a:lnSpc>
            </a:pPr>
            <a:r>
              <a:rPr lang="en-US" sz="2400" b="1" dirty="0">
                <a:solidFill>
                  <a:srgbClr val="0033CC"/>
                </a:solidFill>
              </a:rPr>
              <a:t>Orthodromic stimulation is scheduled and requested by TAS, actually triggered by DAS, and displayed &amp; recorded by ANTS.</a:t>
            </a:r>
          </a:p>
          <a:p>
            <a:pPr marL="342900" indent="-342900" algn="l">
              <a:lnSpc>
                <a:spcPct val="150000"/>
              </a:lnSpc>
            </a:pPr>
            <a:r>
              <a:rPr lang="en-US" sz="2400" b="1" dirty="0">
                <a:solidFill>
                  <a:srgbClr val="0033CC"/>
                </a:solidFill>
              </a:rPr>
              <a:t>The user (1) clicks the orthodromic stimulation icon (“</a:t>
            </a:r>
            <a:r>
              <a:rPr lang="en-US" sz="2400" b="1" dirty="0">
                <a:solidFill>
                  <a:srgbClr val="0033CC"/>
                </a:solidFill>
                <a:sym typeface="Wingdings" pitchFamily="2" charset="2"/>
              </a:rPr>
              <a:t>”</a:t>
            </a:r>
            <a:r>
              <a:rPr lang="en-US" sz="2400" b="1" dirty="0">
                <a:solidFill>
                  <a:srgbClr val="0033CC"/>
                </a:solidFill>
              </a:rPr>
              <a:t>) at ANTS, and  (2) starts the orthodromic task at TAS.</a:t>
            </a:r>
          </a:p>
          <a:p>
            <a:pPr marL="457200" indent="-457200" algn="l">
              <a:lnSpc>
                <a:spcPct val="150000"/>
              </a:lnSpc>
              <a:buAutoNum type="arabicParenR"/>
            </a:pPr>
            <a:r>
              <a:rPr lang="en-US" sz="2400" b="1" dirty="0">
                <a:solidFill>
                  <a:srgbClr val="0033CC"/>
                </a:solidFill>
              </a:rPr>
              <a:t>- TAS: TAS uses </a:t>
            </a:r>
            <a:r>
              <a:rPr lang="en-US" b="1" dirty="0">
                <a:solidFill>
                  <a:srgbClr val="FF0000"/>
                </a:solidFill>
              </a:rPr>
              <a:t>SetOrthoStimGatingRelay__DoThisAtLeast1msBeforeCallingOrthodromicStimulation( </a:t>
            </a:r>
            <a:r>
              <a:rPr lang="en-US" b="1" dirty="0" err="1">
                <a:solidFill>
                  <a:srgbClr val="FF0000"/>
                </a:solidFill>
              </a:rPr>
              <a:t>int</a:t>
            </a:r>
            <a:r>
              <a:rPr lang="en-US" b="1" dirty="0">
                <a:solidFill>
                  <a:srgbClr val="FF0000"/>
                </a:solidFill>
              </a:rPr>
              <a:t> </a:t>
            </a:r>
            <a:r>
              <a:rPr lang="en-US" b="1" dirty="0" err="1">
                <a:solidFill>
                  <a:srgbClr val="FF0000"/>
                </a:solidFill>
              </a:rPr>
              <a:t>RelayID</a:t>
            </a:r>
            <a:r>
              <a:rPr lang="en-US" b="1" dirty="0">
                <a:solidFill>
                  <a:srgbClr val="FF0000"/>
                </a:solidFill>
              </a:rPr>
              <a:t>)</a:t>
            </a:r>
            <a:r>
              <a:rPr lang="en-US" sz="2400" b="1" dirty="0">
                <a:solidFill>
                  <a:srgbClr val="FF0000"/>
                </a:solidFill>
              </a:rPr>
              <a:t> </a:t>
            </a:r>
            <a:r>
              <a:rPr lang="en-US" sz="2400" b="1" dirty="0">
                <a:solidFill>
                  <a:srgbClr val="0033CC"/>
                </a:solidFill>
              </a:rPr>
              <a:t>to request (</a:t>
            </a:r>
            <a:r>
              <a:rPr lang="en-US" sz="1600" b="1" dirty="0">
                <a:solidFill>
                  <a:srgbClr val="0033CC"/>
                </a:solidFill>
              </a:rPr>
              <a:t>sets *</a:t>
            </a:r>
            <a:r>
              <a:rPr lang="en-US" sz="1600" b="1" dirty="0" err="1">
                <a:solidFill>
                  <a:srgbClr val="0033CC"/>
                </a:solidFill>
              </a:rPr>
              <a:t>M_HeyDAS_StimGatingRequest</a:t>
            </a:r>
            <a:r>
              <a:rPr lang="en-US" sz="1600" b="1" dirty="0">
                <a:solidFill>
                  <a:srgbClr val="0033CC"/>
                </a:solidFill>
              </a:rPr>
              <a:t>=1; hands over the stimulating channel relay ID (</a:t>
            </a:r>
            <a:r>
              <a:rPr lang="en-US" sz="1600" b="1" dirty="0" err="1">
                <a:solidFill>
                  <a:srgbClr val="FF0000"/>
                </a:solidFill>
              </a:rPr>
              <a:t>RelayID</a:t>
            </a:r>
            <a:r>
              <a:rPr lang="en-US" sz="1600" b="1" dirty="0">
                <a:solidFill>
                  <a:srgbClr val="FF0000"/>
                </a:solidFill>
              </a:rPr>
              <a:t> ==</a:t>
            </a:r>
            <a:r>
              <a:rPr lang="en-US" sz="1600" dirty="0" err="1"/>
              <a:t>M_StimDigitalOutChannel</a:t>
            </a:r>
            <a:r>
              <a:rPr lang="en-US" sz="1600" dirty="0"/>
              <a:t>[ </a:t>
            </a:r>
            <a:r>
              <a:rPr lang="en-US" sz="1800" b="1" dirty="0" err="1">
                <a:solidFill>
                  <a:srgbClr val="0033CC"/>
                </a:solidFill>
              </a:rPr>
              <a:t>i</a:t>
            </a:r>
            <a:r>
              <a:rPr lang="en-US" sz="1600" b="1" dirty="0"/>
              <a:t> </a:t>
            </a:r>
            <a:r>
              <a:rPr lang="en-US" sz="1600" dirty="0"/>
              <a:t>]</a:t>
            </a:r>
            <a:r>
              <a:rPr lang="en-US" sz="1600" b="1" dirty="0">
                <a:solidFill>
                  <a:srgbClr val="0033CC"/>
                </a:solidFill>
              </a:rPr>
              <a:t>; </a:t>
            </a:r>
            <a:r>
              <a:rPr lang="en-US" sz="1600" dirty="0"/>
              <a:t>*</a:t>
            </a:r>
            <a:r>
              <a:rPr lang="en-US" sz="1600" dirty="0" err="1"/>
              <a:t>M_CurrIdx_Of_StimGateRelayID</a:t>
            </a:r>
            <a:r>
              <a:rPr lang="en-US" sz="1600" dirty="0"/>
              <a:t> =</a:t>
            </a:r>
            <a:r>
              <a:rPr lang="en-US" sz="1600" b="1" dirty="0" err="1">
                <a:solidFill>
                  <a:srgbClr val="0033CC"/>
                </a:solidFill>
              </a:rPr>
              <a:t>i</a:t>
            </a:r>
            <a:r>
              <a:rPr lang="en-US" sz="1600" b="1" dirty="0">
                <a:solidFill>
                  <a:srgbClr val="0033CC"/>
                </a:solidFill>
              </a:rPr>
              <a:t>; </a:t>
            </a:r>
            <a:r>
              <a:rPr lang="en-US" sz="1400" b="1" dirty="0">
                <a:solidFill>
                  <a:srgbClr val="0033CC"/>
                </a:solidFill>
              </a:rPr>
              <a:t>to DAS_sv)</a:t>
            </a:r>
            <a:r>
              <a:rPr lang="en-US" sz="2400" b="1" dirty="0">
                <a:solidFill>
                  <a:srgbClr val="0033CC"/>
                </a:solidFill>
              </a:rPr>
              <a:t> )</a:t>
            </a:r>
            <a:r>
              <a:rPr lang="en-US" sz="1400" b="1" dirty="0">
                <a:solidFill>
                  <a:srgbClr val="0033CC"/>
                </a:solidFill>
              </a:rPr>
              <a:t> </a:t>
            </a:r>
            <a:r>
              <a:rPr lang="en-US" sz="2400" b="1" dirty="0">
                <a:solidFill>
                  <a:srgbClr val="0033CC"/>
                </a:solidFill>
              </a:rPr>
              <a:t> for DAS_sv to set one of the stimulating Gating relays on, sometime before an actual request of orthodromic stimulation. </a:t>
            </a:r>
          </a:p>
          <a:p>
            <a:pPr lvl="1" algn="l">
              <a:lnSpc>
                <a:spcPct val="150000"/>
              </a:lnSpc>
            </a:pPr>
            <a:r>
              <a:rPr lang="en-US" sz="2400" b="1" dirty="0">
                <a:solidFill>
                  <a:srgbClr val="0033CC"/>
                </a:solidFill>
              </a:rPr>
              <a:t>*Note:  </a:t>
            </a:r>
            <a:r>
              <a:rPr lang="en-US" sz="2400" b="1" dirty="0" err="1">
                <a:solidFill>
                  <a:srgbClr val="0033CC"/>
                </a:solidFill>
              </a:rPr>
              <a:t>M_StimDigitalOutChannel</a:t>
            </a:r>
            <a:r>
              <a:rPr lang="en-US" sz="2400" b="1" dirty="0">
                <a:solidFill>
                  <a:srgbClr val="0033CC"/>
                </a:solidFill>
              </a:rPr>
              <a:t>[ ] channel list is maintained by ANTS using "Property" Dialog. So make sure that the stimulation channels that you request from TAS are already in "Property" Dialog. </a:t>
            </a:r>
          </a:p>
          <a:p>
            <a:pPr lvl="1" algn="l">
              <a:lnSpc>
                <a:spcPct val="150000"/>
              </a:lnSpc>
            </a:pPr>
            <a:r>
              <a:rPr lang="en-US" sz="2400" b="1" dirty="0">
                <a:solidFill>
                  <a:srgbClr val="0033CC"/>
                </a:solidFill>
              </a:rPr>
              <a:t>- DAS_sv: Upon receiving the request of the gating request (</a:t>
            </a:r>
            <a:r>
              <a:rPr lang="en-US" sz="1600" b="1" dirty="0">
                <a:solidFill>
                  <a:srgbClr val="0033CC"/>
                </a:solidFill>
              </a:rPr>
              <a:t>*</a:t>
            </a:r>
            <a:r>
              <a:rPr lang="en-US" sz="1600" b="1" dirty="0" err="1">
                <a:solidFill>
                  <a:srgbClr val="0033CC"/>
                </a:solidFill>
              </a:rPr>
              <a:t>M_HeyDAS_StimGatingRequest</a:t>
            </a:r>
            <a:r>
              <a:rPr lang="en-US" sz="1600" b="1" dirty="0">
                <a:solidFill>
                  <a:srgbClr val="0033CC"/>
                </a:solidFill>
              </a:rPr>
              <a:t>=1</a:t>
            </a:r>
            <a:r>
              <a:rPr lang="en-US" sz="2400" b="1" dirty="0">
                <a:solidFill>
                  <a:srgbClr val="0033CC"/>
                </a:solidFill>
              </a:rPr>
              <a:t>), DAS_sv opens the gate using </a:t>
            </a:r>
            <a:r>
              <a:rPr lang="en-US" sz="1600" b="1" dirty="0" err="1">
                <a:solidFill>
                  <a:srgbClr val="0033CC"/>
                </a:solidFill>
              </a:rPr>
              <a:t>Anti_Ortho_Stimulation_Loop</a:t>
            </a:r>
            <a:r>
              <a:rPr lang="en-US" sz="1600" b="1" dirty="0">
                <a:solidFill>
                  <a:srgbClr val="0033CC"/>
                </a:solidFill>
              </a:rPr>
              <a:t>()</a:t>
            </a:r>
            <a:r>
              <a:rPr lang="en-US" sz="2400" b="1" dirty="0">
                <a:solidFill>
                  <a:srgbClr val="0033CC"/>
                </a:solidFill>
              </a:rPr>
              <a:t> function (</a:t>
            </a:r>
            <a:r>
              <a:rPr lang="en-US" sz="1400" dirty="0" err="1"/>
              <a:t>M_DO_Array</a:t>
            </a:r>
            <a:r>
              <a:rPr lang="en-US" sz="1400" dirty="0"/>
              <a:t>[ </a:t>
            </a:r>
            <a:r>
              <a:rPr lang="en-US" sz="1400" dirty="0" err="1"/>
              <a:t>M_StimDigitalOutChannel</a:t>
            </a:r>
            <a:r>
              <a:rPr lang="en-US" sz="1400" dirty="0"/>
              <a:t>[*</a:t>
            </a:r>
            <a:r>
              <a:rPr lang="en-US" sz="1400" dirty="0" err="1"/>
              <a:t>M_CurrIdx_Of_StimGateRelayID</a:t>
            </a:r>
            <a:r>
              <a:rPr lang="en-US" sz="1400" dirty="0"/>
              <a:t>] ]=RELAY_ON;</a:t>
            </a:r>
            <a:r>
              <a:rPr lang="en-US" sz="2400" b="1" dirty="0">
                <a:solidFill>
                  <a:srgbClr val="0033CC"/>
                </a:solidFill>
              </a:rPr>
              <a:t>).</a:t>
            </a:r>
          </a:p>
          <a:p>
            <a:pPr lvl="1" algn="l">
              <a:lnSpc>
                <a:spcPct val="150000"/>
              </a:lnSpc>
            </a:pPr>
            <a:endParaRPr lang="en-US" sz="2400" b="1" dirty="0">
              <a:solidFill>
                <a:srgbClr val="0033CC"/>
              </a:solidFill>
            </a:endParaRPr>
          </a:p>
          <a:p>
            <a:pPr marL="457200" indent="-457200" algn="l">
              <a:lnSpc>
                <a:spcPct val="150000"/>
              </a:lnSpc>
              <a:buAutoNum type="arabicParenR"/>
            </a:pPr>
            <a:r>
              <a:rPr lang="en-US" sz="2400" b="1" dirty="0">
                <a:solidFill>
                  <a:srgbClr val="0033CC"/>
                </a:solidFill>
              </a:rPr>
              <a:t>- TAS: TAS uses </a:t>
            </a:r>
            <a:r>
              <a:rPr lang="en-US" sz="1800" b="1" dirty="0" err="1">
                <a:solidFill>
                  <a:srgbClr val="FF0000"/>
                </a:solidFill>
              </a:rPr>
              <a:t>OrthodromicStimulation</a:t>
            </a:r>
            <a:r>
              <a:rPr lang="en-US" sz="1800" b="1" dirty="0">
                <a:solidFill>
                  <a:srgbClr val="FF0000"/>
                </a:solidFill>
              </a:rPr>
              <a:t>( )</a:t>
            </a:r>
            <a:r>
              <a:rPr lang="en-US" sz="1800" b="1" dirty="0">
                <a:solidFill>
                  <a:srgbClr val="0033CC"/>
                </a:solidFill>
              </a:rPr>
              <a:t> </a:t>
            </a:r>
            <a:r>
              <a:rPr lang="en-US" sz="2400" b="1" dirty="0">
                <a:solidFill>
                  <a:srgbClr val="0033CC"/>
                </a:solidFill>
              </a:rPr>
              <a:t>to request (</a:t>
            </a:r>
            <a:r>
              <a:rPr lang="en-US" sz="1600" b="1" dirty="0">
                <a:solidFill>
                  <a:srgbClr val="0033CC"/>
                </a:solidFill>
              </a:rPr>
              <a:t>sets *</a:t>
            </a:r>
            <a:r>
              <a:rPr lang="en-US" sz="1600" b="1" dirty="0" err="1">
                <a:solidFill>
                  <a:srgbClr val="0033CC"/>
                </a:solidFill>
              </a:rPr>
              <a:t>M_HeyDAS_DoOrthodromicStimulationNOW</a:t>
            </a:r>
            <a:r>
              <a:rPr lang="en-US" sz="1600" b="1" dirty="0">
                <a:solidFill>
                  <a:srgbClr val="0033CC"/>
                </a:solidFill>
              </a:rPr>
              <a:t>=1</a:t>
            </a:r>
            <a:r>
              <a:rPr lang="en-US" sz="2400" b="1" dirty="0">
                <a:solidFill>
                  <a:srgbClr val="0033CC"/>
                </a:solidFill>
              </a:rPr>
              <a:t>) DAS_sv to trigger an orthodromic stimulation </a:t>
            </a:r>
          </a:p>
          <a:p>
            <a:pPr lvl="1" algn="l">
              <a:lnSpc>
                <a:spcPct val="150000"/>
              </a:lnSpc>
            </a:pPr>
            <a:r>
              <a:rPr lang="en-US" sz="2400" b="1" dirty="0">
                <a:solidFill>
                  <a:srgbClr val="0033CC"/>
                </a:solidFill>
              </a:rPr>
              <a:t>- DAS: Upon getting the stimulation request, DAS triggers the stimulation immediately and informs an “estimated index” of stimulation timing for neural channels: </a:t>
            </a:r>
            <a:r>
              <a:rPr lang="en-US" sz="1600" b="1" dirty="0" err="1">
                <a:solidFill>
                  <a:srgbClr val="0033CC"/>
                </a:solidFill>
              </a:rPr>
              <a:t>M_EstimatedOrthodromicStimPointIDX</a:t>
            </a:r>
            <a:r>
              <a:rPr lang="en-US" sz="1600" b="1" dirty="0">
                <a:solidFill>
                  <a:srgbClr val="0033CC"/>
                </a:solidFill>
              </a:rPr>
              <a:t>[</a:t>
            </a:r>
            <a:r>
              <a:rPr lang="en-US" sz="1600" b="1" dirty="0" err="1">
                <a:solidFill>
                  <a:srgbClr val="0033CC"/>
                </a:solidFill>
              </a:rPr>
              <a:t>ChanID</a:t>
            </a:r>
            <a:r>
              <a:rPr lang="en-US" sz="1600" b="1" dirty="0">
                <a:solidFill>
                  <a:srgbClr val="0033CC"/>
                </a:solidFill>
              </a:rPr>
              <a:t>].  </a:t>
            </a:r>
            <a:r>
              <a:rPr lang="en-US" sz="2400" b="1" dirty="0">
                <a:solidFill>
                  <a:srgbClr val="0033CC"/>
                </a:solidFill>
              </a:rPr>
              <a:t>AND, informs ANTS (*</a:t>
            </a:r>
            <a:r>
              <a:rPr lang="en-US" sz="1600" b="1" dirty="0" err="1">
                <a:solidFill>
                  <a:srgbClr val="0033CC"/>
                </a:solidFill>
              </a:rPr>
              <a:t>M_HeyANTS_StimGivenToGatingDIO_X</a:t>
            </a:r>
            <a:r>
              <a:rPr lang="en-US" sz="2400" b="1" dirty="0">
                <a:solidFill>
                  <a:srgbClr val="0033CC"/>
                </a:solidFill>
              </a:rPr>
              <a:t>) and MOXY (*</a:t>
            </a:r>
            <a:r>
              <a:rPr lang="en-US" sz="1600" b="1" dirty="0" err="1">
                <a:solidFill>
                  <a:srgbClr val="0033CC"/>
                </a:solidFill>
              </a:rPr>
              <a:t>M_HeyMOXY_StimGivenToGatingDIO_X</a:t>
            </a:r>
            <a:r>
              <a:rPr lang="en-US" sz="2400" b="1" dirty="0">
                <a:solidFill>
                  <a:srgbClr val="0033CC"/>
                </a:solidFill>
              </a:rPr>
              <a:t>) that an orthodromic stimulation has happened. </a:t>
            </a:r>
          </a:p>
          <a:p>
            <a:pPr lvl="1" algn="l">
              <a:lnSpc>
                <a:spcPct val="150000"/>
              </a:lnSpc>
            </a:pPr>
            <a:endParaRPr lang="en-US" sz="2400" b="1" dirty="0">
              <a:solidFill>
                <a:srgbClr val="0033CC"/>
              </a:solidFill>
            </a:endParaRPr>
          </a:p>
          <a:p>
            <a:pPr marL="457200" indent="-457200" algn="l">
              <a:lnSpc>
                <a:spcPct val="150000"/>
              </a:lnSpc>
              <a:buAutoNum type="arabicParenR"/>
            </a:pPr>
            <a:r>
              <a:rPr lang="en-US" sz="2400" b="1" dirty="0">
                <a:solidFill>
                  <a:srgbClr val="0033CC"/>
                </a:solidFill>
              </a:rPr>
              <a:t>TAS uses </a:t>
            </a:r>
            <a:r>
              <a:rPr lang="en-US" sz="1800" b="1" dirty="0" err="1">
                <a:solidFill>
                  <a:srgbClr val="FF0000"/>
                </a:solidFill>
              </a:rPr>
              <a:t>Relay_OFF_n_DisplayLED</a:t>
            </a:r>
            <a:r>
              <a:rPr lang="en-US" sz="1800" b="1" dirty="0">
                <a:solidFill>
                  <a:srgbClr val="FF0000"/>
                </a:solidFill>
              </a:rPr>
              <a:t>( ) </a:t>
            </a:r>
            <a:r>
              <a:rPr lang="en-US" sz="2400" b="1" dirty="0">
                <a:solidFill>
                  <a:srgbClr val="0033CC"/>
                </a:solidFill>
              </a:rPr>
              <a:t>to turn off the gating relay directly without the help of DAS_sv.</a:t>
            </a:r>
          </a:p>
          <a:p>
            <a:pPr marL="914400" indent="-914400" algn="l">
              <a:lnSpc>
                <a:spcPct val="150000"/>
              </a:lnSpc>
            </a:pPr>
            <a:r>
              <a:rPr lang="en-US" sz="2400" b="1" dirty="0">
                <a:solidFill>
                  <a:srgbClr val="0033CC"/>
                </a:solidFill>
              </a:rPr>
              <a:t>4)   In the case the user wants to record the LFPs aligned at the orthodromic stimulation, the user can click “Save/Stop” label on any figure. Then, ANTS will record the LFP of the neural channel attached to the figure.</a:t>
            </a:r>
          </a:p>
        </p:txBody>
      </p:sp>
    </p:spTree>
    <p:extLst>
      <p:ext uri="{BB962C8B-B14F-4D97-AF65-F5344CB8AC3E}">
        <p14:creationId xmlns:p14="http://schemas.microsoft.com/office/powerpoint/2010/main" val="178369099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0" y="5562600"/>
            <a:ext cx="18288000" cy="1905000"/>
          </a:xfrm>
          <a:prstGeom prst="rect">
            <a:avLst/>
          </a:prstGeom>
          <a:solidFill>
            <a:srgbClr val="EAEAEA"/>
          </a:solidFill>
          <a:ln w="9525">
            <a:noFill/>
            <a:miter lim="800000"/>
            <a:headEnd/>
            <a:tailEnd/>
          </a:ln>
          <a:extLst/>
        </p:spPr>
        <p:txBody>
          <a:bodyPr/>
          <a:lstStyle/>
          <a:p>
            <a:pPr marL="762000" indent="-762000">
              <a:spcBef>
                <a:spcPct val="20000"/>
              </a:spcBef>
            </a:pPr>
            <a:r>
              <a:rPr lang="en-US" sz="11500" b="1" dirty="0">
                <a:solidFill>
                  <a:srgbClr val="0000FF"/>
                </a:solidFill>
                <a:effectLst>
                  <a:outerShdw blurRad="38100" dist="38100" dir="2700000" algn="tl">
                    <a:srgbClr val="C0C0C0"/>
                  </a:outerShdw>
                </a:effectLst>
              </a:rPr>
              <a:t>Stimulation Setting</a:t>
            </a:r>
          </a:p>
        </p:txBody>
      </p:sp>
    </p:spTree>
    <p:extLst>
      <p:ext uri="{BB962C8B-B14F-4D97-AF65-F5344CB8AC3E}">
        <p14:creationId xmlns:p14="http://schemas.microsoft.com/office/powerpoint/2010/main" val="35377116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AutoShape 3"/>
          <p:cNvSpPr>
            <a:spLocks noChangeArrowheads="1"/>
          </p:cNvSpPr>
          <p:nvPr/>
        </p:nvSpPr>
        <p:spPr bwMode="auto">
          <a:xfrm rot="5400000">
            <a:off x="4140200" y="8302625"/>
            <a:ext cx="1066800" cy="457200"/>
          </a:xfrm>
          <a:prstGeom prst="cube">
            <a:avLst>
              <a:gd name="adj" fmla="val 25000"/>
            </a:avLst>
          </a:prstGeom>
          <a:solidFill>
            <a:schemeClr val="accent1"/>
          </a:solidFill>
          <a:ln w="9525">
            <a:solidFill>
              <a:schemeClr val="tx1"/>
            </a:solidFill>
            <a:miter lim="800000"/>
            <a:headEnd/>
            <a:tailEnd/>
          </a:ln>
        </p:spPr>
        <p:txBody>
          <a:bodyPr rot="10800000" vert="eaVert" wrap="none" lIns="182880" tIns="91440" rIns="182880" bIns="91440" anchor="ctr"/>
          <a:lstStyle/>
          <a:p>
            <a:pPr defTabSz="1828800"/>
            <a:r>
              <a:rPr lang="en-US" sz="800"/>
              <a:t>Isolator</a:t>
            </a:r>
          </a:p>
        </p:txBody>
      </p:sp>
      <p:sp>
        <p:nvSpPr>
          <p:cNvPr id="75782" name="Rectangle 6"/>
          <p:cNvSpPr>
            <a:spLocks noChangeArrowheads="1"/>
          </p:cNvSpPr>
          <p:nvPr/>
        </p:nvSpPr>
        <p:spPr bwMode="auto">
          <a:xfrm>
            <a:off x="7499350" y="7858125"/>
            <a:ext cx="3200400" cy="1219200"/>
          </a:xfrm>
          <a:prstGeom prst="rect">
            <a:avLst/>
          </a:prstGeom>
          <a:solidFill>
            <a:srgbClr val="EAEAEA">
              <a:alpha val="70195"/>
            </a:srgbClr>
          </a:solidFill>
          <a:ln w="9525">
            <a:solidFill>
              <a:schemeClr val="tx1"/>
            </a:solidFill>
            <a:miter lim="800000"/>
            <a:headEnd/>
            <a:tailEnd/>
          </a:ln>
        </p:spPr>
        <p:txBody>
          <a:bodyPr wrap="none" lIns="182880" tIns="91440" rIns="182880" bIns="91440" anchor="ctr"/>
          <a:lstStyle/>
          <a:p>
            <a:pPr defTabSz="1828800"/>
            <a:r>
              <a:rPr lang="en-US" sz="2400"/>
              <a:t>Oscilloscope</a:t>
            </a:r>
          </a:p>
        </p:txBody>
      </p:sp>
      <p:sp>
        <p:nvSpPr>
          <p:cNvPr id="75785" name="Rectangle 9"/>
          <p:cNvSpPr>
            <a:spLocks noChangeArrowheads="1"/>
          </p:cNvSpPr>
          <p:nvPr/>
        </p:nvSpPr>
        <p:spPr bwMode="auto">
          <a:xfrm>
            <a:off x="7499350" y="3355975"/>
            <a:ext cx="3200400" cy="1219200"/>
          </a:xfrm>
          <a:prstGeom prst="rect">
            <a:avLst/>
          </a:prstGeom>
          <a:solidFill>
            <a:schemeClr val="bg1">
              <a:alpha val="70195"/>
            </a:schemeClr>
          </a:solidFill>
          <a:ln w="9525">
            <a:solidFill>
              <a:schemeClr val="tx1"/>
            </a:solidFill>
            <a:miter lim="800000"/>
            <a:headEnd/>
            <a:tailEnd/>
          </a:ln>
        </p:spPr>
        <p:txBody>
          <a:bodyPr wrap="none" lIns="182880" tIns="91440" rIns="182880" bIns="91440" anchor="ctr"/>
          <a:lstStyle/>
          <a:p>
            <a:pPr defTabSz="1828800"/>
            <a:r>
              <a:rPr lang="en-US" sz="2400"/>
              <a:t>Stimulator</a:t>
            </a:r>
          </a:p>
        </p:txBody>
      </p:sp>
      <p:sp>
        <p:nvSpPr>
          <p:cNvPr id="75787" name="Rectangle 11"/>
          <p:cNvSpPr>
            <a:spLocks noChangeArrowheads="1"/>
          </p:cNvSpPr>
          <p:nvPr/>
        </p:nvSpPr>
        <p:spPr bwMode="auto">
          <a:xfrm>
            <a:off x="7499350" y="5943600"/>
            <a:ext cx="3200400" cy="914400"/>
          </a:xfrm>
          <a:prstGeom prst="rect">
            <a:avLst/>
          </a:prstGeom>
          <a:solidFill>
            <a:srgbClr val="3399FF">
              <a:alpha val="70195"/>
            </a:srgbClr>
          </a:solidFill>
          <a:ln w="9525">
            <a:solidFill>
              <a:schemeClr val="tx1"/>
            </a:solidFill>
            <a:miter lim="800000"/>
            <a:headEnd/>
            <a:tailEnd/>
          </a:ln>
        </p:spPr>
        <p:txBody>
          <a:bodyPr wrap="none" lIns="182880" tIns="91440" rIns="182880" bIns="91440" anchor="ctr"/>
          <a:lstStyle/>
          <a:p>
            <a:pPr defTabSz="1828800"/>
            <a:r>
              <a:rPr lang="en-US" sz="2400"/>
              <a:t>Amplifier &amp; Filter</a:t>
            </a:r>
          </a:p>
        </p:txBody>
      </p:sp>
      <p:cxnSp>
        <p:nvCxnSpPr>
          <p:cNvPr id="75795" name="AutoShape 19"/>
          <p:cNvCxnSpPr>
            <a:cxnSpLocks noChangeShapeType="1"/>
            <a:stCxn id="127" idx="1"/>
            <a:endCxn id="75779" idx="2"/>
          </p:cNvCxnSpPr>
          <p:nvPr/>
        </p:nvCxnSpPr>
        <p:spPr bwMode="auto">
          <a:xfrm rot="10800000" flipV="1">
            <a:off x="4616451" y="3946523"/>
            <a:ext cx="2909887" cy="4051301"/>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75796" name="AutoShape 20"/>
          <p:cNvCxnSpPr>
            <a:cxnSpLocks noChangeShapeType="1"/>
            <a:endCxn id="75815" idx="0"/>
          </p:cNvCxnSpPr>
          <p:nvPr/>
        </p:nvCxnSpPr>
        <p:spPr bwMode="auto">
          <a:xfrm rot="10800000" flipV="1">
            <a:off x="4787900" y="4152900"/>
            <a:ext cx="2716212" cy="384810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grpSp>
        <p:nvGrpSpPr>
          <p:cNvPr id="9" name="Group 8"/>
          <p:cNvGrpSpPr/>
          <p:nvPr/>
        </p:nvGrpSpPr>
        <p:grpSpPr>
          <a:xfrm>
            <a:off x="1701800" y="8382000"/>
            <a:ext cx="0" cy="1752600"/>
            <a:chOff x="1701800" y="8382000"/>
            <a:chExt cx="0" cy="1752600"/>
          </a:xfrm>
        </p:grpSpPr>
        <p:sp>
          <p:nvSpPr>
            <p:cNvPr id="75800" name="Line 24"/>
            <p:cNvSpPr>
              <a:spLocks noChangeShapeType="1"/>
            </p:cNvSpPr>
            <p:nvPr/>
          </p:nvSpPr>
          <p:spPr bwMode="auto">
            <a:xfrm>
              <a:off x="1701800" y="8382000"/>
              <a:ext cx="0" cy="762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04" name="Line 28"/>
            <p:cNvSpPr>
              <a:spLocks noChangeShapeType="1"/>
            </p:cNvSpPr>
            <p:nvPr/>
          </p:nvSpPr>
          <p:spPr bwMode="auto">
            <a:xfrm>
              <a:off x="1701800" y="8458200"/>
              <a:ext cx="0" cy="1676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grpSp>
      <p:cxnSp>
        <p:nvCxnSpPr>
          <p:cNvPr id="75806" name="AutoShape 30"/>
          <p:cNvCxnSpPr>
            <a:cxnSpLocks noChangeShapeType="1"/>
            <a:stCxn id="75818" idx="0"/>
          </p:cNvCxnSpPr>
          <p:nvPr/>
        </p:nvCxnSpPr>
        <p:spPr bwMode="auto">
          <a:xfrm rot="10800000">
            <a:off x="1969293" y="8677275"/>
            <a:ext cx="1734346" cy="1"/>
          </a:xfrm>
          <a:prstGeom prst="bentConnector3">
            <a:avLst>
              <a:gd name="adj1" fmla="val 50000"/>
            </a:avLst>
          </a:prstGeom>
          <a:noFill/>
          <a:ln w="38100">
            <a:solidFill>
              <a:srgbClr val="0000FF"/>
            </a:solidFill>
            <a:miter lim="800000"/>
            <a:headEnd/>
            <a:tailEnd type="triangle" w="med" len="med"/>
          </a:ln>
          <a:extLst>
            <a:ext uri="{909E8E84-426E-40DD-AFC4-6F175D3DCCD1}">
              <a14:hiddenFill xmlns:a14="http://schemas.microsoft.com/office/drawing/2010/main">
                <a:noFill/>
              </a14:hiddenFill>
            </a:ext>
          </a:extLst>
        </p:spPr>
      </p:cxnSp>
      <p:cxnSp>
        <p:nvCxnSpPr>
          <p:cNvPr id="75807" name="AutoShape 31"/>
          <p:cNvCxnSpPr>
            <a:cxnSpLocks noChangeShapeType="1"/>
            <a:stCxn id="75863" idx="2"/>
            <a:endCxn id="75809" idx="10"/>
          </p:cNvCxnSpPr>
          <p:nvPr/>
        </p:nvCxnSpPr>
        <p:spPr bwMode="auto">
          <a:xfrm rot="5400000">
            <a:off x="2540000" y="9712325"/>
            <a:ext cx="2187575" cy="28575"/>
          </a:xfrm>
          <a:prstGeom prst="bentConnector3">
            <a:avLst>
              <a:gd name="adj1" fmla="val 50000"/>
            </a:avLst>
          </a:prstGeom>
          <a:noFill/>
          <a:ln w="38100">
            <a:solidFill>
              <a:srgbClr val="996633"/>
            </a:solidFill>
            <a:miter lim="800000"/>
            <a:headEnd/>
            <a:tailEnd type="triangle" w="med" len="med"/>
          </a:ln>
          <a:extLst>
            <a:ext uri="{909E8E84-426E-40DD-AFC4-6F175D3DCCD1}">
              <a14:hiddenFill xmlns:a14="http://schemas.microsoft.com/office/drawing/2010/main">
                <a:noFill/>
              </a14:hiddenFill>
            </a:ext>
          </a:extLst>
        </p:spPr>
      </p:cxnSp>
      <p:cxnSp>
        <p:nvCxnSpPr>
          <p:cNvPr id="75808" name="AutoShape 32"/>
          <p:cNvCxnSpPr>
            <a:cxnSpLocks noChangeShapeType="1"/>
            <a:stCxn id="75819" idx="2"/>
            <a:endCxn id="75809" idx="14"/>
          </p:cNvCxnSpPr>
          <p:nvPr/>
        </p:nvCxnSpPr>
        <p:spPr bwMode="auto">
          <a:xfrm rot="5400000">
            <a:off x="2807494" y="9690894"/>
            <a:ext cx="2168525" cy="90487"/>
          </a:xfrm>
          <a:prstGeom prst="bentConnector3">
            <a:avLst>
              <a:gd name="adj1" fmla="val 50000"/>
            </a:avLst>
          </a:prstGeom>
          <a:noFill/>
          <a:ln w="38100">
            <a:solidFill>
              <a:srgbClr val="996633"/>
            </a:solidFill>
            <a:miter lim="800000"/>
            <a:headEnd/>
            <a:tailEnd type="triangle" w="med" len="med"/>
          </a:ln>
          <a:extLst>
            <a:ext uri="{909E8E84-426E-40DD-AFC4-6F175D3DCCD1}">
              <a14:hiddenFill xmlns:a14="http://schemas.microsoft.com/office/drawing/2010/main">
                <a:noFill/>
              </a14:hiddenFill>
            </a:ext>
          </a:extLst>
        </p:spPr>
      </p:cxnSp>
      <p:sp>
        <p:nvSpPr>
          <p:cNvPr id="75809" name="Freeform 33"/>
          <p:cNvSpPr>
            <a:spLocks/>
          </p:cNvSpPr>
          <p:nvPr/>
        </p:nvSpPr>
        <p:spPr bwMode="auto">
          <a:xfrm flipV="1">
            <a:off x="3505200" y="10820400"/>
            <a:ext cx="457200" cy="914400"/>
          </a:xfrm>
          <a:custGeom>
            <a:avLst/>
            <a:gdLst>
              <a:gd name="T0" fmla="*/ 2147483647 w 2307"/>
              <a:gd name="T1" fmla="*/ 0 h 2305"/>
              <a:gd name="T2" fmla="*/ 2147483647 w 2307"/>
              <a:gd name="T3" fmla="*/ 2147483647 h 2305"/>
              <a:gd name="T4" fmla="*/ 2147483647 w 2307"/>
              <a:gd name="T5" fmla="*/ 2147483647 h 2305"/>
              <a:gd name="T6" fmla="*/ 2147483647 w 2307"/>
              <a:gd name="T7" fmla="*/ 2147483647 h 2305"/>
              <a:gd name="T8" fmla="*/ 2147483647 w 2307"/>
              <a:gd name="T9" fmla="*/ 2147483647 h 2305"/>
              <a:gd name="T10" fmla="*/ 2147483647 w 2307"/>
              <a:gd name="T11" fmla="*/ 2147483647 h 2305"/>
              <a:gd name="T12" fmla="*/ 2147483647 w 2307"/>
              <a:gd name="T13" fmla="*/ 2147483647 h 2305"/>
              <a:gd name="T14" fmla="*/ 2147483647 w 2307"/>
              <a:gd name="T15" fmla="*/ 2147483647 h 2305"/>
              <a:gd name="T16" fmla="*/ 2147483647 w 2307"/>
              <a:gd name="T17" fmla="*/ 2147483647 h 2305"/>
              <a:gd name="T18" fmla="*/ 2147483647 w 2307"/>
              <a:gd name="T19" fmla="*/ 2147483647 h 2305"/>
              <a:gd name="T20" fmla="*/ 2147483647 w 2307"/>
              <a:gd name="T21" fmla="*/ 2147483647 h 2305"/>
              <a:gd name="T22" fmla="*/ 2147483647 w 2307"/>
              <a:gd name="T23" fmla="*/ 2147483647 h 2305"/>
              <a:gd name="T24" fmla="*/ 2147483647 w 2307"/>
              <a:gd name="T25" fmla="*/ 2147483647 h 2305"/>
              <a:gd name="T26" fmla="*/ 2147483647 w 2307"/>
              <a:gd name="T27" fmla="*/ 2147483647 h 2305"/>
              <a:gd name="T28" fmla="*/ 2147483647 w 2307"/>
              <a:gd name="T29" fmla="*/ 2147483647 h 2305"/>
              <a:gd name="T30" fmla="*/ 2147483647 w 2307"/>
              <a:gd name="T31" fmla="*/ 2147483647 h 2305"/>
              <a:gd name="T32" fmla="*/ 2147483647 w 2307"/>
              <a:gd name="T33" fmla="*/ 2147483647 h 2305"/>
              <a:gd name="T34" fmla="*/ 2147483647 w 2307"/>
              <a:gd name="T35" fmla="*/ 2147483647 h 2305"/>
              <a:gd name="T36" fmla="*/ 2147483647 w 2307"/>
              <a:gd name="T37" fmla="*/ 2147483647 h 2305"/>
              <a:gd name="T38" fmla="*/ 2147483647 w 2307"/>
              <a:gd name="T39" fmla="*/ 2147483647 h 2305"/>
              <a:gd name="T40" fmla="*/ 2147483647 w 2307"/>
              <a:gd name="T41" fmla="*/ 2147483647 h 2305"/>
              <a:gd name="T42" fmla="*/ 2147483647 w 2307"/>
              <a:gd name="T43" fmla="*/ 2147483647 h 2305"/>
              <a:gd name="T44" fmla="*/ 2147483647 w 2307"/>
              <a:gd name="T45" fmla="*/ 2147483647 h 2305"/>
              <a:gd name="T46" fmla="*/ 2147483647 w 2307"/>
              <a:gd name="T47" fmla="*/ 2147483647 h 2305"/>
              <a:gd name="T48" fmla="*/ 2147483647 w 2307"/>
              <a:gd name="T49" fmla="*/ 2147483647 h 2305"/>
              <a:gd name="T50" fmla="*/ 2147483647 w 2307"/>
              <a:gd name="T51" fmla="*/ 0 h 2305"/>
              <a:gd name="T52" fmla="*/ 2147483647 w 2307"/>
              <a:gd name="T53" fmla="*/ 2147483647 h 2305"/>
              <a:gd name="T54" fmla="*/ 2147483647 w 2307"/>
              <a:gd name="T55" fmla="*/ 2147483647 h 2305"/>
              <a:gd name="T56" fmla="*/ 2147483647 w 2307"/>
              <a:gd name="T57" fmla="*/ 2147483647 h 2305"/>
              <a:gd name="T58" fmla="*/ 2147483647 w 2307"/>
              <a:gd name="T59" fmla="*/ 2147483647 h 2305"/>
              <a:gd name="T60" fmla="*/ 2147483647 w 2307"/>
              <a:gd name="T61" fmla="*/ 2147483647 h 2305"/>
              <a:gd name="T62" fmla="*/ 2147483647 w 2307"/>
              <a:gd name="T63" fmla="*/ 0 h 2305"/>
              <a:gd name="T64" fmla="*/ 2147483647 w 2307"/>
              <a:gd name="T65" fmla="*/ 0 h 230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307"/>
              <a:gd name="T100" fmla="*/ 0 h 2305"/>
              <a:gd name="T101" fmla="*/ 2307 w 2307"/>
              <a:gd name="T102" fmla="*/ 2305 h 230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307" h="2305">
                <a:moveTo>
                  <a:pt x="2" y="0"/>
                </a:moveTo>
                <a:cubicBezTo>
                  <a:pt x="2" y="83"/>
                  <a:pt x="2" y="192"/>
                  <a:pt x="2" y="288"/>
                </a:cubicBezTo>
                <a:cubicBezTo>
                  <a:pt x="2" y="384"/>
                  <a:pt x="3" y="479"/>
                  <a:pt x="3" y="576"/>
                </a:cubicBezTo>
                <a:lnTo>
                  <a:pt x="1" y="864"/>
                </a:lnTo>
                <a:lnTo>
                  <a:pt x="2" y="1152"/>
                </a:lnTo>
                <a:lnTo>
                  <a:pt x="1" y="1440"/>
                </a:lnTo>
                <a:lnTo>
                  <a:pt x="1" y="1728"/>
                </a:lnTo>
                <a:cubicBezTo>
                  <a:pt x="1" y="1728"/>
                  <a:pt x="1" y="1931"/>
                  <a:pt x="1" y="2016"/>
                </a:cubicBezTo>
                <a:cubicBezTo>
                  <a:pt x="0" y="2076"/>
                  <a:pt x="2" y="2239"/>
                  <a:pt x="1" y="2303"/>
                </a:cubicBezTo>
                <a:cubicBezTo>
                  <a:pt x="57" y="2305"/>
                  <a:pt x="203" y="2296"/>
                  <a:pt x="289" y="2304"/>
                </a:cubicBezTo>
                <a:lnTo>
                  <a:pt x="577" y="2303"/>
                </a:lnTo>
                <a:lnTo>
                  <a:pt x="865" y="2304"/>
                </a:lnTo>
                <a:lnTo>
                  <a:pt x="1153" y="2304"/>
                </a:lnTo>
                <a:lnTo>
                  <a:pt x="1441" y="2303"/>
                </a:lnTo>
                <a:lnTo>
                  <a:pt x="1729" y="2304"/>
                </a:lnTo>
                <a:cubicBezTo>
                  <a:pt x="1729" y="2304"/>
                  <a:pt x="2017" y="2304"/>
                  <a:pt x="2017" y="2304"/>
                </a:cubicBezTo>
                <a:cubicBezTo>
                  <a:pt x="2113" y="2304"/>
                  <a:pt x="2226" y="2304"/>
                  <a:pt x="2306" y="2304"/>
                </a:cubicBezTo>
                <a:cubicBezTo>
                  <a:pt x="2305" y="2231"/>
                  <a:pt x="2306" y="2112"/>
                  <a:pt x="2306" y="2016"/>
                </a:cubicBezTo>
                <a:cubicBezTo>
                  <a:pt x="2306" y="1920"/>
                  <a:pt x="2305" y="1824"/>
                  <a:pt x="2305" y="1728"/>
                </a:cubicBezTo>
                <a:lnTo>
                  <a:pt x="2305" y="1439"/>
                </a:lnTo>
                <a:lnTo>
                  <a:pt x="2305" y="1152"/>
                </a:lnTo>
                <a:lnTo>
                  <a:pt x="2305" y="864"/>
                </a:lnTo>
                <a:lnTo>
                  <a:pt x="2305" y="576"/>
                </a:lnTo>
                <a:cubicBezTo>
                  <a:pt x="2305" y="576"/>
                  <a:pt x="2306" y="288"/>
                  <a:pt x="2306" y="288"/>
                </a:cubicBezTo>
                <a:cubicBezTo>
                  <a:pt x="2306" y="192"/>
                  <a:pt x="2307" y="61"/>
                  <a:pt x="2305" y="1"/>
                </a:cubicBezTo>
                <a:cubicBezTo>
                  <a:pt x="2235" y="0"/>
                  <a:pt x="2113" y="0"/>
                  <a:pt x="2017" y="0"/>
                </a:cubicBezTo>
                <a:cubicBezTo>
                  <a:pt x="1921" y="0"/>
                  <a:pt x="1825" y="1"/>
                  <a:pt x="1729" y="1"/>
                </a:cubicBezTo>
                <a:lnTo>
                  <a:pt x="1442" y="1"/>
                </a:lnTo>
                <a:lnTo>
                  <a:pt x="1154" y="1"/>
                </a:lnTo>
                <a:lnTo>
                  <a:pt x="866" y="1"/>
                </a:lnTo>
                <a:lnTo>
                  <a:pt x="578" y="1"/>
                </a:lnTo>
                <a:cubicBezTo>
                  <a:pt x="578" y="1"/>
                  <a:pt x="290" y="0"/>
                  <a:pt x="290" y="0"/>
                </a:cubicBezTo>
                <a:cubicBezTo>
                  <a:pt x="194" y="0"/>
                  <a:pt x="60" y="0"/>
                  <a:pt x="2" y="0"/>
                </a:cubicBezTo>
                <a:close/>
              </a:path>
            </a:pathLst>
          </a:custGeom>
          <a:solidFill>
            <a:schemeClr val="bg2"/>
          </a:solidFill>
          <a:ln>
            <a:noFill/>
          </a:ln>
          <a:extLst>
            <a:ext uri="{91240B29-F687-4F45-9708-019B960494DF}">
              <a14:hiddenLine xmlns:a14="http://schemas.microsoft.com/office/drawing/2010/main" w="28575" cap="flat" cmpd="sng">
                <a:solidFill>
                  <a:srgbClr val="000000"/>
                </a:solidFill>
                <a:prstDash val="solid"/>
                <a:round/>
                <a:headEnd type="none" w="med" len="med"/>
                <a:tailEnd type="none" w="sm" len="med"/>
              </a14:hiddenLine>
            </a:ext>
          </a:extLst>
        </p:spPr>
        <p:txBody>
          <a:bodyPr wrap="none" anchor="ctr"/>
          <a:lstStyle/>
          <a:p>
            <a:endParaRPr lang="en-US"/>
          </a:p>
        </p:txBody>
      </p:sp>
      <p:cxnSp>
        <p:nvCxnSpPr>
          <p:cNvPr id="75810" name="AutoShape 34"/>
          <p:cNvCxnSpPr>
            <a:cxnSpLocks noChangeShapeType="1"/>
            <a:stCxn id="75809" idx="28"/>
            <a:endCxn id="75782" idx="1"/>
          </p:cNvCxnSpPr>
          <p:nvPr/>
        </p:nvCxnSpPr>
        <p:spPr bwMode="auto">
          <a:xfrm rot="5400000" flipH="1" flipV="1">
            <a:off x="3983831" y="8217694"/>
            <a:ext cx="3265488" cy="3765550"/>
          </a:xfrm>
          <a:prstGeom prst="bentConnector4">
            <a:avLst>
              <a:gd name="adj1" fmla="val -7051"/>
              <a:gd name="adj2" fmla="val 53037"/>
            </a:avLst>
          </a:prstGeom>
          <a:noFill/>
          <a:ln w="38100">
            <a:solidFill>
              <a:srgbClr val="996633"/>
            </a:solidFill>
            <a:miter lim="800000"/>
            <a:headEnd/>
            <a:tailEnd type="triangle" w="med" len="med"/>
          </a:ln>
          <a:extLst>
            <a:ext uri="{909E8E84-426E-40DD-AFC4-6F175D3DCCD1}">
              <a14:hiddenFill xmlns:a14="http://schemas.microsoft.com/office/drawing/2010/main">
                <a:noFill/>
              </a14:hiddenFill>
            </a:ext>
          </a:extLst>
        </p:spPr>
      </p:cxnSp>
      <p:sp>
        <p:nvSpPr>
          <p:cNvPr id="75811" name="Text Box 35"/>
          <p:cNvSpPr txBox="1">
            <a:spLocks noChangeArrowheads="1"/>
          </p:cNvSpPr>
          <p:nvPr/>
        </p:nvSpPr>
        <p:spPr bwMode="auto">
          <a:xfrm rot="5400000">
            <a:off x="3200400" y="11125200"/>
            <a:ext cx="1066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1800"/>
              <a:t>Probe</a:t>
            </a:r>
          </a:p>
        </p:txBody>
      </p:sp>
      <p:sp>
        <p:nvSpPr>
          <p:cNvPr id="75815" name="Text Box 39"/>
          <p:cNvSpPr txBox="1">
            <a:spLocks noChangeArrowheads="1"/>
          </p:cNvSpPr>
          <p:nvPr/>
        </p:nvSpPr>
        <p:spPr bwMode="auto">
          <a:xfrm>
            <a:off x="4603750" y="8001000"/>
            <a:ext cx="368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t> </a:t>
            </a:r>
          </a:p>
        </p:txBody>
      </p:sp>
      <p:sp>
        <p:nvSpPr>
          <p:cNvPr id="75816" name="Text Box 40"/>
          <p:cNvSpPr txBox="1">
            <a:spLocks noChangeArrowheads="1"/>
          </p:cNvSpPr>
          <p:nvPr/>
        </p:nvSpPr>
        <p:spPr bwMode="auto">
          <a:xfrm>
            <a:off x="4660900" y="8458200"/>
            <a:ext cx="368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a:t> </a:t>
            </a:r>
          </a:p>
        </p:txBody>
      </p:sp>
      <p:sp>
        <p:nvSpPr>
          <p:cNvPr id="75817" name="Freeform 41"/>
          <p:cNvSpPr>
            <a:spLocks/>
          </p:cNvSpPr>
          <p:nvPr/>
        </p:nvSpPr>
        <p:spPr bwMode="auto">
          <a:xfrm flipV="1">
            <a:off x="1701800" y="8496300"/>
            <a:ext cx="304800" cy="457200"/>
          </a:xfrm>
          <a:custGeom>
            <a:avLst/>
            <a:gdLst>
              <a:gd name="T0" fmla="*/ 0 w 112"/>
              <a:gd name="T1" fmla="*/ 2147483647 h 104"/>
              <a:gd name="T2" fmla="*/ 2147483647 w 112"/>
              <a:gd name="T3" fmla="*/ 2147483647 h 104"/>
              <a:gd name="T4" fmla="*/ 2147483647 w 112"/>
              <a:gd name="T5" fmla="*/ 0 h 104"/>
              <a:gd name="T6" fmla="*/ 0 60000 65536"/>
              <a:gd name="T7" fmla="*/ 0 60000 65536"/>
              <a:gd name="T8" fmla="*/ 0 60000 65536"/>
              <a:gd name="T9" fmla="*/ 0 w 112"/>
              <a:gd name="T10" fmla="*/ 0 h 104"/>
              <a:gd name="T11" fmla="*/ 112 w 112"/>
              <a:gd name="T12" fmla="*/ 104 h 104"/>
            </a:gdLst>
            <a:ahLst/>
            <a:cxnLst>
              <a:cxn ang="T6">
                <a:pos x="T0" y="T1"/>
              </a:cxn>
              <a:cxn ang="T7">
                <a:pos x="T2" y="T3"/>
              </a:cxn>
              <a:cxn ang="T8">
                <a:pos x="T4" y="T5"/>
              </a:cxn>
            </a:cxnLst>
            <a:rect l="T9" t="T10" r="T11" b="T12"/>
            <a:pathLst>
              <a:path w="112" h="104">
                <a:moveTo>
                  <a:pt x="0" y="48"/>
                </a:moveTo>
                <a:cubicBezTo>
                  <a:pt x="40" y="76"/>
                  <a:pt x="80" y="104"/>
                  <a:pt x="96" y="96"/>
                </a:cubicBezTo>
                <a:cubicBezTo>
                  <a:pt x="112" y="88"/>
                  <a:pt x="88" y="24"/>
                  <a:pt x="96" y="0"/>
                </a:cubicBezTo>
              </a:path>
            </a:pathLst>
          </a:custGeom>
          <a:noFill/>
          <a:ln w="9525">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5818" name="Text Box 42"/>
          <p:cNvSpPr txBox="1">
            <a:spLocks noChangeArrowheads="1"/>
          </p:cNvSpPr>
          <p:nvPr/>
        </p:nvSpPr>
        <p:spPr bwMode="auto">
          <a:xfrm rot="-5400000">
            <a:off x="3600451" y="8567737"/>
            <a:ext cx="4254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75819" name="Text Box 43"/>
          <p:cNvSpPr txBox="1">
            <a:spLocks noChangeArrowheads="1"/>
          </p:cNvSpPr>
          <p:nvPr/>
        </p:nvSpPr>
        <p:spPr bwMode="auto">
          <a:xfrm>
            <a:off x="3724275" y="8432800"/>
            <a:ext cx="4254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75821" name="Freeform 45"/>
          <p:cNvSpPr>
            <a:spLocks/>
          </p:cNvSpPr>
          <p:nvPr/>
        </p:nvSpPr>
        <p:spPr bwMode="auto">
          <a:xfrm>
            <a:off x="3714750" y="8572500"/>
            <a:ext cx="171450" cy="187325"/>
          </a:xfrm>
          <a:custGeom>
            <a:avLst/>
            <a:gdLst>
              <a:gd name="T0" fmla="*/ 0 w 106"/>
              <a:gd name="T1" fmla="*/ 2147483647 h 156"/>
              <a:gd name="T2" fmla="*/ 2147483647 w 106"/>
              <a:gd name="T3" fmla="*/ 2147483647 h 156"/>
              <a:gd name="T4" fmla="*/ 2147483647 w 106"/>
              <a:gd name="T5" fmla="*/ 0 h 156"/>
              <a:gd name="T6" fmla="*/ 2147483647 w 106"/>
              <a:gd name="T7" fmla="*/ 2147483647 h 156"/>
              <a:gd name="T8" fmla="*/ 2147483647 w 106"/>
              <a:gd name="T9" fmla="*/ 2147483647 h 156"/>
              <a:gd name="T10" fmla="*/ 2147483647 w 106"/>
              <a:gd name="T11" fmla="*/ 2147483647 h 156"/>
              <a:gd name="T12" fmla="*/ 0 60000 65536"/>
              <a:gd name="T13" fmla="*/ 0 60000 65536"/>
              <a:gd name="T14" fmla="*/ 0 60000 65536"/>
              <a:gd name="T15" fmla="*/ 0 60000 65536"/>
              <a:gd name="T16" fmla="*/ 0 60000 65536"/>
              <a:gd name="T17" fmla="*/ 0 60000 65536"/>
              <a:gd name="T18" fmla="*/ 0 w 106"/>
              <a:gd name="T19" fmla="*/ 0 h 156"/>
              <a:gd name="T20" fmla="*/ 106 w 106"/>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06" h="156">
                <a:moveTo>
                  <a:pt x="0" y="82"/>
                </a:moveTo>
                <a:lnTo>
                  <a:pt x="21" y="155"/>
                </a:lnTo>
                <a:lnTo>
                  <a:pt x="32" y="0"/>
                </a:lnTo>
                <a:lnTo>
                  <a:pt x="67" y="156"/>
                </a:lnTo>
                <a:lnTo>
                  <a:pt x="85" y="6"/>
                </a:lnTo>
                <a:lnTo>
                  <a:pt x="106" y="94"/>
                </a:lnTo>
              </a:path>
            </a:pathLst>
          </a:cu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5822" name="Rectangle 46"/>
          <p:cNvSpPr>
            <a:spLocks noChangeArrowheads="1"/>
          </p:cNvSpPr>
          <p:nvPr/>
        </p:nvSpPr>
        <p:spPr bwMode="auto">
          <a:xfrm>
            <a:off x="14478000" y="9448800"/>
            <a:ext cx="2438400" cy="3505200"/>
          </a:xfrm>
          <a:prstGeom prst="rect">
            <a:avLst/>
          </a:prstGeom>
          <a:solidFill>
            <a:schemeClr val="accent1"/>
          </a:solidFill>
          <a:ln w="9525">
            <a:solidFill>
              <a:schemeClr val="tx1"/>
            </a:solidFill>
            <a:miter lim="800000"/>
            <a:headEnd/>
            <a:tailEnd/>
          </a:ln>
        </p:spPr>
        <p:txBody>
          <a:bodyPr wrap="none" lIns="182880" tIns="91440" rIns="182880" bIns="91440" anchor="ctr"/>
          <a:lstStyle/>
          <a:p>
            <a:pPr defTabSz="1828800"/>
            <a:r>
              <a:rPr lang="en-US" sz="3600"/>
              <a:t>Blip</a:t>
            </a:r>
          </a:p>
        </p:txBody>
      </p:sp>
      <p:cxnSp>
        <p:nvCxnSpPr>
          <p:cNvPr id="75823" name="AutoShape 47"/>
          <p:cNvCxnSpPr>
            <a:cxnSpLocks noChangeShapeType="1"/>
            <a:stCxn id="75822" idx="1"/>
            <a:endCxn id="75787" idx="3"/>
          </p:cNvCxnSpPr>
          <p:nvPr/>
        </p:nvCxnSpPr>
        <p:spPr bwMode="auto">
          <a:xfrm rot="10800000">
            <a:off x="10699750" y="6400800"/>
            <a:ext cx="3778250" cy="4800600"/>
          </a:xfrm>
          <a:prstGeom prst="bentConnector3">
            <a:avLst>
              <a:gd name="adj1" fmla="val 50000"/>
            </a:avLst>
          </a:prstGeom>
          <a:noFill/>
          <a:ln w="38100">
            <a:solidFill>
              <a:srgbClr val="FFC000"/>
            </a:solidFill>
            <a:miter lim="800000"/>
            <a:headEnd type="triangle" w="med" len="med"/>
            <a:tailEnd/>
          </a:ln>
          <a:extLst>
            <a:ext uri="{909E8E84-426E-40DD-AFC4-6F175D3DCCD1}">
              <a14:hiddenFill xmlns:a14="http://schemas.microsoft.com/office/drawing/2010/main">
                <a:noFill/>
              </a14:hiddenFill>
            </a:ext>
          </a:extLst>
        </p:spPr>
      </p:cxnSp>
      <p:grpSp>
        <p:nvGrpSpPr>
          <p:cNvPr id="69716" name="Group 69715"/>
          <p:cNvGrpSpPr/>
          <p:nvPr/>
        </p:nvGrpSpPr>
        <p:grpSpPr>
          <a:xfrm>
            <a:off x="165100" y="5892800"/>
            <a:ext cx="914400" cy="152400"/>
            <a:chOff x="165100" y="5892800"/>
            <a:chExt cx="914400" cy="152400"/>
          </a:xfrm>
        </p:grpSpPr>
        <p:sp>
          <p:nvSpPr>
            <p:cNvPr id="75826" name="Freeform 50"/>
            <p:cNvSpPr>
              <a:spLocks/>
            </p:cNvSpPr>
            <p:nvPr/>
          </p:nvSpPr>
          <p:spPr bwMode="auto">
            <a:xfrm flipH="1">
              <a:off x="165100" y="5892800"/>
              <a:ext cx="914400" cy="152400"/>
            </a:xfrm>
            <a:custGeom>
              <a:avLst/>
              <a:gdLst>
                <a:gd name="T0" fmla="*/ 2147483647 w 816"/>
                <a:gd name="T1" fmla="*/ 0 h 144"/>
                <a:gd name="T2" fmla="*/ 2147483647 w 816"/>
                <a:gd name="T3" fmla="*/ 2147483647 h 144"/>
                <a:gd name="T4" fmla="*/ 2147483647 w 816"/>
                <a:gd name="T5" fmla="*/ 2147483647 h 144"/>
                <a:gd name="T6" fmla="*/ 2147483647 w 816"/>
                <a:gd name="T7" fmla="*/ 2147483647 h 144"/>
                <a:gd name="T8" fmla="*/ 2147483647 w 816"/>
                <a:gd name="T9" fmla="*/ 2147483647 h 144"/>
                <a:gd name="T10" fmla="*/ 0 w 816"/>
                <a:gd name="T11" fmla="*/ 2147483647 h 144"/>
                <a:gd name="T12" fmla="*/ 0 w 816"/>
                <a:gd name="T13" fmla="*/ 2147483647 h 144"/>
                <a:gd name="T14" fmla="*/ 2147483647 w 816"/>
                <a:gd name="T15" fmla="*/ 2147483647 h 144"/>
                <a:gd name="T16" fmla="*/ 2147483647 w 816"/>
                <a:gd name="T17" fmla="*/ 2147483647 h 144"/>
                <a:gd name="T18" fmla="*/ 2147483647 w 816"/>
                <a:gd name="T19" fmla="*/ 0 h 1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16"/>
                <a:gd name="T31" fmla="*/ 0 h 144"/>
                <a:gd name="T32" fmla="*/ 816 w 816"/>
                <a:gd name="T33" fmla="*/ 144 h 1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16" h="144">
                  <a:moveTo>
                    <a:pt x="192" y="0"/>
                  </a:moveTo>
                  <a:lnTo>
                    <a:pt x="384" y="48"/>
                  </a:lnTo>
                  <a:lnTo>
                    <a:pt x="816" y="96"/>
                  </a:lnTo>
                  <a:lnTo>
                    <a:pt x="816" y="144"/>
                  </a:lnTo>
                  <a:lnTo>
                    <a:pt x="384" y="144"/>
                  </a:lnTo>
                  <a:lnTo>
                    <a:pt x="0" y="144"/>
                  </a:lnTo>
                  <a:lnTo>
                    <a:pt x="0" y="96"/>
                  </a:lnTo>
                  <a:lnTo>
                    <a:pt x="384" y="96"/>
                  </a:lnTo>
                  <a:lnTo>
                    <a:pt x="192" y="48"/>
                  </a:lnTo>
                  <a:lnTo>
                    <a:pt x="192" y="0"/>
                  </a:lnTo>
                  <a:close/>
                </a:path>
              </a:pathLst>
            </a:custGeom>
            <a:solidFill>
              <a:schemeClr val="accent1"/>
            </a:solidFill>
            <a:ln w="6350" cmpd="sng">
              <a:solidFill>
                <a:schemeClr val="tx1"/>
              </a:solidFill>
              <a:round/>
              <a:headEnd/>
              <a:tailEnd/>
            </a:ln>
          </p:spPr>
          <p:txBody>
            <a:bodyPr/>
            <a:lstStyle/>
            <a:p>
              <a:endParaRPr lang="en-US"/>
            </a:p>
          </p:txBody>
        </p:sp>
        <p:sp>
          <p:nvSpPr>
            <p:cNvPr id="75827" name="Oval 51"/>
            <p:cNvSpPr>
              <a:spLocks noChangeArrowheads="1"/>
            </p:cNvSpPr>
            <p:nvPr/>
          </p:nvSpPr>
          <p:spPr bwMode="auto">
            <a:xfrm flipH="1">
              <a:off x="571500" y="5969000"/>
              <a:ext cx="53975" cy="50800"/>
            </a:xfrm>
            <a:prstGeom prst="ellipse">
              <a:avLst/>
            </a:prstGeom>
            <a:solidFill>
              <a:schemeClr val="accent1"/>
            </a:solidFill>
            <a:ln w="6350">
              <a:solidFill>
                <a:schemeClr val="tx1"/>
              </a:solidFill>
              <a:round/>
              <a:headEnd/>
              <a:tailEnd/>
            </a:ln>
          </p:spPr>
          <p:txBody>
            <a:bodyPr wrap="none" anchor="ctr"/>
            <a:lstStyle/>
            <a:p>
              <a:endParaRPr lang="en-US"/>
            </a:p>
          </p:txBody>
        </p:sp>
        <p:sp>
          <p:nvSpPr>
            <p:cNvPr id="75828" name="Freeform 52"/>
            <p:cNvSpPr>
              <a:spLocks/>
            </p:cNvSpPr>
            <p:nvPr/>
          </p:nvSpPr>
          <p:spPr bwMode="auto">
            <a:xfrm flipH="1">
              <a:off x="165100" y="5994400"/>
              <a:ext cx="403225" cy="34925"/>
            </a:xfrm>
            <a:custGeom>
              <a:avLst/>
              <a:gdLst>
                <a:gd name="T0" fmla="*/ 2147483647 w 360"/>
                <a:gd name="T1" fmla="*/ 2147483647 h 34"/>
                <a:gd name="T2" fmla="*/ 2147483647 w 360"/>
                <a:gd name="T3" fmla="*/ 2147483647 h 34"/>
                <a:gd name="T4" fmla="*/ 2147483647 w 360"/>
                <a:gd name="T5" fmla="*/ 2147483647 h 34"/>
                <a:gd name="T6" fmla="*/ 2147483647 w 360"/>
                <a:gd name="T7" fmla="*/ 2147483647 h 34"/>
                <a:gd name="T8" fmla="*/ 2147483647 w 360"/>
                <a:gd name="T9" fmla="*/ 2147483647 h 34"/>
                <a:gd name="T10" fmla="*/ 2147483647 w 360"/>
                <a:gd name="T11" fmla="*/ 2147483647 h 34"/>
                <a:gd name="T12" fmla="*/ 2147483647 w 360"/>
                <a:gd name="T13" fmla="*/ 2147483647 h 34"/>
                <a:gd name="T14" fmla="*/ 2147483647 w 360"/>
                <a:gd name="T15" fmla="*/ 2147483647 h 34"/>
                <a:gd name="T16" fmla="*/ 2147483647 w 360"/>
                <a:gd name="T17" fmla="*/ 0 h 34"/>
                <a:gd name="T18" fmla="*/ 2147483647 w 360"/>
                <a:gd name="T19" fmla="*/ 2147483647 h 34"/>
                <a:gd name="T20" fmla="*/ 2147483647 w 360"/>
                <a:gd name="T21" fmla="*/ 2147483647 h 34"/>
                <a:gd name="T22" fmla="*/ 2147483647 w 360"/>
                <a:gd name="T23" fmla="*/ 2147483647 h 34"/>
                <a:gd name="T24" fmla="*/ 2147483647 w 360"/>
                <a:gd name="T25" fmla="*/ 2147483647 h 34"/>
                <a:gd name="T26" fmla="*/ 2147483647 w 360"/>
                <a:gd name="T27" fmla="*/ 2147483647 h 34"/>
                <a:gd name="T28" fmla="*/ 0 w 360"/>
                <a:gd name="T29" fmla="*/ 2147483647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0"/>
                <a:gd name="T46" fmla="*/ 0 h 34"/>
                <a:gd name="T47" fmla="*/ 360 w 360"/>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0" h="34">
                  <a:moveTo>
                    <a:pt x="360" y="21"/>
                  </a:moveTo>
                  <a:lnTo>
                    <a:pt x="326" y="34"/>
                  </a:lnTo>
                  <a:lnTo>
                    <a:pt x="296" y="12"/>
                  </a:lnTo>
                  <a:lnTo>
                    <a:pt x="273" y="34"/>
                  </a:lnTo>
                  <a:lnTo>
                    <a:pt x="245" y="4"/>
                  </a:lnTo>
                  <a:lnTo>
                    <a:pt x="218" y="34"/>
                  </a:lnTo>
                  <a:lnTo>
                    <a:pt x="194" y="1"/>
                  </a:lnTo>
                  <a:lnTo>
                    <a:pt x="170" y="31"/>
                  </a:lnTo>
                  <a:lnTo>
                    <a:pt x="152" y="0"/>
                  </a:lnTo>
                  <a:lnTo>
                    <a:pt x="122" y="30"/>
                  </a:lnTo>
                  <a:lnTo>
                    <a:pt x="98" y="3"/>
                  </a:lnTo>
                  <a:lnTo>
                    <a:pt x="77" y="30"/>
                  </a:lnTo>
                  <a:lnTo>
                    <a:pt x="56" y="1"/>
                  </a:lnTo>
                  <a:lnTo>
                    <a:pt x="32" y="25"/>
                  </a:lnTo>
                  <a:lnTo>
                    <a:pt x="0" y="12"/>
                  </a:lnTo>
                </a:path>
              </a:pathLst>
            </a:custGeom>
            <a:noFill/>
            <a:ln w="635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cxnSp>
        <p:nvCxnSpPr>
          <p:cNvPr id="75829" name="AutoShape 53"/>
          <p:cNvCxnSpPr>
            <a:cxnSpLocks noChangeShapeType="1"/>
            <a:endCxn id="75826" idx="5"/>
          </p:cNvCxnSpPr>
          <p:nvPr/>
        </p:nvCxnSpPr>
        <p:spPr bwMode="auto">
          <a:xfrm rot="5400000">
            <a:off x="1275556" y="5593557"/>
            <a:ext cx="255587" cy="647700"/>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sp>
        <p:nvSpPr>
          <p:cNvPr id="75846" name="Line 70"/>
          <p:cNvSpPr>
            <a:spLocks noChangeShapeType="1"/>
          </p:cNvSpPr>
          <p:nvPr/>
        </p:nvSpPr>
        <p:spPr bwMode="auto">
          <a:xfrm>
            <a:off x="285750" y="6248400"/>
            <a:ext cx="0" cy="762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75847" name="Line 71"/>
          <p:cNvSpPr>
            <a:spLocks noChangeShapeType="1"/>
          </p:cNvSpPr>
          <p:nvPr/>
        </p:nvSpPr>
        <p:spPr bwMode="auto">
          <a:xfrm>
            <a:off x="285750" y="5638800"/>
            <a:ext cx="0" cy="1676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9709" name="Freeform 77"/>
          <p:cNvSpPr>
            <a:spLocks/>
          </p:cNvSpPr>
          <p:nvPr/>
        </p:nvSpPr>
        <p:spPr bwMode="auto">
          <a:xfrm>
            <a:off x="76" y="6704776"/>
            <a:ext cx="1959069" cy="5512960"/>
          </a:xfrm>
          <a:custGeom>
            <a:avLst/>
            <a:gdLst>
              <a:gd name="T0" fmla="*/ 0 w 622"/>
              <a:gd name="T1" fmla="*/ 0 h 1301"/>
              <a:gd name="T2" fmla="*/ 2147483647 w 622"/>
              <a:gd name="T3" fmla="*/ 2147483647 h 1301"/>
              <a:gd name="T4" fmla="*/ 2147483647 w 622"/>
              <a:gd name="T5" fmla="*/ 2147483647 h 1301"/>
              <a:gd name="T6" fmla="*/ 2147483647 w 622"/>
              <a:gd name="T7" fmla="*/ 2147483647 h 1301"/>
              <a:gd name="T8" fmla="*/ 2147483647 w 622"/>
              <a:gd name="T9" fmla="*/ 2147483647 h 1301"/>
              <a:gd name="T10" fmla="*/ 2147483647 w 622"/>
              <a:gd name="T11" fmla="*/ 2147483647 h 1301"/>
              <a:gd name="T12" fmla="*/ 0 60000 65536"/>
              <a:gd name="T13" fmla="*/ 0 60000 65536"/>
              <a:gd name="T14" fmla="*/ 0 60000 65536"/>
              <a:gd name="T15" fmla="*/ 0 60000 65536"/>
              <a:gd name="T16" fmla="*/ 0 60000 65536"/>
              <a:gd name="T17" fmla="*/ 0 60000 65536"/>
              <a:gd name="T18" fmla="*/ 0 w 622"/>
              <a:gd name="T19" fmla="*/ 0 h 1301"/>
              <a:gd name="T20" fmla="*/ 622 w 622"/>
              <a:gd name="T21" fmla="*/ 1301 h 1301"/>
              <a:gd name="connsiteX0" fmla="*/ 0 w 10498"/>
              <a:gd name="connsiteY0" fmla="*/ 0 h 10000"/>
              <a:gd name="connsiteX1" fmla="*/ 2893 w 10498"/>
              <a:gd name="connsiteY1" fmla="*/ 407 h 10000"/>
              <a:gd name="connsiteX2" fmla="*/ 5176 w 10498"/>
              <a:gd name="connsiteY2" fmla="*/ 1737 h 10000"/>
              <a:gd name="connsiteX3" fmla="*/ 8103 w 10498"/>
              <a:gd name="connsiteY3" fmla="*/ 4389 h 10000"/>
              <a:gd name="connsiteX4" fmla="*/ 9919 w 10498"/>
              <a:gd name="connsiteY4" fmla="*/ 7748 h 10000"/>
              <a:gd name="connsiteX5" fmla="*/ 10498 w 10498"/>
              <a:gd name="connsiteY5" fmla="*/ 10000 h 10000"/>
              <a:gd name="connsiteX0" fmla="*/ 0 w 10498"/>
              <a:gd name="connsiteY0" fmla="*/ 2 h 10002"/>
              <a:gd name="connsiteX1" fmla="*/ 2893 w 10498"/>
              <a:gd name="connsiteY1" fmla="*/ 409 h 10002"/>
              <a:gd name="connsiteX2" fmla="*/ 5176 w 10498"/>
              <a:gd name="connsiteY2" fmla="*/ 1739 h 10002"/>
              <a:gd name="connsiteX3" fmla="*/ 8103 w 10498"/>
              <a:gd name="connsiteY3" fmla="*/ 4391 h 10002"/>
              <a:gd name="connsiteX4" fmla="*/ 9919 w 10498"/>
              <a:gd name="connsiteY4" fmla="*/ 7750 h 10002"/>
              <a:gd name="connsiteX5" fmla="*/ 10498 w 10498"/>
              <a:gd name="connsiteY5" fmla="*/ 10002 h 10002"/>
              <a:gd name="connsiteX0" fmla="*/ 0 w 9934"/>
              <a:gd name="connsiteY0" fmla="*/ 2 h 12585"/>
              <a:gd name="connsiteX1" fmla="*/ 2893 w 9934"/>
              <a:gd name="connsiteY1" fmla="*/ 409 h 12585"/>
              <a:gd name="connsiteX2" fmla="*/ 5176 w 9934"/>
              <a:gd name="connsiteY2" fmla="*/ 1739 h 12585"/>
              <a:gd name="connsiteX3" fmla="*/ 8103 w 9934"/>
              <a:gd name="connsiteY3" fmla="*/ 4391 h 12585"/>
              <a:gd name="connsiteX4" fmla="*/ 9919 w 9934"/>
              <a:gd name="connsiteY4" fmla="*/ 7750 h 12585"/>
              <a:gd name="connsiteX5" fmla="*/ 2926 w 9934"/>
              <a:gd name="connsiteY5" fmla="*/ 12585 h 12585"/>
              <a:gd name="connsiteX0" fmla="*/ 0 w 10937"/>
              <a:gd name="connsiteY0" fmla="*/ 2 h 10000"/>
              <a:gd name="connsiteX1" fmla="*/ 2912 w 10937"/>
              <a:gd name="connsiteY1" fmla="*/ 325 h 10000"/>
              <a:gd name="connsiteX2" fmla="*/ 5210 w 10937"/>
              <a:gd name="connsiteY2" fmla="*/ 1382 h 10000"/>
              <a:gd name="connsiteX3" fmla="*/ 8157 w 10937"/>
              <a:gd name="connsiteY3" fmla="*/ 3489 h 10000"/>
              <a:gd name="connsiteX4" fmla="*/ 9985 w 10937"/>
              <a:gd name="connsiteY4" fmla="*/ 6158 h 10000"/>
              <a:gd name="connsiteX5" fmla="*/ 10535 w 10937"/>
              <a:gd name="connsiteY5" fmla="*/ 8082 h 10000"/>
              <a:gd name="connsiteX6" fmla="*/ 2945 w 10937"/>
              <a:gd name="connsiteY6" fmla="*/ 10000 h 10000"/>
              <a:gd name="connsiteX0" fmla="*/ 0 w 10937"/>
              <a:gd name="connsiteY0" fmla="*/ 2 h 10147"/>
              <a:gd name="connsiteX1" fmla="*/ 2912 w 10937"/>
              <a:gd name="connsiteY1" fmla="*/ 325 h 10147"/>
              <a:gd name="connsiteX2" fmla="*/ 5210 w 10937"/>
              <a:gd name="connsiteY2" fmla="*/ 1382 h 10147"/>
              <a:gd name="connsiteX3" fmla="*/ 8157 w 10937"/>
              <a:gd name="connsiteY3" fmla="*/ 3489 h 10147"/>
              <a:gd name="connsiteX4" fmla="*/ 9985 w 10937"/>
              <a:gd name="connsiteY4" fmla="*/ 6158 h 10147"/>
              <a:gd name="connsiteX5" fmla="*/ 10535 w 10937"/>
              <a:gd name="connsiteY5" fmla="*/ 8082 h 10147"/>
              <a:gd name="connsiteX6" fmla="*/ 1537 w 10937"/>
              <a:gd name="connsiteY6" fmla="*/ 10147 h 10147"/>
              <a:gd name="connsiteX0" fmla="*/ 0 w 10937"/>
              <a:gd name="connsiteY0" fmla="*/ 2 h 10147"/>
              <a:gd name="connsiteX1" fmla="*/ 2912 w 10937"/>
              <a:gd name="connsiteY1" fmla="*/ 325 h 10147"/>
              <a:gd name="connsiteX2" fmla="*/ 5210 w 10937"/>
              <a:gd name="connsiteY2" fmla="*/ 1382 h 10147"/>
              <a:gd name="connsiteX3" fmla="*/ 8157 w 10937"/>
              <a:gd name="connsiteY3" fmla="*/ 3489 h 10147"/>
              <a:gd name="connsiteX4" fmla="*/ 9985 w 10937"/>
              <a:gd name="connsiteY4" fmla="*/ 6158 h 10147"/>
              <a:gd name="connsiteX5" fmla="*/ 10535 w 10937"/>
              <a:gd name="connsiteY5" fmla="*/ 8082 h 10147"/>
              <a:gd name="connsiteX6" fmla="*/ 1537 w 10937"/>
              <a:gd name="connsiteY6" fmla="*/ 10147 h 10147"/>
              <a:gd name="connsiteX0" fmla="*/ 0 w 10937"/>
              <a:gd name="connsiteY0" fmla="*/ 2 h 10605"/>
              <a:gd name="connsiteX1" fmla="*/ 2912 w 10937"/>
              <a:gd name="connsiteY1" fmla="*/ 325 h 10605"/>
              <a:gd name="connsiteX2" fmla="*/ 5210 w 10937"/>
              <a:gd name="connsiteY2" fmla="*/ 1382 h 10605"/>
              <a:gd name="connsiteX3" fmla="*/ 8157 w 10937"/>
              <a:gd name="connsiteY3" fmla="*/ 3489 h 10605"/>
              <a:gd name="connsiteX4" fmla="*/ 9985 w 10937"/>
              <a:gd name="connsiteY4" fmla="*/ 6158 h 10605"/>
              <a:gd name="connsiteX5" fmla="*/ 10535 w 10937"/>
              <a:gd name="connsiteY5" fmla="*/ 8082 h 10605"/>
              <a:gd name="connsiteX6" fmla="*/ 4013 w 10937"/>
              <a:gd name="connsiteY6" fmla="*/ 10605 h 10605"/>
              <a:gd name="connsiteX0" fmla="*/ 0 w 10937"/>
              <a:gd name="connsiteY0" fmla="*/ 2 h 10605"/>
              <a:gd name="connsiteX1" fmla="*/ 2912 w 10937"/>
              <a:gd name="connsiteY1" fmla="*/ 325 h 10605"/>
              <a:gd name="connsiteX2" fmla="*/ 5210 w 10937"/>
              <a:gd name="connsiteY2" fmla="*/ 1382 h 10605"/>
              <a:gd name="connsiteX3" fmla="*/ 8157 w 10937"/>
              <a:gd name="connsiteY3" fmla="*/ 3489 h 10605"/>
              <a:gd name="connsiteX4" fmla="*/ 9985 w 10937"/>
              <a:gd name="connsiteY4" fmla="*/ 6158 h 10605"/>
              <a:gd name="connsiteX5" fmla="*/ 10535 w 10937"/>
              <a:gd name="connsiteY5" fmla="*/ 8082 h 10605"/>
              <a:gd name="connsiteX6" fmla="*/ 4013 w 10937"/>
              <a:gd name="connsiteY6" fmla="*/ 10605 h 10605"/>
              <a:gd name="connsiteX0" fmla="*/ 0 w 9986"/>
              <a:gd name="connsiteY0" fmla="*/ 2 h 10605"/>
              <a:gd name="connsiteX1" fmla="*/ 2912 w 9986"/>
              <a:gd name="connsiteY1" fmla="*/ 325 h 10605"/>
              <a:gd name="connsiteX2" fmla="*/ 5210 w 9986"/>
              <a:gd name="connsiteY2" fmla="*/ 1382 h 10605"/>
              <a:gd name="connsiteX3" fmla="*/ 8157 w 9986"/>
              <a:gd name="connsiteY3" fmla="*/ 3489 h 10605"/>
              <a:gd name="connsiteX4" fmla="*/ 9985 w 9986"/>
              <a:gd name="connsiteY4" fmla="*/ 6158 h 10605"/>
              <a:gd name="connsiteX5" fmla="*/ 8302 w 9986"/>
              <a:gd name="connsiteY5" fmla="*/ 8192 h 10605"/>
              <a:gd name="connsiteX6" fmla="*/ 4013 w 9986"/>
              <a:gd name="connsiteY6" fmla="*/ 10605 h 106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986" h="10605">
                <a:moveTo>
                  <a:pt x="0" y="2"/>
                </a:moveTo>
                <a:cubicBezTo>
                  <a:pt x="453" y="-17"/>
                  <a:pt x="2043" y="95"/>
                  <a:pt x="2912" y="325"/>
                </a:cubicBezTo>
                <a:cubicBezTo>
                  <a:pt x="3781" y="555"/>
                  <a:pt x="4337" y="857"/>
                  <a:pt x="5210" y="1382"/>
                </a:cubicBezTo>
                <a:cubicBezTo>
                  <a:pt x="6085" y="1907"/>
                  <a:pt x="7364" y="2695"/>
                  <a:pt x="8157" y="3489"/>
                </a:cubicBezTo>
                <a:cubicBezTo>
                  <a:pt x="8949" y="4283"/>
                  <a:pt x="10034" y="5469"/>
                  <a:pt x="9985" y="6158"/>
                </a:cubicBezTo>
                <a:cubicBezTo>
                  <a:pt x="9936" y="6847"/>
                  <a:pt x="9475" y="7552"/>
                  <a:pt x="8302" y="8192"/>
                </a:cubicBezTo>
                <a:cubicBezTo>
                  <a:pt x="7129" y="8832"/>
                  <a:pt x="4056" y="10007"/>
                  <a:pt x="4013" y="10605"/>
                </a:cubicBezTo>
              </a:path>
            </a:pathLst>
          </a:custGeom>
          <a:solidFill>
            <a:srgbClr val="FF0000">
              <a:alpha val="7000"/>
            </a:srgbClr>
          </a:solidFill>
          <a:ln w="9525">
            <a:solidFill>
              <a:schemeClr val="tx1"/>
            </a:solidFill>
            <a:round/>
            <a:headEnd/>
            <a:tailEnd/>
          </a:ln>
        </p:spPr>
        <p:txBody>
          <a:bodyPr/>
          <a:lstStyle/>
          <a:p>
            <a:pPr>
              <a:defRPr/>
            </a:pPr>
            <a:endParaRPr lang="en-US"/>
          </a:p>
        </p:txBody>
      </p:sp>
      <p:sp>
        <p:nvSpPr>
          <p:cNvPr id="75860" name="Freeform 88"/>
          <p:cNvSpPr>
            <a:spLocks/>
          </p:cNvSpPr>
          <p:nvPr/>
        </p:nvSpPr>
        <p:spPr bwMode="auto">
          <a:xfrm>
            <a:off x="1870075" y="7502525"/>
            <a:ext cx="647700" cy="1063625"/>
          </a:xfrm>
          <a:custGeom>
            <a:avLst/>
            <a:gdLst>
              <a:gd name="T0" fmla="*/ 0 w 204"/>
              <a:gd name="T1" fmla="*/ 2147483647 h 335"/>
              <a:gd name="T2" fmla="*/ 2147483647 w 204"/>
              <a:gd name="T3" fmla="*/ 2147483647 h 335"/>
              <a:gd name="T4" fmla="*/ 2147483647 w 204"/>
              <a:gd name="T5" fmla="*/ 2147483647 h 335"/>
              <a:gd name="T6" fmla="*/ 2147483647 w 204"/>
              <a:gd name="T7" fmla="*/ 2147483647 h 335"/>
              <a:gd name="T8" fmla="*/ 0 60000 65536"/>
              <a:gd name="T9" fmla="*/ 0 60000 65536"/>
              <a:gd name="T10" fmla="*/ 0 60000 65536"/>
              <a:gd name="T11" fmla="*/ 0 60000 65536"/>
              <a:gd name="T12" fmla="*/ 0 w 204"/>
              <a:gd name="T13" fmla="*/ 0 h 335"/>
              <a:gd name="T14" fmla="*/ 204 w 204"/>
              <a:gd name="T15" fmla="*/ 335 h 335"/>
            </a:gdLst>
            <a:ahLst/>
            <a:cxnLst>
              <a:cxn ang="T8">
                <a:pos x="T0" y="T1"/>
              </a:cxn>
              <a:cxn ang="T9">
                <a:pos x="T2" y="T3"/>
              </a:cxn>
              <a:cxn ang="T10">
                <a:pos x="T4" y="T5"/>
              </a:cxn>
              <a:cxn ang="T11">
                <a:pos x="T6" y="T7"/>
              </a:cxn>
            </a:cxnLst>
            <a:rect l="T12" t="T13" r="T14" b="T15"/>
            <a:pathLst>
              <a:path w="204" h="335">
                <a:moveTo>
                  <a:pt x="0" y="335"/>
                </a:moveTo>
                <a:cubicBezTo>
                  <a:pt x="6" y="323"/>
                  <a:pt x="20" y="312"/>
                  <a:pt x="35" y="263"/>
                </a:cubicBezTo>
                <a:cubicBezTo>
                  <a:pt x="50" y="214"/>
                  <a:pt x="63" y="86"/>
                  <a:pt x="91" y="43"/>
                </a:cubicBezTo>
                <a:cubicBezTo>
                  <a:pt x="119" y="0"/>
                  <a:pt x="181" y="13"/>
                  <a:pt x="204" y="5"/>
                </a:cubicBez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75863" name="Text Box 91"/>
          <p:cNvSpPr txBox="1">
            <a:spLocks noChangeArrowheads="1"/>
          </p:cNvSpPr>
          <p:nvPr/>
        </p:nvSpPr>
        <p:spPr bwMode="auto">
          <a:xfrm>
            <a:off x="3435350" y="8413750"/>
            <a:ext cx="4254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75865" name="Text Box 93"/>
          <p:cNvSpPr txBox="1">
            <a:spLocks noChangeArrowheads="1"/>
          </p:cNvSpPr>
          <p:nvPr/>
        </p:nvSpPr>
        <p:spPr bwMode="auto">
          <a:xfrm>
            <a:off x="15697200" y="9499600"/>
            <a:ext cx="4572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3600"/>
              <a:t> </a:t>
            </a:r>
          </a:p>
        </p:txBody>
      </p:sp>
      <p:sp>
        <p:nvSpPr>
          <p:cNvPr id="75866" name="Rectangle 94"/>
          <p:cNvSpPr>
            <a:spLocks noChangeArrowheads="1"/>
          </p:cNvSpPr>
          <p:nvPr/>
        </p:nvSpPr>
        <p:spPr bwMode="auto">
          <a:xfrm>
            <a:off x="15392400" y="2895600"/>
            <a:ext cx="121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5868" name="Oval 96"/>
          <p:cNvSpPr>
            <a:spLocks noChangeArrowheads="1"/>
          </p:cNvSpPr>
          <p:nvPr/>
        </p:nvSpPr>
        <p:spPr bwMode="auto">
          <a:xfrm>
            <a:off x="7562849" y="4267200"/>
            <a:ext cx="152400" cy="152400"/>
          </a:xfrm>
          <a:prstGeom prst="ellipse">
            <a:avLst/>
          </a:prstGeom>
          <a:solidFill>
            <a:schemeClr val="accent1"/>
          </a:solidFill>
          <a:ln w="9525">
            <a:solidFill>
              <a:schemeClr val="tx1"/>
            </a:solidFill>
            <a:round/>
            <a:headEnd/>
            <a:tailEnd/>
          </a:ln>
        </p:spPr>
        <p:txBody>
          <a:bodyPr wrap="none" anchor="ctr"/>
          <a:lstStyle/>
          <a:p>
            <a:endParaRPr lang="en-US"/>
          </a:p>
        </p:txBody>
      </p:sp>
      <p:cxnSp>
        <p:nvCxnSpPr>
          <p:cNvPr id="75869" name="AutoShape 97"/>
          <p:cNvCxnSpPr>
            <a:cxnSpLocks noChangeShapeType="1"/>
            <a:stCxn id="75870" idx="1"/>
            <a:endCxn id="75868" idx="2"/>
          </p:cNvCxnSpPr>
          <p:nvPr/>
        </p:nvCxnSpPr>
        <p:spPr bwMode="auto">
          <a:xfrm rot="10800000" flipH="1">
            <a:off x="7543799" y="4343401"/>
            <a:ext cx="19049" cy="3859213"/>
          </a:xfrm>
          <a:prstGeom prst="bentConnector3">
            <a:avLst>
              <a:gd name="adj1" fmla="val -1200063"/>
            </a:avLst>
          </a:prstGeom>
          <a:noFill/>
          <a:ln w="38100">
            <a:solidFill>
              <a:srgbClr val="DBD600"/>
            </a:solidFill>
            <a:miter lim="800000"/>
            <a:headEnd type="triangle" w="med" len="med"/>
            <a:tailEnd/>
          </a:ln>
          <a:extLst>
            <a:ext uri="{909E8E84-426E-40DD-AFC4-6F175D3DCCD1}">
              <a14:hiddenFill xmlns:a14="http://schemas.microsoft.com/office/drawing/2010/main">
                <a:noFill/>
              </a14:hiddenFill>
            </a:ext>
          </a:extLst>
        </p:spPr>
      </p:cxnSp>
      <p:sp>
        <p:nvSpPr>
          <p:cNvPr id="75870" name="Text Box 98"/>
          <p:cNvSpPr txBox="1">
            <a:spLocks noChangeArrowheads="1"/>
          </p:cNvSpPr>
          <p:nvPr/>
        </p:nvSpPr>
        <p:spPr bwMode="auto">
          <a:xfrm>
            <a:off x="7543800" y="7835900"/>
            <a:ext cx="457200"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3600"/>
              <a:t> </a:t>
            </a:r>
          </a:p>
        </p:txBody>
      </p:sp>
      <p:sp>
        <p:nvSpPr>
          <p:cNvPr id="75872" name="Rectangle 100"/>
          <p:cNvSpPr>
            <a:spLocks noChangeArrowheads="1"/>
          </p:cNvSpPr>
          <p:nvPr/>
        </p:nvSpPr>
        <p:spPr bwMode="auto">
          <a:xfrm>
            <a:off x="14173200" y="2895600"/>
            <a:ext cx="12192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109" name="Freeform 41"/>
          <p:cNvSpPr>
            <a:spLocks/>
          </p:cNvSpPr>
          <p:nvPr/>
        </p:nvSpPr>
        <p:spPr bwMode="auto">
          <a:xfrm>
            <a:off x="1693362" y="8293098"/>
            <a:ext cx="875759" cy="428634"/>
          </a:xfrm>
          <a:custGeom>
            <a:avLst/>
            <a:gdLst>
              <a:gd name="T0" fmla="*/ 0 w 112"/>
              <a:gd name="T1" fmla="*/ 2147483647 h 104"/>
              <a:gd name="T2" fmla="*/ 2147483647 w 112"/>
              <a:gd name="T3" fmla="*/ 2147483647 h 104"/>
              <a:gd name="T4" fmla="*/ 2147483647 w 112"/>
              <a:gd name="T5" fmla="*/ 0 h 104"/>
              <a:gd name="T6" fmla="*/ 0 60000 65536"/>
              <a:gd name="T7" fmla="*/ 0 60000 65536"/>
              <a:gd name="T8" fmla="*/ 0 60000 65536"/>
              <a:gd name="T9" fmla="*/ 0 w 112"/>
              <a:gd name="T10" fmla="*/ 0 h 104"/>
              <a:gd name="T11" fmla="*/ 112 w 112"/>
              <a:gd name="T12" fmla="*/ 104 h 104"/>
              <a:gd name="connsiteX0" fmla="*/ 0 w 9442"/>
              <a:gd name="connsiteY0" fmla="*/ 21405 h 21746"/>
              <a:gd name="connsiteX1" fmla="*/ 8939 w 9442"/>
              <a:gd name="connsiteY1" fmla="*/ 9231 h 21746"/>
              <a:gd name="connsiteX2" fmla="*/ 8939 w 9442"/>
              <a:gd name="connsiteY2" fmla="*/ 0 h 21746"/>
              <a:gd name="connsiteX0" fmla="*/ 0 w 10000"/>
              <a:gd name="connsiteY0" fmla="*/ 9843 h 9843"/>
              <a:gd name="connsiteX1" fmla="*/ 9467 w 10000"/>
              <a:gd name="connsiteY1" fmla="*/ 4245 h 9843"/>
              <a:gd name="connsiteX2" fmla="*/ 9467 w 10000"/>
              <a:gd name="connsiteY2" fmla="*/ 0 h 9843"/>
              <a:gd name="connsiteX0" fmla="*/ 0 w 10000"/>
              <a:gd name="connsiteY0" fmla="*/ 11615 h 11615"/>
              <a:gd name="connsiteX1" fmla="*/ 9467 w 10000"/>
              <a:gd name="connsiteY1" fmla="*/ 4313 h 11615"/>
              <a:gd name="connsiteX2" fmla="*/ 9467 w 10000"/>
              <a:gd name="connsiteY2" fmla="*/ 0 h 11615"/>
              <a:gd name="connsiteX0" fmla="*/ 0 w 10000"/>
              <a:gd name="connsiteY0" fmla="*/ 11615 h 11615"/>
              <a:gd name="connsiteX1" fmla="*/ 9467 w 10000"/>
              <a:gd name="connsiteY1" fmla="*/ 4313 h 11615"/>
              <a:gd name="connsiteX2" fmla="*/ 9467 w 10000"/>
              <a:gd name="connsiteY2" fmla="*/ 0 h 11615"/>
              <a:gd name="connsiteX0" fmla="*/ 0 w 10000"/>
              <a:gd name="connsiteY0" fmla="*/ 11615 h 11615"/>
              <a:gd name="connsiteX1" fmla="*/ 9467 w 10000"/>
              <a:gd name="connsiteY1" fmla="*/ 6389 h 11615"/>
              <a:gd name="connsiteX2" fmla="*/ 9467 w 10000"/>
              <a:gd name="connsiteY2" fmla="*/ 0 h 11615"/>
              <a:gd name="connsiteX0" fmla="*/ 0 w 10087"/>
              <a:gd name="connsiteY0" fmla="*/ 8760 h 8760"/>
              <a:gd name="connsiteX1" fmla="*/ 9467 w 10087"/>
              <a:gd name="connsiteY1" fmla="*/ 3534 h 8760"/>
              <a:gd name="connsiteX2" fmla="*/ 9906 w 10087"/>
              <a:gd name="connsiteY2" fmla="*/ 0 h 8760"/>
            </a:gdLst>
            <a:ahLst/>
            <a:cxnLst>
              <a:cxn ang="0">
                <a:pos x="connsiteX0" y="connsiteY0"/>
              </a:cxn>
              <a:cxn ang="0">
                <a:pos x="connsiteX1" y="connsiteY1"/>
              </a:cxn>
              <a:cxn ang="0">
                <a:pos x="connsiteX2" y="connsiteY2"/>
              </a:cxn>
            </a:cxnLst>
            <a:rect l="l" t="t" r="r" b="b"/>
            <a:pathLst>
              <a:path w="10087" h="8760">
                <a:moveTo>
                  <a:pt x="0" y="8760"/>
                </a:moveTo>
                <a:cubicBezTo>
                  <a:pt x="3262" y="1252"/>
                  <a:pt x="7955" y="3893"/>
                  <a:pt x="9467" y="3534"/>
                </a:cubicBezTo>
                <a:cubicBezTo>
                  <a:pt x="10981" y="3174"/>
                  <a:pt x="9150" y="1078"/>
                  <a:pt x="9906"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7" name="Text Box 13"/>
          <p:cNvSpPr txBox="1">
            <a:spLocks noChangeArrowheads="1"/>
          </p:cNvSpPr>
          <p:nvPr/>
        </p:nvSpPr>
        <p:spPr bwMode="auto">
          <a:xfrm>
            <a:off x="7526337" y="3717924"/>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endParaRPr lang="en-US" sz="1800"/>
          </a:p>
        </p:txBody>
      </p:sp>
      <p:cxnSp>
        <p:nvCxnSpPr>
          <p:cNvPr id="134" name="AutoShape 92"/>
          <p:cNvCxnSpPr>
            <a:cxnSpLocks noChangeShapeType="1"/>
            <a:endCxn id="75785" idx="3"/>
          </p:cNvCxnSpPr>
          <p:nvPr/>
        </p:nvCxnSpPr>
        <p:spPr bwMode="auto">
          <a:xfrm rot="16200000" flipV="1">
            <a:off x="10679235" y="3986091"/>
            <a:ext cx="5495681" cy="5454650"/>
          </a:xfrm>
          <a:prstGeom prst="bentConnector2">
            <a:avLst/>
          </a:prstGeom>
          <a:noFill/>
          <a:ln w="38100">
            <a:solidFill>
              <a:srgbClr val="CC0000"/>
            </a:solidFill>
            <a:miter lim="800000"/>
            <a:headEnd/>
            <a:tailEnd type="triangle" w="med" len="med"/>
          </a:ln>
          <a:extLst>
            <a:ext uri="{909E8E84-426E-40DD-AFC4-6F175D3DCCD1}">
              <a14:hiddenFill xmlns:a14="http://schemas.microsoft.com/office/drawing/2010/main">
                <a:noFill/>
              </a14:hiddenFill>
            </a:ext>
          </a:extLst>
        </p:spPr>
      </p:cxnSp>
      <p:cxnSp>
        <p:nvCxnSpPr>
          <p:cNvPr id="142" name="AutoShape 34"/>
          <p:cNvCxnSpPr>
            <a:cxnSpLocks noChangeShapeType="1"/>
            <a:stCxn id="31" idx="3"/>
            <a:endCxn id="75787" idx="1"/>
          </p:cNvCxnSpPr>
          <p:nvPr/>
        </p:nvCxnSpPr>
        <p:spPr bwMode="auto">
          <a:xfrm>
            <a:off x="2287587" y="5689600"/>
            <a:ext cx="5211763" cy="711200"/>
          </a:xfrm>
          <a:prstGeom prst="bentConnector3">
            <a:avLst>
              <a:gd name="adj1" fmla="val 50000"/>
            </a:avLst>
          </a:prstGeom>
          <a:noFill/>
          <a:ln w="38100">
            <a:solidFill>
              <a:srgbClr val="FFC000"/>
            </a:solidFill>
            <a:miter lim="800000"/>
            <a:headEnd/>
            <a:tailEnd type="triangle" w="med" len="med"/>
          </a:ln>
          <a:extLst>
            <a:ext uri="{909E8E84-426E-40DD-AFC4-6F175D3DCCD1}">
              <a14:hiddenFill xmlns:a14="http://schemas.microsoft.com/office/drawing/2010/main">
                <a:noFill/>
              </a14:hiddenFill>
            </a:ext>
          </a:extLst>
        </p:spPr>
      </p:cxnSp>
      <p:sp>
        <p:nvSpPr>
          <p:cNvPr id="31" name="Rectangle 30"/>
          <p:cNvSpPr/>
          <p:nvPr/>
        </p:nvSpPr>
        <p:spPr bwMode="auto">
          <a:xfrm>
            <a:off x="1651000" y="5486400"/>
            <a:ext cx="636587" cy="406400"/>
          </a:xfrm>
          <a:prstGeom prst="rect">
            <a:avLst/>
          </a:prstGeom>
          <a:solidFill>
            <a:schemeClr val="tx1">
              <a:lumMod val="65000"/>
              <a:lumOff val="35000"/>
            </a:schemeClr>
          </a:solidFill>
          <a:ln w="9525">
            <a:solidFill>
              <a:schemeClr val="tx1"/>
            </a:solidFill>
            <a:round/>
            <a:headEnd/>
            <a:tailEnd type="triangle" w="med" len="med"/>
          </a:ln>
          <a:extLst/>
        </p:spPr>
        <p:txBody>
          <a:bodyPr wrap="none" rtlCol="0" anchor="ctr">
            <a:noAutofit/>
          </a:bodyPr>
          <a:lstStyle/>
          <a:p>
            <a:pPr algn="ctr"/>
            <a:endParaRPr lang="en-US"/>
          </a:p>
        </p:txBody>
      </p:sp>
      <p:cxnSp>
        <p:nvCxnSpPr>
          <p:cNvPr id="151" name="AutoShape 34"/>
          <p:cNvCxnSpPr>
            <a:cxnSpLocks noChangeShapeType="1"/>
            <a:stCxn id="75779" idx="3"/>
            <a:endCxn id="75818" idx="2"/>
          </p:cNvCxnSpPr>
          <p:nvPr/>
        </p:nvCxnSpPr>
        <p:spPr bwMode="auto">
          <a:xfrm rot="10800000" flipV="1">
            <a:off x="3922714" y="8474075"/>
            <a:ext cx="522286" cy="203200"/>
          </a:xfrm>
          <a:prstGeom prst="bentConnector3">
            <a:avLst>
              <a:gd name="adj1" fmla="val 50000"/>
            </a:avLst>
          </a:prstGeom>
          <a:noFill/>
          <a:ln w="38100">
            <a:solidFill>
              <a:srgbClr val="0000FF"/>
            </a:solidFill>
            <a:miter lim="800000"/>
            <a:headEnd/>
            <a:tailEnd type="triangle" w="med" len="med"/>
          </a:ln>
          <a:extLst>
            <a:ext uri="{909E8E84-426E-40DD-AFC4-6F175D3DCCD1}">
              <a14:hiddenFill xmlns:a14="http://schemas.microsoft.com/office/drawing/2010/main">
                <a:noFill/>
              </a14:hiddenFill>
            </a:ext>
          </a:extLst>
        </p:spPr>
      </p:cxnSp>
      <p:cxnSp>
        <p:nvCxnSpPr>
          <p:cNvPr id="154" name="AutoShape 34"/>
          <p:cNvCxnSpPr>
            <a:cxnSpLocks noChangeShapeType="1"/>
            <a:stCxn id="159" idx="1"/>
            <a:endCxn id="109" idx="1"/>
          </p:cNvCxnSpPr>
          <p:nvPr/>
        </p:nvCxnSpPr>
        <p:spPr bwMode="auto">
          <a:xfrm rot="10800000" flipV="1">
            <a:off x="2515292" y="8294686"/>
            <a:ext cx="1929708" cy="171333"/>
          </a:xfrm>
          <a:prstGeom prst="bentConnector3">
            <a:avLst>
              <a:gd name="adj1" fmla="val 50000"/>
            </a:avLst>
          </a:prstGeom>
          <a:noFill/>
          <a:ln w="38100">
            <a:solidFill>
              <a:srgbClr val="FF0000"/>
            </a:solidFill>
            <a:miter lim="800000"/>
            <a:headEnd/>
            <a:tailEnd type="triangle" w="med" len="med"/>
          </a:ln>
          <a:extLst>
            <a:ext uri="{909E8E84-426E-40DD-AFC4-6F175D3DCCD1}">
              <a14:hiddenFill xmlns:a14="http://schemas.microsoft.com/office/drawing/2010/main">
                <a:noFill/>
              </a14:hiddenFill>
            </a:ext>
          </a:extLst>
        </p:spPr>
      </p:cxnSp>
      <p:sp>
        <p:nvSpPr>
          <p:cNvPr id="159" name="Text Box 13"/>
          <p:cNvSpPr txBox="1">
            <a:spLocks noChangeArrowheads="1"/>
          </p:cNvSpPr>
          <p:nvPr/>
        </p:nvSpPr>
        <p:spPr bwMode="auto">
          <a:xfrm>
            <a:off x="4445000" y="8066087"/>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endParaRPr lang="en-US" sz="1800"/>
          </a:p>
        </p:txBody>
      </p:sp>
      <p:sp>
        <p:nvSpPr>
          <p:cNvPr id="169" name="Text Box 13"/>
          <p:cNvSpPr txBox="1">
            <a:spLocks noChangeArrowheads="1"/>
          </p:cNvSpPr>
          <p:nvPr/>
        </p:nvSpPr>
        <p:spPr bwMode="auto">
          <a:xfrm>
            <a:off x="7499351" y="2181225"/>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endParaRPr lang="en-US" sz="1800"/>
          </a:p>
        </p:txBody>
      </p:sp>
      <p:sp>
        <p:nvSpPr>
          <p:cNvPr id="95" name="Text Box 13"/>
          <p:cNvSpPr txBox="1">
            <a:spLocks noChangeArrowheads="1"/>
          </p:cNvSpPr>
          <p:nvPr/>
        </p:nvSpPr>
        <p:spPr bwMode="auto">
          <a:xfrm>
            <a:off x="10156825" y="3409950"/>
            <a:ext cx="542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endParaRPr lang="en-US" sz="1800"/>
          </a:p>
        </p:txBody>
      </p:sp>
      <p:sp>
        <p:nvSpPr>
          <p:cNvPr id="107" name="Text Box 11"/>
          <p:cNvSpPr txBox="1">
            <a:spLocks noChangeArrowheads="1"/>
          </p:cNvSpPr>
          <p:nvPr/>
        </p:nvSpPr>
        <p:spPr bwMode="auto">
          <a:xfrm>
            <a:off x="6382543" y="12537013"/>
            <a:ext cx="2075657"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1100"/>
              <a:t>I=V/R</a:t>
            </a:r>
          </a:p>
          <a:p>
            <a:pPr algn="l" eaLnBrk="1" hangingPunct="1">
              <a:spcBef>
                <a:spcPct val="50000"/>
              </a:spcBef>
            </a:pPr>
            <a:r>
              <a:rPr lang="en-US" sz="1100"/>
              <a:t>=1V</a:t>
            </a:r>
            <a:r>
              <a:rPr lang="en-US" sz="1100">
                <a:cs typeface="Arial" charset="0"/>
              </a:rPr>
              <a:t> (=20x</a:t>
            </a:r>
            <a:r>
              <a:rPr lang="en-US" sz="1100">
                <a:solidFill>
                  <a:srgbClr val="7030A0"/>
                </a:solidFill>
                <a:cs typeface="Arial" charset="0"/>
              </a:rPr>
              <a:t>50mV</a:t>
            </a:r>
            <a:r>
              <a:rPr lang="en-US" sz="1100">
                <a:cs typeface="Arial" charset="0"/>
              </a:rPr>
              <a:t>)/ </a:t>
            </a:r>
            <a:r>
              <a:rPr lang="en-US" sz="1100">
                <a:solidFill>
                  <a:srgbClr val="A50021"/>
                </a:solidFill>
                <a:cs typeface="Arial" charset="0"/>
              </a:rPr>
              <a:t>10</a:t>
            </a:r>
            <a:r>
              <a:rPr lang="en-US" sz="1100" baseline="30000">
                <a:solidFill>
                  <a:srgbClr val="A50021"/>
                </a:solidFill>
                <a:cs typeface="Arial" charset="0"/>
              </a:rPr>
              <a:t>4</a:t>
            </a:r>
            <a:r>
              <a:rPr lang="el-GR" sz="1100">
                <a:solidFill>
                  <a:srgbClr val="A50021"/>
                </a:solidFill>
                <a:cs typeface="Arial" charset="0"/>
              </a:rPr>
              <a:t>Ω</a:t>
            </a:r>
            <a:endParaRPr lang="en-US" sz="1100">
              <a:solidFill>
                <a:srgbClr val="A50021"/>
              </a:solidFill>
              <a:cs typeface="Arial" charset="0"/>
            </a:endParaRPr>
          </a:p>
          <a:p>
            <a:pPr algn="l" eaLnBrk="1" hangingPunct="1">
              <a:spcBef>
                <a:spcPct val="50000"/>
              </a:spcBef>
            </a:pPr>
            <a:r>
              <a:rPr lang="en-US" sz="1100"/>
              <a:t>=10</a:t>
            </a:r>
            <a:r>
              <a:rPr lang="en-US" sz="1100" baseline="30000"/>
              <a:t>-4 </a:t>
            </a:r>
            <a:r>
              <a:rPr lang="en-US" sz="1100"/>
              <a:t>A </a:t>
            </a:r>
          </a:p>
          <a:p>
            <a:pPr algn="l" eaLnBrk="1" hangingPunct="1">
              <a:spcBef>
                <a:spcPct val="50000"/>
              </a:spcBef>
            </a:pPr>
            <a:r>
              <a:rPr lang="en-US" sz="1100"/>
              <a:t>=</a:t>
            </a:r>
            <a:r>
              <a:rPr lang="en-US" sz="1100">
                <a:solidFill>
                  <a:srgbClr val="7030A0"/>
                </a:solidFill>
              </a:rPr>
              <a:t>100 </a:t>
            </a:r>
            <a:r>
              <a:rPr lang="el-GR" sz="1100">
                <a:solidFill>
                  <a:srgbClr val="7030A0"/>
                </a:solidFill>
                <a:cs typeface="Arial" charset="0"/>
              </a:rPr>
              <a:t>μ</a:t>
            </a:r>
            <a:r>
              <a:rPr lang="en-US" sz="1100">
                <a:solidFill>
                  <a:srgbClr val="7030A0"/>
                </a:solidFill>
                <a:cs typeface="Arial" charset="0"/>
              </a:rPr>
              <a:t>A</a:t>
            </a:r>
            <a:endParaRPr lang="el-GR" sz="1100">
              <a:solidFill>
                <a:srgbClr val="7030A0"/>
              </a:solidFill>
              <a:cs typeface="Arial" charset="0"/>
            </a:endParaRPr>
          </a:p>
        </p:txBody>
      </p:sp>
      <p:sp>
        <p:nvSpPr>
          <p:cNvPr id="108" name="Text Box 11"/>
          <p:cNvSpPr txBox="1">
            <a:spLocks noChangeArrowheads="1"/>
          </p:cNvSpPr>
          <p:nvPr/>
        </p:nvSpPr>
        <p:spPr bwMode="auto">
          <a:xfrm>
            <a:off x="9448801" y="12537013"/>
            <a:ext cx="2971799" cy="113877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defRPr/>
            </a:pPr>
            <a:r>
              <a:rPr lang="en-US" sz="1100">
                <a:solidFill>
                  <a:srgbClr val="FF0000"/>
                </a:solidFill>
              </a:rPr>
              <a:t>Making a lesion:</a:t>
            </a:r>
            <a:endParaRPr lang="en-US" sz="1100"/>
          </a:p>
          <a:p>
            <a:pPr marL="342900" indent="-342900" algn="l" eaLnBrk="1" hangingPunct="1">
              <a:spcBef>
                <a:spcPct val="50000"/>
              </a:spcBef>
              <a:buFont typeface="Arial" pitchFamily="34" charset="0"/>
              <a:buChar char="•"/>
              <a:defRPr/>
            </a:pPr>
            <a:r>
              <a:rPr lang="en-US" sz="1100"/>
              <a:t>“-” pole to the electrode</a:t>
            </a:r>
          </a:p>
          <a:p>
            <a:pPr marL="342900" indent="-342900" algn="l" eaLnBrk="1" hangingPunct="1">
              <a:spcBef>
                <a:spcPct val="50000"/>
              </a:spcBef>
              <a:buFont typeface="Arial" pitchFamily="34" charset="0"/>
              <a:buChar char="•"/>
              <a:defRPr/>
            </a:pPr>
            <a:r>
              <a:rPr lang="en-US" sz="1100"/>
              <a:t>Turn on </a:t>
            </a:r>
          </a:p>
          <a:p>
            <a:pPr marL="342900" indent="-342900" algn="l" eaLnBrk="1" hangingPunct="1">
              <a:spcBef>
                <a:spcPct val="50000"/>
              </a:spcBef>
              <a:buFont typeface="Arial" pitchFamily="34" charset="0"/>
              <a:buChar char="•"/>
              <a:defRPr/>
            </a:pPr>
            <a:r>
              <a:rPr lang="en-US" sz="1100"/>
              <a:t>13 µA, 30 sec</a:t>
            </a:r>
            <a:endParaRPr lang="el-GR" sz="1100">
              <a:solidFill>
                <a:srgbClr val="7030A0"/>
              </a:solidFill>
              <a:cs typeface="Arial" charset="0"/>
            </a:endParaRPr>
          </a:p>
        </p:txBody>
      </p:sp>
      <p:sp>
        <p:nvSpPr>
          <p:cNvPr id="111" name="Rectangle 2"/>
          <p:cNvSpPr>
            <a:spLocks noChangeArrowheads="1"/>
          </p:cNvSpPr>
          <p:nvPr/>
        </p:nvSpPr>
        <p:spPr bwMode="auto">
          <a:xfrm>
            <a:off x="0" y="0"/>
            <a:ext cx="18288000" cy="7620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Stimulator Circuit: Single Stimulating/recording elctrodes</a:t>
            </a:r>
          </a:p>
        </p:txBody>
      </p:sp>
      <p:sp>
        <p:nvSpPr>
          <p:cNvPr id="54" name="Rectangle 9"/>
          <p:cNvSpPr>
            <a:spLocks noChangeArrowheads="1"/>
          </p:cNvSpPr>
          <p:nvPr/>
        </p:nvSpPr>
        <p:spPr bwMode="auto">
          <a:xfrm>
            <a:off x="12192000" y="3403548"/>
            <a:ext cx="2590800" cy="708994"/>
          </a:xfrm>
          <a:prstGeom prst="rect">
            <a:avLst/>
          </a:prstGeom>
          <a:noFill/>
          <a:ln w="9525">
            <a:noFill/>
            <a:miter lim="800000"/>
            <a:headEnd/>
            <a:tailEnd/>
          </a:ln>
        </p:spPr>
        <p:txBody>
          <a:bodyPr wrap="none" lIns="182880" tIns="91440" rIns="182880" bIns="91440" anchor="ctr"/>
          <a:lstStyle/>
          <a:p>
            <a:pPr defTabSz="1828800"/>
            <a:r>
              <a:rPr lang="en-US" sz="2400" dirty="0"/>
              <a:t>Trigger!</a:t>
            </a:r>
          </a:p>
        </p:txBody>
      </p:sp>
    </p:spTree>
    <p:extLst>
      <p:ext uri="{BB962C8B-B14F-4D97-AF65-F5344CB8AC3E}">
        <p14:creationId xmlns:p14="http://schemas.microsoft.com/office/powerpoint/2010/main" val="103684989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0" y="0"/>
            <a:ext cx="18288000" cy="914400"/>
          </a:xfrm>
          <a:prstGeom prst="rect">
            <a:avLst/>
          </a:prstGeom>
          <a:solidFill>
            <a:srgbClr val="EAEAEA"/>
          </a:solidFill>
          <a:ln w="9525">
            <a:noFill/>
            <a:miter lim="800000"/>
            <a:headEnd/>
            <a:tailEnd/>
          </a:ln>
          <a:extLst/>
        </p:spPr>
        <p:txBody>
          <a:bodyPr/>
          <a:lstStyle/>
          <a:p>
            <a:pPr marL="762000" indent="-762000">
              <a:spcBef>
                <a:spcPct val="20000"/>
              </a:spcBef>
            </a:pPr>
            <a:r>
              <a:rPr lang="en-US" sz="4400" b="1">
                <a:solidFill>
                  <a:srgbClr val="FF0000"/>
                </a:solidFill>
                <a:effectLst>
                  <a:outerShdw blurRad="38100" dist="38100" dir="2700000" algn="tl">
                    <a:srgbClr val="C0C0C0"/>
                  </a:outerShdw>
                </a:effectLst>
              </a:rPr>
              <a:t>Stimulator Circuit</a:t>
            </a:r>
          </a:p>
        </p:txBody>
      </p:sp>
      <p:grpSp>
        <p:nvGrpSpPr>
          <p:cNvPr id="69635" name="Group 51"/>
          <p:cNvGrpSpPr>
            <a:grpSpLocks/>
          </p:cNvGrpSpPr>
          <p:nvPr/>
        </p:nvGrpSpPr>
        <p:grpSpPr bwMode="auto">
          <a:xfrm>
            <a:off x="12496800" y="2597150"/>
            <a:ext cx="1600200" cy="685800"/>
            <a:chOff x="1293" y="912"/>
            <a:chExt cx="2862" cy="1968"/>
          </a:xfrm>
        </p:grpSpPr>
        <p:sp>
          <p:nvSpPr>
            <p:cNvPr id="69705" name="Rectangle 52"/>
            <p:cNvSpPr>
              <a:spLocks noChangeArrowheads="1"/>
            </p:cNvSpPr>
            <p:nvPr/>
          </p:nvSpPr>
          <p:spPr bwMode="auto">
            <a:xfrm>
              <a:off x="1293" y="912"/>
              <a:ext cx="2862" cy="1968"/>
            </a:xfrm>
            <a:prstGeom prst="rect">
              <a:avLst/>
            </a:prstGeom>
            <a:solidFill>
              <a:srgbClr val="DDDDDD">
                <a:alpha val="70195"/>
              </a:srgbClr>
            </a:solidFill>
            <a:ln w="9525">
              <a:solidFill>
                <a:schemeClr val="tx1"/>
              </a:solidFill>
              <a:miter lim="800000"/>
              <a:headEnd/>
              <a:tailEnd/>
            </a:ln>
          </p:spPr>
          <p:txBody>
            <a:bodyPr wrap="none" anchor="ctr"/>
            <a:lstStyle/>
            <a:p>
              <a:r>
                <a:rPr lang="en-US"/>
                <a:t>Stimulator</a:t>
              </a:r>
            </a:p>
          </p:txBody>
        </p:sp>
        <p:sp>
          <p:nvSpPr>
            <p:cNvPr id="69706" name="Oval 53"/>
            <p:cNvSpPr>
              <a:spLocks noChangeArrowheads="1"/>
            </p:cNvSpPr>
            <p:nvPr/>
          </p:nvSpPr>
          <p:spPr bwMode="auto">
            <a:xfrm>
              <a:off x="1538" y="1952"/>
              <a:ext cx="136" cy="136"/>
            </a:xfrm>
            <a:prstGeom prst="ellipse">
              <a:avLst/>
            </a:prstGeom>
            <a:solidFill>
              <a:srgbClr val="DDDDDD"/>
            </a:solidFill>
            <a:ln w="9525">
              <a:solidFill>
                <a:schemeClr val="tx1"/>
              </a:solidFill>
              <a:round/>
              <a:headEnd/>
              <a:tailEnd/>
            </a:ln>
          </p:spPr>
          <p:txBody>
            <a:bodyPr wrap="none" anchor="ctr"/>
            <a:lstStyle/>
            <a:p>
              <a:endParaRPr lang="en-US"/>
            </a:p>
          </p:txBody>
        </p:sp>
        <p:sp>
          <p:nvSpPr>
            <p:cNvPr id="69707" name="Oval 54"/>
            <p:cNvSpPr>
              <a:spLocks noChangeArrowheads="1"/>
            </p:cNvSpPr>
            <p:nvPr/>
          </p:nvSpPr>
          <p:spPr bwMode="auto">
            <a:xfrm>
              <a:off x="1538" y="2198"/>
              <a:ext cx="136" cy="136"/>
            </a:xfrm>
            <a:prstGeom prst="ellipse">
              <a:avLst/>
            </a:prstGeom>
            <a:solidFill>
              <a:srgbClr val="DDDDDD"/>
            </a:solidFill>
            <a:ln w="9525">
              <a:solidFill>
                <a:schemeClr val="tx1"/>
              </a:solidFill>
              <a:round/>
              <a:headEnd/>
              <a:tailEnd/>
            </a:ln>
          </p:spPr>
          <p:txBody>
            <a:bodyPr wrap="none" anchor="ctr"/>
            <a:lstStyle/>
            <a:p>
              <a:endParaRPr lang="en-US"/>
            </a:p>
          </p:txBody>
        </p:sp>
        <p:sp>
          <p:nvSpPr>
            <p:cNvPr id="69708" name="Oval 55"/>
            <p:cNvSpPr>
              <a:spLocks noChangeArrowheads="1"/>
            </p:cNvSpPr>
            <p:nvPr/>
          </p:nvSpPr>
          <p:spPr bwMode="auto">
            <a:xfrm>
              <a:off x="3854" y="1460"/>
              <a:ext cx="136" cy="136"/>
            </a:xfrm>
            <a:prstGeom prst="ellipse">
              <a:avLst/>
            </a:prstGeom>
            <a:solidFill>
              <a:srgbClr val="DDDDDD"/>
            </a:solidFill>
            <a:ln w="9525">
              <a:solidFill>
                <a:schemeClr val="tx1"/>
              </a:solidFill>
              <a:round/>
              <a:headEnd/>
              <a:tailEnd/>
            </a:ln>
          </p:spPr>
          <p:txBody>
            <a:bodyPr wrap="none" anchor="ctr"/>
            <a:lstStyle/>
            <a:p>
              <a:endParaRPr lang="en-US"/>
            </a:p>
          </p:txBody>
        </p:sp>
        <p:sp>
          <p:nvSpPr>
            <p:cNvPr id="69709" name="Oval 56"/>
            <p:cNvSpPr>
              <a:spLocks noChangeArrowheads="1"/>
            </p:cNvSpPr>
            <p:nvPr/>
          </p:nvSpPr>
          <p:spPr bwMode="auto">
            <a:xfrm>
              <a:off x="3854" y="2198"/>
              <a:ext cx="136" cy="136"/>
            </a:xfrm>
            <a:prstGeom prst="ellipse">
              <a:avLst/>
            </a:prstGeom>
            <a:solidFill>
              <a:srgbClr val="DDDDDD"/>
            </a:solidFill>
            <a:ln w="9525">
              <a:solidFill>
                <a:schemeClr val="tx1"/>
              </a:solidFill>
              <a:round/>
              <a:headEnd/>
              <a:tailEnd/>
            </a:ln>
          </p:spPr>
          <p:txBody>
            <a:bodyPr wrap="none" anchor="ctr"/>
            <a:lstStyle/>
            <a:p>
              <a:endParaRPr lang="en-US"/>
            </a:p>
          </p:txBody>
        </p:sp>
      </p:grpSp>
      <p:grpSp>
        <p:nvGrpSpPr>
          <p:cNvPr id="69636" name="Group 57"/>
          <p:cNvGrpSpPr>
            <a:grpSpLocks/>
          </p:cNvGrpSpPr>
          <p:nvPr/>
        </p:nvGrpSpPr>
        <p:grpSpPr bwMode="auto">
          <a:xfrm>
            <a:off x="12103100" y="2857500"/>
            <a:ext cx="889000" cy="288925"/>
            <a:chOff x="4071" y="1363"/>
            <a:chExt cx="561" cy="183"/>
          </a:xfrm>
        </p:grpSpPr>
        <p:sp>
          <p:nvSpPr>
            <p:cNvPr id="69700" name="AutoShape 58"/>
            <p:cNvSpPr>
              <a:spLocks noChangeArrowheads="1"/>
            </p:cNvSpPr>
            <p:nvPr/>
          </p:nvSpPr>
          <p:spPr bwMode="auto">
            <a:xfrm rot="-5528121">
              <a:off x="4294" y="1327"/>
              <a:ext cx="183" cy="255"/>
            </a:xfrm>
            <a:prstGeom prst="can">
              <a:avLst>
                <a:gd name="adj" fmla="val 49590"/>
              </a:avLst>
            </a:prstGeom>
            <a:solidFill>
              <a:schemeClr val="accent1"/>
            </a:solidFill>
            <a:ln w="9525">
              <a:solidFill>
                <a:schemeClr val="tx1"/>
              </a:solidFill>
              <a:round/>
              <a:headEnd/>
              <a:tailEnd/>
            </a:ln>
          </p:spPr>
          <p:txBody>
            <a:bodyPr rot="10800000" wrap="none" anchor="ctr"/>
            <a:lstStyle/>
            <a:p>
              <a:endParaRPr lang="en-US"/>
            </a:p>
          </p:txBody>
        </p:sp>
        <p:sp>
          <p:nvSpPr>
            <p:cNvPr id="69701" name="AutoShape 59"/>
            <p:cNvSpPr>
              <a:spLocks noChangeArrowheads="1"/>
            </p:cNvSpPr>
            <p:nvPr/>
          </p:nvSpPr>
          <p:spPr bwMode="auto">
            <a:xfrm rot="-5528121">
              <a:off x="4144" y="1330"/>
              <a:ext cx="110" cy="255"/>
            </a:xfrm>
            <a:prstGeom prst="can">
              <a:avLst>
                <a:gd name="adj" fmla="val 57955"/>
              </a:avLst>
            </a:prstGeom>
            <a:solidFill>
              <a:schemeClr val="tx1"/>
            </a:solidFill>
            <a:ln w="9525">
              <a:solidFill>
                <a:schemeClr val="tx1"/>
              </a:solidFill>
              <a:round/>
              <a:headEnd/>
              <a:tailEnd/>
            </a:ln>
          </p:spPr>
          <p:txBody>
            <a:bodyPr rot="10800000" wrap="none" anchor="ctr"/>
            <a:lstStyle/>
            <a:p>
              <a:endParaRPr lang="en-US"/>
            </a:p>
          </p:txBody>
        </p:sp>
        <p:sp>
          <p:nvSpPr>
            <p:cNvPr id="69702" name="Rectangle 60"/>
            <p:cNvSpPr>
              <a:spLocks noChangeArrowheads="1"/>
            </p:cNvSpPr>
            <p:nvPr/>
          </p:nvSpPr>
          <p:spPr bwMode="auto">
            <a:xfrm rot="492141">
              <a:off x="4101" y="1451"/>
              <a:ext cx="85"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9703" name="Rectangle 61"/>
            <p:cNvSpPr>
              <a:spLocks noChangeArrowheads="1"/>
            </p:cNvSpPr>
            <p:nvPr/>
          </p:nvSpPr>
          <p:spPr bwMode="auto">
            <a:xfrm rot="492141">
              <a:off x="4104" y="1405"/>
              <a:ext cx="85"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9704" name="Text Box 62"/>
            <p:cNvSpPr txBox="1">
              <a:spLocks noChangeArrowheads="1"/>
            </p:cNvSpPr>
            <p:nvPr/>
          </p:nvSpPr>
          <p:spPr bwMode="auto">
            <a:xfrm>
              <a:off x="4296" y="1372"/>
              <a:ext cx="33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1000"/>
                <a:t>BNC</a:t>
              </a:r>
            </a:p>
          </p:txBody>
        </p:sp>
      </p:grpSp>
      <p:sp>
        <p:nvSpPr>
          <p:cNvPr id="69637" name="Rectangle 63"/>
          <p:cNvSpPr>
            <a:spLocks noChangeArrowheads="1"/>
          </p:cNvSpPr>
          <p:nvPr/>
        </p:nvSpPr>
        <p:spPr bwMode="auto">
          <a:xfrm>
            <a:off x="6908800" y="7118350"/>
            <a:ext cx="1981200" cy="685800"/>
          </a:xfrm>
          <a:prstGeom prst="rect">
            <a:avLst/>
          </a:prstGeom>
          <a:solidFill>
            <a:srgbClr val="C0C0C0">
              <a:alpha val="70195"/>
            </a:srgbClr>
          </a:solidFill>
          <a:ln w="9525">
            <a:solidFill>
              <a:schemeClr val="tx1"/>
            </a:solidFill>
            <a:miter lim="800000"/>
            <a:headEnd/>
            <a:tailEnd/>
          </a:ln>
        </p:spPr>
        <p:txBody>
          <a:bodyPr wrap="none" anchor="ctr"/>
          <a:lstStyle/>
          <a:p>
            <a:endParaRPr lang="en-US"/>
          </a:p>
        </p:txBody>
      </p:sp>
      <p:sp>
        <p:nvSpPr>
          <p:cNvPr id="69638" name="Oval 64"/>
          <p:cNvSpPr>
            <a:spLocks noChangeArrowheads="1"/>
          </p:cNvSpPr>
          <p:nvPr/>
        </p:nvSpPr>
        <p:spPr bwMode="auto">
          <a:xfrm>
            <a:off x="7188200" y="727075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39" name="Oval 65"/>
          <p:cNvSpPr>
            <a:spLocks noChangeArrowheads="1"/>
          </p:cNvSpPr>
          <p:nvPr/>
        </p:nvSpPr>
        <p:spPr bwMode="auto">
          <a:xfrm>
            <a:off x="7245350" y="760412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40" name="Oval 66"/>
          <p:cNvSpPr>
            <a:spLocks noChangeArrowheads="1"/>
          </p:cNvSpPr>
          <p:nvPr/>
        </p:nvSpPr>
        <p:spPr bwMode="auto">
          <a:xfrm>
            <a:off x="7778750" y="727075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41" name="Oval 67"/>
          <p:cNvSpPr>
            <a:spLocks noChangeArrowheads="1"/>
          </p:cNvSpPr>
          <p:nvPr/>
        </p:nvSpPr>
        <p:spPr bwMode="auto">
          <a:xfrm>
            <a:off x="7842250" y="760412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42" name="Rectangle 68"/>
          <p:cNvSpPr>
            <a:spLocks noChangeArrowheads="1"/>
          </p:cNvSpPr>
          <p:nvPr/>
        </p:nvSpPr>
        <p:spPr bwMode="auto">
          <a:xfrm>
            <a:off x="4013200" y="1371600"/>
            <a:ext cx="1219200" cy="1219200"/>
          </a:xfrm>
          <a:prstGeom prst="rect">
            <a:avLst/>
          </a:prstGeom>
          <a:solidFill>
            <a:schemeClr val="accent1"/>
          </a:solidFill>
          <a:ln w="9525">
            <a:solidFill>
              <a:schemeClr val="tx1"/>
            </a:solidFill>
            <a:miter lim="800000"/>
            <a:headEnd/>
            <a:tailEnd/>
          </a:ln>
        </p:spPr>
        <p:txBody>
          <a:bodyPr wrap="none" anchor="ctr"/>
          <a:lstStyle/>
          <a:p>
            <a:r>
              <a:rPr lang="en-US" sz="1800"/>
              <a:t>Blip</a:t>
            </a:r>
          </a:p>
        </p:txBody>
      </p:sp>
      <p:grpSp>
        <p:nvGrpSpPr>
          <p:cNvPr id="69643" name="Group 70"/>
          <p:cNvGrpSpPr>
            <a:grpSpLocks/>
          </p:cNvGrpSpPr>
          <p:nvPr/>
        </p:nvGrpSpPr>
        <p:grpSpPr bwMode="auto">
          <a:xfrm>
            <a:off x="5689600" y="2438400"/>
            <a:ext cx="1181100" cy="1371600"/>
            <a:chOff x="2531" y="1776"/>
            <a:chExt cx="1893" cy="2016"/>
          </a:xfrm>
        </p:grpSpPr>
        <p:pic>
          <p:nvPicPr>
            <p:cNvPr id="69698" name="Picture 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2" y="1776"/>
              <a:ext cx="1832"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99" name="Rectangle 72"/>
            <p:cNvSpPr>
              <a:spLocks noChangeArrowheads="1"/>
            </p:cNvSpPr>
            <p:nvPr/>
          </p:nvSpPr>
          <p:spPr bwMode="auto">
            <a:xfrm>
              <a:off x="2531" y="2355"/>
              <a:ext cx="1473"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CC0000"/>
                  </a:solidFill>
                </a:rPr>
                <a:t>NI SCB-68</a:t>
              </a:r>
            </a:p>
          </p:txBody>
        </p:sp>
      </p:grpSp>
      <p:cxnSp>
        <p:nvCxnSpPr>
          <p:cNvPr id="69644" name="AutoShape 73"/>
          <p:cNvCxnSpPr>
            <a:cxnSpLocks noChangeShapeType="1"/>
            <a:endCxn id="69642" idx="2"/>
          </p:cNvCxnSpPr>
          <p:nvPr/>
        </p:nvCxnSpPr>
        <p:spPr bwMode="auto">
          <a:xfrm rot="10800000">
            <a:off x="4622800" y="2590800"/>
            <a:ext cx="1104900" cy="533400"/>
          </a:xfrm>
          <a:prstGeom prst="bentConnector2">
            <a:avLst/>
          </a:prstGeom>
          <a:noFill/>
          <a:ln w="38100">
            <a:solidFill>
              <a:srgbClr val="3333CC"/>
            </a:solidFill>
            <a:miter lim="800000"/>
            <a:headEnd/>
            <a:tailEnd/>
          </a:ln>
          <a:extLst>
            <a:ext uri="{909E8E84-426E-40DD-AFC4-6F175D3DCCD1}">
              <a14:hiddenFill xmlns:a14="http://schemas.microsoft.com/office/drawing/2010/main">
                <a:noFill/>
              </a14:hiddenFill>
            </a:ext>
          </a:extLst>
        </p:spPr>
      </p:cxnSp>
      <p:sp>
        <p:nvSpPr>
          <p:cNvPr id="69645" name="Rectangle 74"/>
          <p:cNvSpPr>
            <a:spLocks noChangeArrowheads="1"/>
          </p:cNvSpPr>
          <p:nvPr/>
        </p:nvSpPr>
        <p:spPr bwMode="auto">
          <a:xfrm>
            <a:off x="7747000" y="31242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69646" name="AutoShape 75"/>
          <p:cNvCxnSpPr>
            <a:cxnSpLocks noChangeShapeType="1"/>
            <a:stCxn id="69645" idx="2"/>
            <a:endCxn id="69647" idx="3"/>
          </p:cNvCxnSpPr>
          <p:nvPr/>
        </p:nvCxnSpPr>
        <p:spPr bwMode="auto">
          <a:xfrm flipH="1" flipV="1">
            <a:off x="6604000" y="3162300"/>
            <a:ext cx="1219200" cy="38100"/>
          </a:xfrm>
          <a:prstGeom prst="straightConnector1">
            <a:avLst/>
          </a:prstGeom>
          <a:noFill/>
          <a:ln w="38100">
            <a:solidFill>
              <a:srgbClr val="FF00FF"/>
            </a:solidFill>
            <a:round/>
            <a:headEnd/>
            <a:tailEnd/>
          </a:ln>
          <a:extLst>
            <a:ext uri="{909E8E84-426E-40DD-AFC4-6F175D3DCCD1}">
              <a14:hiddenFill xmlns:a14="http://schemas.microsoft.com/office/drawing/2010/main">
                <a:noFill/>
              </a14:hiddenFill>
            </a:ext>
          </a:extLst>
        </p:spPr>
      </p:cxnSp>
      <p:sp>
        <p:nvSpPr>
          <p:cNvPr id="69647" name="Rectangle 76"/>
          <p:cNvSpPr>
            <a:spLocks noChangeArrowheads="1"/>
          </p:cNvSpPr>
          <p:nvPr/>
        </p:nvSpPr>
        <p:spPr bwMode="auto">
          <a:xfrm>
            <a:off x="6527800" y="312420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9648" name="Rectangle 77"/>
          <p:cNvSpPr>
            <a:spLocks noChangeArrowheads="1"/>
          </p:cNvSpPr>
          <p:nvPr/>
        </p:nvSpPr>
        <p:spPr bwMode="auto">
          <a:xfrm>
            <a:off x="6680200" y="327660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9649" name="Rectangle 78"/>
          <p:cNvSpPr>
            <a:spLocks noChangeArrowheads="1"/>
          </p:cNvSpPr>
          <p:nvPr/>
        </p:nvSpPr>
        <p:spPr bwMode="auto">
          <a:xfrm>
            <a:off x="6832600" y="342900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9650" name="Rectangle 79"/>
          <p:cNvSpPr>
            <a:spLocks noChangeArrowheads="1"/>
          </p:cNvSpPr>
          <p:nvPr/>
        </p:nvSpPr>
        <p:spPr bwMode="auto">
          <a:xfrm>
            <a:off x="7454900" y="335280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9651" name="Rectangle 80"/>
          <p:cNvSpPr>
            <a:spLocks noChangeArrowheads="1"/>
          </p:cNvSpPr>
          <p:nvPr/>
        </p:nvSpPr>
        <p:spPr bwMode="auto">
          <a:xfrm>
            <a:off x="7156450" y="346075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69652" name="AutoShape 81"/>
          <p:cNvCxnSpPr>
            <a:cxnSpLocks noChangeShapeType="1"/>
            <a:stCxn id="69651" idx="3"/>
            <a:endCxn id="69649" idx="0"/>
          </p:cNvCxnSpPr>
          <p:nvPr/>
        </p:nvCxnSpPr>
        <p:spPr bwMode="auto">
          <a:xfrm flipH="1" flipV="1">
            <a:off x="6870700" y="3429000"/>
            <a:ext cx="361950" cy="69850"/>
          </a:xfrm>
          <a:prstGeom prst="straightConnector1">
            <a:avLst/>
          </a:prstGeom>
          <a:noFill/>
          <a:ln w="38100">
            <a:solidFill>
              <a:srgbClr val="CCCC00"/>
            </a:solidFill>
            <a:round/>
            <a:headEnd/>
            <a:tailEnd/>
          </a:ln>
          <a:extLst>
            <a:ext uri="{909E8E84-426E-40DD-AFC4-6F175D3DCCD1}">
              <a14:hiddenFill xmlns:a14="http://schemas.microsoft.com/office/drawing/2010/main">
                <a:noFill/>
              </a14:hiddenFill>
            </a:ext>
          </a:extLst>
        </p:spPr>
      </p:cxnSp>
      <p:cxnSp>
        <p:nvCxnSpPr>
          <p:cNvPr id="69653" name="AutoShape 82"/>
          <p:cNvCxnSpPr>
            <a:cxnSpLocks noChangeShapeType="1"/>
            <a:stCxn id="69650" idx="3"/>
            <a:endCxn id="69648" idx="3"/>
          </p:cNvCxnSpPr>
          <p:nvPr/>
        </p:nvCxnSpPr>
        <p:spPr bwMode="auto">
          <a:xfrm flipH="1" flipV="1">
            <a:off x="6756400" y="3314700"/>
            <a:ext cx="774700" cy="76200"/>
          </a:xfrm>
          <a:prstGeom prst="straightConnector1">
            <a:avLst/>
          </a:prstGeom>
          <a:noFill/>
          <a:ln w="38100">
            <a:solidFill>
              <a:srgbClr val="FF9900"/>
            </a:solidFill>
            <a:round/>
            <a:headEnd/>
            <a:tailEnd/>
          </a:ln>
          <a:extLst>
            <a:ext uri="{909E8E84-426E-40DD-AFC4-6F175D3DCCD1}">
              <a14:hiddenFill xmlns:a14="http://schemas.microsoft.com/office/drawing/2010/main">
                <a:noFill/>
              </a14:hiddenFill>
            </a:ext>
          </a:extLst>
        </p:spPr>
      </p:cxnSp>
      <p:cxnSp>
        <p:nvCxnSpPr>
          <p:cNvPr id="69654" name="AutoShape 83"/>
          <p:cNvCxnSpPr>
            <a:cxnSpLocks noChangeShapeType="1"/>
            <a:stCxn id="69651" idx="3"/>
            <a:endCxn id="69638" idx="0"/>
          </p:cNvCxnSpPr>
          <p:nvPr/>
        </p:nvCxnSpPr>
        <p:spPr bwMode="auto">
          <a:xfrm flipH="1">
            <a:off x="7226300" y="3498850"/>
            <a:ext cx="6350" cy="3771900"/>
          </a:xfrm>
          <a:prstGeom prst="straightConnector1">
            <a:avLst/>
          </a:prstGeom>
          <a:noFill/>
          <a:ln w="38100">
            <a:solidFill>
              <a:srgbClr val="CCCC00"/>
            </a:solidFill>
            <a:round/>
            <a:headEnd/>
            <a:tailEnd/>
          </a:ln>
          <a:extLst>
            <a:ext uri="{909E8E84-426E-40DD-AFC4-6F175D3DCCD1}">
              <a14:hiddenFill xmlns:a14="http://schemas.microsoft.com/office/drawing/2010/main">
                <a:noFill/>
              </a14:hiddenFill>
            </a:ext>
          </a:extLst>
        </p:spPr>
      </p:cxnSp>
      <p:cxnSp>
        <p:nvCxnSpPr>
          <p:cNvPr id="69655" name="AutoShape 84"/>
          <p:cNvCxnSpPr>
            <a:cxnSpLocks noChangeShapeType="1"/>
            <a:stCxn id="69657" idx="0"/>
            <a:endCxn id="69650" idx="3"/>
          </p:cNvCxnSpPr>
          <p:nvPr/>
        </p:nvCxnSpPr>
        <p:spPr bwMode="auto">
          <a:xfrm flipV="1">
            <a:off x="7524750" y="3390900"/>
            <a:ext cx="6350" cy="3879850"/>
          </a:xfrm>
          <a:prstGeom prst="straightConnector1">
            <a:avLst/>
          </a:prstGeom>
          <a:noFill/>
          <a:ln w="38100">
            <a:solidFill>
              <a:srgbClr val="FF9900"/>
            </a:solidFill>
            <a:round/>
            <a:headEnd/>
            <a:tailEnd/>
          </a:ln>
          <a:extLst>
            <a:ext uri="{909E8E84-426E-40DD-AFC4-6F175D3DCCD1}">
              <a14:hiddenFill xmlns:a14="http://schemas.microsoft.com/office/drawing/2010/main">
                <a:noFill/>
              </a14:hiddenFill>
            </a:ext>
          </a:extLst>
        </p:spPr>
      </p:cxnSp>
      <p:cxnSp>
        <p:nvCxnSpPr>
          <p:cNvPr id="69656" name="AutoShape 85"/>
          <p:cNvCxnSpPr>
            <a:cxnSpLocks noChangeShapeType="1"/>
            <a:stCxn id="69640" idx="0"/>
            <a:endCxn id="69645" idx="2"/>
          </p:cNvCxnSpPr>
          <p:nvPr/>
        </p:nvCxnSpPr>
        <p:spPr bwMode="auto">
          <a:xfrm flipV="1">
            <a:off x="7816850" y="3200400"/>
            <a:ext cx="6350" cy="4070350"/>
          </a:xfrm>
          <a:prstGeom prst="straightConnector1">
            <a:avLst/>
          </a:prstGeom>
          <a:noFill/>
          <a:ln w="38100">
            <a:solidFill>
              <a:srgbClr val="FF00FF"/>
            </a:solidFill>
            <a:round/>
            <a:headEnd/>
            <a:tailEnd/>
          </a:ln>
          <a:extLst>
            <a:ext uri="{909E8E84-426E-40DD-AFC4-6F175D3DCCD1}">
              <a14:hiddenFill xmlns:a14="http://schemas.microsoft.com/office/drawing/2010/main">
                <a:noFill/>
              </a14:hiddenFill>
            </a:ext>
          </a:extLst>
        </p:spPr>
      </p:cxnSp>
      <p:sp>
        <p:nvSpPr>
          <p:cNvPr id="69657" name="Oval 86"/>
          <p:cNvSpPr>
            <a:spLocks noChangeArrowheads="1"/>
          </p:cNvSpPr>
          <p:nvPr/>
        </p:nvSpPr>
        <p:spPr bwMode="auto">
          <a:xfrm>
            <a:off x="7486650" y="727075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58" name="Oval 87"/>
          <p:cNvSpPr>
            <a:spLocks noChangeArrowheads="1"/>
          </p:cNvSpPr>
          <p:nvPr/>
        </p:nvSpPr>
        <p:spPr bwMode="auto">
          <a:xfrm>
            <a:off x="7543800" y="760412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cxnSp>
        <p:nvCxnSpPr>
          <p:cNvPr id="69659" name="AutoShape 88"/>
          <p:cNvCxnSpPr>
            <a:cxnSpLocks noChangeShapeType="1"/>
            <a:stCxn id="69662" idx="3"/>
            <a:endCxn id="69709" idx="4"/>
          </p:cNvCxnSpPr>
          <p:nvPr/>
        </p:nvCxnSpPr>
        <p:spPr bwMode="auto">
          <a:xfrm flipV="1">
            <a:off x="8382000" y="3092450"/>
            <a:ext cx="5584825" cy="4445000"/>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sp>
        <p:nvSpPr>
          <p:cNvPr id="69660" name="Oval 89"/>
          <p:cNvSpPr>
            <a:spLocks noChangeArrowheads="1"/>
          </p:cNvSpPr>
          <p:nvPr/>
        </p:nvSpPr>
        <p:spPr bwMode="auto">
          <a:xfrm>
            <a:off x="7747000" y="760730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cxnSp>
        <p:nvCxnSpPr>
          <p:cNvPr id="69661" name="AutoShape 90"/>
          <p:cNvCxnSpPr>
            <a:cxnSpLocks noChangeShapeType="1"/>
            <a:stCxn id="69662" idx="1"/>
            <a:endCxn id="69641" idx="0"/>
          </p:cNvCxnSpPr>
          <p:nvPr/>
        </p:nvCxnSpPr>
        <p:spPr bwMode="auto">
          <a:xfrm rot="10800000" flipV="1">
            <a:off x="7880350" y="7537450"/>
            <a:ext cx="349250" cy="66675"/>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sp>
        <p:nvSpPr>
          <p:cNvPr id="69662" name="Rectangle 91"/>
          <p:cNvSpPr>
            <a:spLocks noChangeArrowheads="1"/>
          </p:cNvSpPr>
          <p:nvPr/>
        </p:nvSpPr>
        <p:spPr bwMode="auto">
          <a:xfrm>
            <a:off x="8229600" y="749935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69663" name="AutoShape 92"/>
          <p:cNvCxnSpPr>
            <a:cxnSpLocks noChangeShapeType="1"/>
            <a:stCxn id="69662" idx="1"/>
            <a:endCxn id="69662" idx="3"/>
          </p:cNvCxnSpPr>
          <p:nvPr/>
        </p:nvCxnSpPr>
        <p:spPr bwMode="auto">
          <a:xfrm>
            <a:off x="8229600" y="7537450"/>
            <a:ext cx="152400" cy="0"/>
          </a:xfrm>
          <a:prstGeom prst="straightConnector1">
            <a:avLst/>
          </a:prstGeom>
          <a:noFill/>
          <a:ln w="38100">
            <a:solidFill>
              <a:srgbClr val="CC0000"/>
            </a:solidFill>
            <a:round/>
            <a:headEnd/>
            <a:tailEnd/>
          </a:ln>
          <a:extLst>
            <a:ext uri="{909E8E84-426E-40DD-AFC4-6F175D3DCCD1}">
              <a14:hiddenFill xmlns:a14="http://schemas.microsoft.com/office/drawing/2010/main">
                <a:noFill/>
              </a14:hiddenFill>
            </a:ext>
          </a:extLst>
        </p:spPr>
      </p:cxnSp>
      <p:cxnSp>
        <p:nvCxnSpPr>
          <p:cNvPr id="69664" name="AutoShape 93"/>
          <p:cNvCxnSpPr>
            <a:cxnSpLocks noChangeShapeType="1"/>
            <a:stCxn id="69662" idx="1"/>
            <a:endCxn id="69658" idx="0"/>
          </p:cNvCxnSpPr>
          <p:nvPr/>
        </p:nvCxnSpPr>
        <p:spPr bwMode="auto">
          <a:xfrm rot="10800000" flipV="1">
            <a:off x="7581900" y="7537450"/>
            <a:ext cx="647700" cy="66675"/>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cxnSp>
        <p:nvCxnSpPr>
          <p:cNvPr id="69665" name="AutoShape 94"/>
          <p:cNvCxnSpPr>
            <a:cxnSpLocks noChangeShapeType="1"/>
            <a:stCxn id="69662" idx="1"/>
            <a:endCxn id="69639" idx="0"/>
          </p:cNvCxnSpPr>
          <p:nvPr/>
        </p:nvCxnSpPr>
        <p:spPr bwMode="auto">
          <a:xfrm rot="10800000" flipV="1">
            <a:off x="7283450" y="7537450"/>
            <a:ext cx="946150" cy="66675"/>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sp>
        <p:nvSpPr>
          <p:cNvPr id="69666" name="Oval 95"/>
          <p:cNvSpPr>
            <a:spLocks noChangeArrowheads="1"/>
          </p:cNvSpPr>
          <p:nvPr/>
        </p:nvSpPr>
        <p:spPr bwMode="auto">
          <a:xfrm>
            <a:off x="7448550" y="760095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69667" name="Oval 96"/>
          <p:cNvSpPr>
            <a:spLocks noChangeArrowheads="1"/>
          </p:cNvSpPr>
          <p:nvPr/>
        </p:nvSpPr>
        <p:spPr bwMode="auto">
          <a:xfrm>
            <a:off x="7150100" y="760730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cxnSp>
        <p:nvCxnSpPr>
          <p:cNvPr id="69668" name="AutoShape 97"/>
          <p:cNvCxnSpPr>
            <a:cxnSpLocks noChangeShapeType="1"/>
            <a:stCxn id="69673" idx="0"/>
            <a:endCxn id="69660" idx="4"/>
          </p:cNvCxnSpPr>
          <p:nvPr/>
        </p:nvCxnSpPr>
        <p:spPr bwMode="auto">
          <a:xfrm flipV="1">
            <a:off x="7747000" y="7654925"/>
            <a:ext cx="38100" cy="3625850"/>
          </a:xfrm>
          <a:prstGeom prst="straightConnector1">
            <a:avLst/>
          </a:prstGeom>
          <a:noFill/>
          <a:ln w="38100">
            <a:solidFill>
              <a:srgbClr val="CC0000"/>
            </a:solidFill>
            <a:round/>
            <a:headEnd/>
            <a:tailEnd/>
          </a:ln>
          <a:extLst>
            <a:ext uri="{909E8E84-426E-40DD-AFC4-6F175D3DCCD1}">
              <a14:hiddenFill xmlns:a14="http://schemas.microsoft.com/office/drawing/2010/main">
                <a:noFill/>
              </a14:hiddenFill>
            </a:ext>
          </a:extLst>
        </p:spPr>
      </p:cxnSp>
      <p:cxnSp>
        <p:nvCxnSpPr>
          <p:cNvPr id="69669" name="AutoShape 98"/>
          <p:cNvCxnSpPr>
            <a:cxnSpLocks noChangeShapeType="1"/>
            <a:stCxn id="69672" idx="0"/>
            <a:endCxn id="69666" idx="4"/>
          </p:cNvCxnSpPr>
          <p:nvPr/>
        </p:nvCxnSpPr>
        <p:spPr bwMode="auto">
          <a:xfrm flipV="1">
            <a:off x="7442200" y="7648575"/>
            <a:ext cx="44450" cy="3632200"/>
          </a:xfrm>
          <a:prstGeom prst="straightConnector1">
            <a:avLst/>
          </a:prstGeom>
          <a:noFill/>
          <a:ln w="38100">
            <a:solidFill>
              <a:srgbClr val="CC0000"/>
            </a:solidFill>
            <a:round/>
            <a:headEnd/>
            <a:tailEnd/>
          </a:ln>
          <a:extLst>
            <a:ext uri="{909E8E84-426E-40DD-AFC4-6F175D3DCCD1}">
              <a14:hiddenFill xmlns:a14="http://schemas.microsoft.com/office/drawing/2010/main">
                <a:noFill/>
              </a14:hiddenFill>
            </a:ext>
          </a:extLst>
        </p:spPr>
      </p:cxnSp>
      <p:cxnSp>
        <p:nvCxnSpPr>
          <p:cNvPr id="69670" name="AutoShape 99"/>
          <p:cNvCxnSpPr>
            <a:cxnSpLocks noChangeShapeType="1"/>
            <a:stCxn id="69671" idx="0"/>
            <a:endCxn id="69667" idx="4"/>
          </p:cNvCxnSpPr>
          <p:nvPr/>
        </p:nvCxnSpPr>
        <p:spPr bwMode="auto">
          <a:xfrm flipV="1">
            <a:off x="7137400" y="7654925"/>
            <a:ext cx="50800" cy="3625850"/>
          </a:xfrm>
          <a:prstGeom prst="straightConnector1">
            <a:avLst/>
          </a:prstGeom>
          <a:noFill/>
          <a:ln w="38100">
            <a:solidFill>
              <a:srgbClr val="CC0000"/>
            </a:solidFill>
            <a:round/>
            <a:headEnd/>
            <a:tailEnd/>
          </a:ln>
          <a:extLst>
            <a:ext uri="{909E8E84-426E-40DD-AFC4-6F175D3DCCD1}">
              <a14:hiddenFill xmlns:a14="http://schemas.microsoft.com/office/drawing/2010/main">
                <a:noFill/>
              </a14:hiddenFill>
            </a:ext>
          </a:extLst>
        </p:spPr>
      </p:cxnSp>
      <p:sp>
        <p:nvSpPr>
          <p:cNvPr id="69671" name="Line 100"/>
          <p:cNvSpPr>
            <a:spLocks noChangeShapeType="1"/>
          </p:cNvSpPr>
          <p:nvPr/>
        </p:nvSpPr>
        <p:spPr bwMode="auto">
          <a:xfrm>
            <a:off x="7137400" y="11280775"/>
            <a:ext cx="762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72" name="Line 101"/>
          <p:cNvSpPr>
            <a:spLocks noChangeShapeType="1"/>
          </p:cNvSpPr>
          <p:nvPr/>
        </p:nvSpPr>
        <p:spPr bwMode="auto">
          <a:xfrm>
            <a:off x="7442200" y="11280775"/>
            <a:ext cx="762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73" name="Line 102"/>
          <p:cNvSpPr>
            <a:spLocks noChangeShapeType="1"/>
          </p:cNvSpPr>
          <p:nvPr/>
        </p:nvSpPr>
        <p:spPr bwMode="auto">
          <a:xfrm>
            <a:off x="7747000" y="11280775"/>
            <a:ext cx="762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69674" name="Rectangle 103"/>
          <p:cNvSpPr>
            <a:spLocks noChangeArrowheads="1"/>
          </p:cNvSpPr>
          <p:nvPr/>
        </p:nvSpPr>
        <p:spPr bwMode="auto">
          <a:xfrm>
            <a:off x="7747000" y="29718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69675" name="AutoShape 104"/>
          <p:cNvCxnSpPr>
            <a:cxnSpLocks noChangeShapeType="1"/>
            <a:stCxn id="69676" idx="1"/>
            <a:endCxn id="69674" idx="3"/>
          </p:cNvCxnSpPr>
          <p:nvPr/>
        </p:nvCxnSpPr>
        <p:spPr bwMode="auto">
          <a:xfrm flipH="1">
            <a:off x="7899400" y="3009900"/>
            <a:ext cx="3302000" cy="0"/>
          </a:xfrm>
          <a:prstGeom prst="straightConnector1">
            <a:avLst/>
          </a:prstGeom>
          <a:noFill/>
          <a:ln w="38100">
            <a:solidFill>
              <a:schemeClr val="tx1"/>
            </a:solidFill>
            <a:round/>
            <a:headEnd/>
            <a:tailEnd/>
          </a:ln>
          <a:extLst>
            <a:ext uri="{909E8E84-426E-40DD-AFC4-6F175D3DCCD1}">
              <a14:hiddenFill xmlns:a14="http://schemas.microsoft.com/office/drawing/2010/main">
                <a:noFill/>
              </a14:hiddenFill>
            </a:ext>
          </a:extLst>
        </p:spPr>
      </p:cxnSp>
      <p:sp>
        <p:nvSpPr>
          <p:cNvPr id="69676" name="Rectangle 105"/>
          <p:cNvSpPr>
            <a:spLocks noChangeArrowheads="1"/>
          </p:cNvSpPr>
          <p:nvPr/>
        </p:nvSpPr>
        <p:spPr bwMode="auto">
          <a:xfrm>
            <a:off x="11201400" y="29718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69677" name="AutoShape 106"/>
          <p:cNvCxnSpPr>
            <a:cxnSpLocks noChangeShapeType="1"/>
            <a:stCxn id="69702" idx="1"/>
            <a:endCxn id="69676" idx="1"/>
          </p:cNvCxnSpPr>
          <p:nvPr/>
        </p:nvCxnSpPr>
        <p:spPr bwMode="auto">
          <a:xfrm flipH="1">
            <a:off x="11201400" y="3009900"/>
            <a:ext cx="949325" cy="0"/>
          </a:xfrm>
          <a:prstGeom prst="straightConnector1">
            <a:avLst/>
          </a:prstGeom>
          <a:noFill/>
          <a:ln w="38100">
            <a:solidFill>
              <a:schemeClr val="tx1"/>
            </a:solidFill>
            <a:round/>
            <a:headEnd/>
            <a:tailEnd/>
          </a:ln>
          <a:extLst>
            <a:ext uri="{909E8E84-426E-40DD-AFC4-6F175D3DCCD1}">
              <a14:hiddenFill xmlns:a14="http://schemas.microsoft.com/office/drawing/2010/main">
                <a:noFill/>
              </a14:hiddenFill>
            </a:ext>
          </a:extLst>
        </p:spPr>
      </p:cxnSp>
      <p:sp>
        <p:nvSpPr>
          <p:cNvPr id="69678" name="Rectangle 107"/>
          <p:cNvSpPr>
            <a:spLocks noChangeArrowheads="1"/>
          </p:cNvSpPr>
          <p:nvPr/>
        </p:nvSpPr>
        <p:spPr bwMode="auto">
          <a:xfrm rot="492141">
            <a:off x="11960225" y="2870200"/>
            <a:ext cx="5397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69679" name="AutoShape 108"/>
          <p:cNvCxnSpPr>
            <a:cxnSpLocks noChangeShapeType="1"/>
            <a:stCxn id="69694" idx="0"/>
            <a:endCxn id="69692" idx="1"/>
          </p:cNvCxnSpPr>
          <p:nvPr/>
        </p:nvCxnSpPr>
        <p:spPr bwMode="auto">
          <a:xfrm rot="5400000" flipH="1" flipV="1">
            <a:off x="7923213" y="8774112"/>
            <a:ext cx="3975100" cy="1514475"/>
          </a:xfrm>
          <a:prstGeom prst="bentConnector2">
            <a:avLst/>
          </a:prstGeom>
          <a:noFill/>
          <a:ln w="12700">
            <a:solidFill>
              <a:srgbClr val="009900"/>
            </a:solidFill>
            <a:miter lim="800000"/>
            <a:headEnd/>
            <a:tailEnd/>
          </a:ln>
          <a:extLst>
            <a:ext uri="{909E8E84-426E-40DD-AFC4-6F175D3DCCD1}">
              <a14:hiddenFill xmlns:a14="http://schemas.microsoft.com/office/drawing/2010/main">
                <a:noFill/>
              </a14:hiddenFill>
            </a:ext>
          </a:extLst>
        </p:spPr>
      </p:cxnSp>
      <p:sp>
        <p:nvSpPr>
          <p:cNvPr id="60464" name="Freeform 110"/>
          <p:cNvSpPr>
            <a:spLocks/>
          </p:cNvSpPr>
          <p:nvPr/>
        </p:nvSpPr>
        <p:spPr bwMode="auto">
          <a:xfrm rot="-3706958">
            <a:off x="7488237" y="10418763"/>
            <a:ext cx="1450975" cy="3168650"/>
          </a:xfrm>
          <a:custGeom>
            <a:avLst/>
            <a:gdLst>
              <a:gd name="T0" fmla="*/ 0 w 622"/>
              <a:gd name="T1" fmla="*/ 0 h 1301"/>
              <a:gd name="T2" fmla="*/ 2147483647 w 622"/>
              <a:gd name="T3" fmla="*/ 2147483647 h 1301"/>
              <a:gd name="T4" fmla="*/ 2147483647 w 622"/>
              <a:gd name="T5" fmla="*/ 2147483647 h 1301"/>
              <a:gd name="T6" fmla="*/ 2147483647 w 622"/>
              <a:gd name="T7" fmla="*/ 2147483647 h 1301"/>
              <a:gd name="T8" fmla="*/ 2147483647 w 622"/>
              <a:gd name="T9" fmla="*/ 2147483647 h 1301"/>
              <a:gd name="T10" fmla="*/ 2147483647 w 622"/>
              <a:gd name="T11" fmla="*/ 2147483647 h 1301"/>
              <a:gd name="T12" fmla="*/ 0 60000 65536"/>
              <a:gd name="T13" fmla="*/ 0 60000 65536"/>
              <a:gd name="T14" fmla="*/ 0 60000 65536"/>
              <a:gd name="T15" fmla="*/ 0 60000 65536"/>
              <a:gd name="T16" fmla="*/ 0 60000 65536"/>
              <a:gd name="T17" fmla="*/ 0 60000 65536"/>
              <a:gd name="T18" fmla="*/ 0 w 622"/>
              <a:gd name="T19" fmla="*/ 0 h 1301"/>
              <a:gd name="T20" fmla="*/ 622 w 622"/>
              <a:gd name="T21" fmla="*/ 1301 h 1301"/>
            </a:gdLst>
            <a:ahLst/>
            <a:cxnLst>
              <a:cxn ang="T12">
                <a:pos x="T0" y="T1"/>
              </a:cxn>
              <a:cxn ang="T13">
                <a:pos x="T2" y="T3"/>
              </a:cxn>
              <a:cxn ang="T14">
                <a:pos x="T4" y="T5"/>
              </a:cxn>
              <a:cxn ang="T15">
                <a:pos x="T6" y="T7"/>
              </a:cxn>
              <a:cxn ang="T16">
                <a:pos x="T8" y="T9"/>
              </a:cxn>
              <a:cxn ang="T17">
                <a:pos x="T10" y="T11"/>
              </a:cxn>
            </a:cxnLst>
            <a:rect l="T18" t="T19" r="T20" b="T21"/>
            <a:pathLst>
              <a:path w="622" h="1301">
                <a:moveTo>
                  <a:pt x="0" y="0"/>
                </a:moveTo>
                <a:cubicBezTo>
                  <a:pt x="25" y="9"/>
                  <a:pt x="101" y="15"/>
                  <a:pt x="149" y="53"/>
                </a:cubicBezTo>
                <a:cubicBezTo>
                  <a:pt x="197" y="91"/>
                  <a:pt x="237" y="140"/>
                  <a:pt x="291" y="226"/>
                </a:cubicBezTo>
                <a:cubicBezTo>
                  <a:pt x="345" y="312"/>
                  <a:pt x="424" y="441"/>
                  <a:pt x="473" y="571"/>
                </a:cubicBezTo>
                <a:cubicBezTo>
                  <a:pt x="522" y="701"/>
                  <a:pt x="561" y="886"/>
                  <a:pt x="586" y="1008"/>
                </a:cubicBezTo>
                <a:cubicBezTo>
                  <a:pt x="611" y="1130"/>
                  <a:pt x="615" y="1240"/>
                  <a:pt x="622" y="1301"/>
                </a:cubicBezTo>
              </a:path>
            </a:pathLst>
          </a:custGeom>
          <a:solidFill>
            <a:schemeClr val="bg1">
              <a:lumMod val="85000"/>
              <a:alpha val="20000"/>
            </a:schemeClr>
          </a:solidFill>
          <a:ln w="9525">
            <a:solidFill>
              <a:schemeClr val="tx1"/>
            </a:solidFill>
            <a:round/>
            <a:headEnd/>
            <a:tailEnd/>
          </a:ln>
        </p:spPr>
        <p:txBody>
          <a:bodyPr/>
          <a:lstStyle/>
          <a:p>
            <a:pPr>
              <a:defRPr/>
            </a:pPr>
            <a:endParaRPr lang="en-US"/>
          </a:p>
        </p:txBody>
      </p:sp>
      <p:sp>
        <p:nvSpPr>
          <p:cNvPr id="69681" name="Rectangle 111"/>
          <p:cNvSpPr>
            <a:spLocks noChangeArrowheads="1"/>
          </p:cNvSpPr>
          <p:nvPr/>
        </p:nvSpPr>
        <p:spPr bwMode="auto">
          <a:xfrm>
            <a:off x="7067550" y="727075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9682" name="Rectangle 112"/>
          <p:cNvSpPr>
            <a:spLocks noChangeArrowheads="1"/>
          </p:cNvSpPr>
          <p:nvPr/>
        </p:nvSpPr>
        <p:spPr bwMode="auto">
          <a:xfrm>
            <a:off x="6699250" y="34671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69683" name="Text Box 113"/>
          <p:cNvSpPr txBox="1">
            <a:spLocks noChangeArrowheads="1"/>
          </p:cNvSpPr>
          <p:nvPr/>
        </p:nvSpPr>
        <p:spPr bwMode="auto">
          <a:xfrm>
            <a:off x="7975600" y="7073900"/>
            <a:ext cx="10668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Relays</a:t>
            </a:r>
          </a:p>
        </p:txBody>
      </p:sp>
      <p:sp>
        <p:nvSpPr>
          <p:cNvPr id="69684" name="Freeform 114"/>
          <p:cNvSpPr>
            <a:spLocks/>
          </p:cNvSpPr>
          <p:nvPr/>
        </p:nvSpPr>
        <p:spPr bwMode="auto">
          <a:xfrm flipV="1">
            <a:off x="5918200" y="6584950"/>
            <a:ext cx="838200" cy="304800"/>
          </a:xfrm>
          <a:custGeom>
            <a:avLst/>
            <a:gdLst>
              <a:gd name="T0" fmla="*/ 0 w 528"/>
              <a:gd name="T1" fmla="*/ 2147483647 h 192"/>
              <a:gd name="T2" fmla="*/ 2147483647 w 528"/>
              <a:gd name="T3" fmla="*/ 2147483647 h 192"/>
              <a:gd name="T4" fmla="*/ 2147483647 w 528"/>
              <a:gd name="T5" fmla="*/ 0 h 192"/>
              <a:gd name="T6" fmla="*/ 2147483647 w 528"/>
              <a:gd name="T7" fmla="*/ 0 h 192"/>
              <a:gd name="T8" fmla="*/ 2147483647 w 528"/>
              <a:gd name="T9" fmla="*/ 2147483647 h 192"/>
              <a:gd name="T10" fmla="*/ 2147483647 w 528"/>
              <a:gd name="T11" fmla="*/ 2147483647 h 192"/>
              <a:gd name="T12" fmla="*/ 0 60000 65536"/>
              <a:gd name="T13" fmla="*/ 0 60000 65536"/>
              <a:gd name="T14" fmla="*/ 0 60000 65536"/>
              <a:gd name="T15" fmla="*/ 0 60000 65536"/>
              <a:gd name="T16" fmla="*/ 0 60000 65536"/>
              <a:gd name="T17" fmla="*/ 0 60000 65536"/>
              <a:gd name="T18" fmla="*/ 0 w 528"/>
              <a:gd name="T19" fmla="*/ 0 h 192"/>
              <a:gd name="T20" fmla="*/ 528 w 52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528" h="192">
                <a:moveTo>
                  <a:pt x="0" y="192"/>
                </a:moveTo>
                <a:lnTo>
                  <a:pt x="192" y="192"/>
                </a:lnTo>
                <a:lnTo>
                  <a:pt x="192" y="0"/>
                </a:lnTo>
                <a:lnTo>
                  <a:pt x="336" y="0"/>
                </a:lnTo>
                <a:lnTo>
                  <a:pt x="336" y="192"/>
                </a:lnTo>
                <a:lnTo>
                  <a:pt x="528" y="192"/>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9685" name="Freeform 115"/>
          <p:cNvSpPr>
            <a:spLocks/>
          </p:cNvSpPr>
          <p:nvPr/>
        </p:nvSpPr>
        <p:spPr bwMode="auto">
          <a:xfrm>
            <a:off x="11083925" y="2635250"/>
            <a:ext cx="838200" cy="304800"/>
          </a:xfrm>
          <a:custGeom>
            <a:avLst/>
            <a:gdLst>
              <a:gd name="T0" fmla="*/ 0 w 528"/>
              <a:gd name="T1" fmla="*/ 2147483647 h 192"/>
              <a:gd name="T2" fmla="*/ 2147483647 w 528"/>
              <a:gd name="T3" fmla="*/ 2147483647 h 192"/>
              <a:gd name="T4" fmla="*/ 2147483647 w 528"/>
              <a:gd name="T5" fmla="*/ 0 h 192"/>
              <a:gd name="T6" fmla="*/ 2147483647 w 528"/>
              <a:gd name="T7" fmla="*/ 0 h 192"/>
              <a:gd name="T8" fmla="*/ 2147483647 w 528"/>
              <a:gd name="T9" fmla="*/ 2147483647 h 192"/>
              <a:gd name="T10" fmla="*/ 2147483647 w 528"/>
              <a:gd name="T11" fmla="*/ 2147483647 h 192"/>
              <a:gd name="T12" fmla="*/ 0 60000 65536"/>
              <a:gd name="T13" fmla="*/ 0 60000 65536"/>
              <a:gd name="T14" fmla="*/ 0 60000 65536"/>
              <a:gd name="T15" fmla="*/ 0 60000 65536"/>
              <a:gd name="T16" fmla="*/ 0 60000 65536"/>
              <a:gd name="T17" fmla="*/ 0 60000 65536"/>
              <a:gd name="T18" fmla="*/ 0 w 528"/>
              <a:gd name="T19" fmla="*/ 0 h 192"/>
              <a:gd name="T20" fmla="*/ 528 w 52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528" h="192">
                <a:moveTo>
                  <a:pt x="0" y="192"/>
                </a:moveTo>
                <a:lnTo>
                  <a:pt x="192" y="192"/>
                </a:lnTo>
                <a:lnTo>
                  <a:pt x="192" y="0"/>
                </a:lnTo>
                <a:lnTo>
                  <a:pt x="336" y="0"/>
                </a:lnTo>
                <a:lnTo>
                  <a:pt x="336" y="192"/>
                </a:lnTo>
                <a:lnTo>
                  <a:pt x="528" y="192"/>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69686" name="AutoShape 116"/>
          <p:cNvCxnSpPr>
            <a:cxnSpLocks noChangeShapeType="1"/>
            <a:stCxn id="69674" idx="3"/>
            <a:endCxn id="69687" idx="3"/>
          </p:cNvCxnSpPr>
          <p:nvPr/>
        </p:nvCxnSpPr>
        <p:spPr bwMode="auto">
          <a:xfrm flipH="1">
            <a:off x="6604000" y="3009900"/>
            <a:ext cx="1295400" cy="50800"/>
          </a:xfrm>
          <a:prstGeom prst="straightConnector1">
            <a:avLst/>
          </a:prstGeom>
          <a:noFill/>
          <a:ln w="38100">
            <a:solidFill>
              <a:schemeClr val="tx1"/>
            </a:solidFill>
            <a:round/>
            <a:headEnd/>
            <a:tailEnd/>
          </a:ln>
          <a:extLst>
            <a:ext uri="{909E8E84-426E-40DD-AFC4-6F175D3DCCD1}">
              <a14:hiddenFill xmlns:a14="http://schemas.microsoft.com/office/drawing/2010/main">
                <a:noFill/>
              </a14:hiddenFill>
            </a:ext>
          </a:extLst>
        </p:spPr>
      </p:cxnSp>
      <p:sp>
        <p:nvSpPr>
          <p:cNvPr id="69687" name="Rectangle 117"/>
          <p:cNvSpPr>
            <a:spLocks noChangeArrowheads="1"/>
          </p:cNvSpPr>
          <p:nvPr/>
        </p:nvSpPr>
        <p:spPr bwMode="auto">
          <a:xfrm>
            <a:off x="6451600" y="30226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grpSp>
        <p:nvGrpSpPr>
          <p:cNvPr id="69688" name="Group 118"/>
          <p:cNvGrpSpPr>
            <a:grpSpLocks/>
          </p:cNvGrpSpPr>
          <p:nvPr/>
        </p:nvGrpSpPr>
        <p:grpSpPr bwMode="auto">
          <a:xfrm>
            <a:off x="5816600" y="7042150"/>
            <a:ext cx="1066800" cy="1022350"/>
            <a:chOff x="1424" y="2688"/>
            <a:chExt cx="672" cy="643"/>
          </a:xfrm>
        </p:grpSpPr>
        <p:pic>
          <p:nvPicPr>
            <p:cNvPr id="69696" name="Picture 1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4" y="2688"/>
              <a:ext cx="382" cy="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97" name="Text Box 120"/>
            <p:cNvSpPr txBox="1">
              <a:spLocks noChangeArrowheads="1"/>
            </p:cNvSpPr>
            <p:nvPr/>
          </p:nvSpPr>
          <p:spPr bwMode="auto">
            <a:xfrm>
              <a:off x="1424" y="3128"/>
              <a:ext cx="672"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600"/>
                <a:t>Grayhill-70-ODC5</a:t>
              </a:r>
            </a:p>
            <a:p>
              <a:pPr eaLnBrk="1" hangingPunct="1">
                <a:spcBef>
                  <a:spcPct val="50000"/>
                </a:spcBef>
              </a:pPr>
              <a:r>
                <a:rPr lang="en-US" sz="600"/>
                <a:t>(latency: 20 micS)</a:t>
              </a:r>
            </a:p>
          </p:txBody>
        </p:sp>
      </p:grpSp>
      <p:sp>
        <p:nvSpPr>
          <p:cNvPr id="69689" name="Text Box 121"/>
          <p:cNvSpPr txBox="1">
            <a:spLocks noChangeArrowheads="1"/>
          </p:cNvSpPr>
          <p:nvPr/>
        </p:nvSpPr>
        <p:spPr bwMode="auto">
          <a:xfrm>
            <a:off x="7924800" y="6096000"/>
            <a:ext cx="1524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Gating signals</a:t>
            </a:r>
          </a:p>
        </p:txBody>
      </p:sp>
      <p:sp>
        <p:nvSpPr>
          <p:cNvPr id="69690" name="Text Box 122"/>
          <p:cNvSpPr txBox="1">
            <a:spLocks noChangeArrowheads="1"/>
          </p:cNvSpPr>
          <p:nvPr/>
        </p:nvSpPr>
        <p:spPr bwMode="auto">
          <a:xfrm>
            <a:off x="9855200" y="2711450"/>
            <a:ext cx="1524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Trigger signal</a:t>
            </a:r>
          </a:p>
        </p:txBody>
      </p:sp>
      <p:sp>
        <p:nvSpPr>
          <p:cNvPr id="69691" name="Oval 125"/>
          <p:cNvSpPr>
            <a:spLocks noChangeArrowheads="1"/>
          </p:cNvSpPr>
          <p:nvPr/>
        </p:nvSpPr>
        <p:spPr bwMode="auto">
          <a:xfrm>
            <a:off x="7131050" y="6197600"/>
            <a:ext cx="793750" cy="95250"/>
          </a:xfrm>
          <a:prstGeom prst="ellipse">
            <a:avLst/>
          </a:prstGeom>
          <a:noFill/>
          <a:ln w="1905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69692" name="Rectangle 63"/>
          <p:cNvSpPr>
            <a:spLocks noChangeArrowheads="1"/>
          </p:cNvSpPr>
          <p:nvPr/>
        </p:nvSpPr>
        <p:spPr bwMode="auto">
          <a:xfrm>
            <a:off x="10668000" y="7315200"/>
            <a:ext cx="1143000" cy="457200"/>
          </a:xfrm>
          <a:prstGeom prst="rect">
            <a:avLst/>
          </a:prstGeom>
          <a:solidFill>
            <a:srgbClr val="C0C0C0"/>
          </a:solidFill>
          <a:ln w="9525">
            <a:solidFill>
              <a:schemeClr val="tx1"/>
            </a:solidFill>
            <a:miter lim="800000"/>
            <a:headEnd/>
            <a:tailEnd/>
          </a:ln>
        </p:spPr>
        <p:txBody>
          <a:bodyPr wrap="none" anchor="ctr"/>
          <a:lstStyle/>
          <a:p>
            <a:r>
              <a:rPr lang="en-US"/>
              <a:t>Isolator</a:t>
            </a:r>
          </a:p>
        </p:txBody>
      </p:sp>
      <p:sp>
        <p:nvSpPr>
          <p:cNvPr id="69693" name="Text Box 113"/>
          <p:cNvSpPr txBox="1">
            <a:spLocks noChangeArrowheads="1"/>
          </p:cNvSpPr>
          <p:nvPr/>
        </p:nvSpPr>
        <p:spPr bwMode="auto">
          <a:xfrm>
            <a:off x="9296400" y="11506200"/>
            <a:ext cx="106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Ground</a:t>
            </a:r>
          </a:p>
        </p:txBody>
      </p:sp>
      <p:sp>
        <p:nvSpPr>
          <p:cNvPr id="69694" name="Rectangle 109"/>
          <p:cNvSpPr>
            <a:spLocks noChangeArrowheads="1"/>
          </p:cNvSpPr>
          <p:nvPr/>
        </p:nvSpPr>
        <p:spPr bwMode="auto">
          <a:xfrm rot="1162674">
            <a:off x="9051925" y="11507788"/>
            <a:ext cx="76200" cy="381000"/>
          </a:xfrm>
          <a:prstGeom prst="rect">
            <a:avLst/>
          </a:prstGeom>
          <a:solidFill>
            <a:srgbClr val="FF9900"/>
          </a:solidFill>
          <a:ln w="9525">
            <a:solidFill>
              <a:schemeClr val="tx1"/>
            </a:solidFill>
            <a:miter lim="800000"/>
            <a:headEnd/>
            <a:tailEnd/>
          </a:ln>
        </p:spPr>
        <p:txBody>
          <a:bodyPr wrap="none" anchor="ctr"/>
          <a:lstStyle/>
          <a:p>
            <a:endParaRPr lang="en-US"/>
          </a:p>
        </p:txBody>
      </p:sp>
      <p:pic>
        <p:nvPicPr>
          <p:cNvPr id="69695" name="Picture 12" descr="Universal screw-terminal board, 50-pi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4089400"/>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779549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63"/>
          <p:cNvSpPr>
            <a:spLocks noChangeArrowheads="1"/>
          </p:cNvSpPr>
          <p:nvPr/>
        </p:nvSpPr>
        <p:spPr bwMode="auto">
          <a:xfrm>
            <a:off x="14325600" y="4953000"/>
            <a:ext cx="2743200" cy="2749550"/>
          </a:xfrm>
          <a:prstGeom prst="rect">
            <a:avLst/>
          </a:prstGeom>
          <a:solidFill>
            <a:schemeClr val="bg1"/>
          </a:solidFill>
          <a:ln w="9525">
            <a:solidFill>
              <a:schemeClr val="tx1"/>
            </a:solidFill>
            <a:miter lim="800000"/>
            <a:headEnd/>
            <a:tailEnd/>
          </a:ln>
        </p:spPr>
        <p:txBody>
          <a:bodyPr wrap="none" anchor="ctr"/>
          <a:lstStyle/>
          <a:p>
            <a:endParaRPr lang="en-US"/>
          </a:p>
        </p:txBody>
      </p:sp>
      <p:sp>
        <p:nvSpPr>
          <p:cNvPr id="70659" name="Rectangle 63"/>
          <p:cNvSpPr>
            <a:spLocks noChangeArrowheads="1"/>
          </p:cNvSpPr>
          <p:nvPr/>
        </p:nvSpPr>
        <p:spPr bwMode="auto">
          <a:xfrm>
            <a:off x="3962400" y="7162800"/>
            <a:ext cx="1447800" cy="685800"/>
          </a:xfrm>
          <a:prstGeom prst="rect">
            <a:avLst/>
          </a:prstGeom>
          <a:solidFill>
            <a:srgbClr val="C0C0C0">
              <a:alpha val="70195"/>
            </a:srgbClr>
          </a:solidFill>
          <a:ln w="9525">
            <a:solidFill>
              <a:schemeClr val="tx1"/>
            </a:solidFill>
            <a:miter lim="800000"/>
            <a:headEnd/>
            <a:tailEnd/>
          </a:ln>
        </p:spPr>
        <p:txBody>
          <a:bodyPr wrap="none" anchor="ctr"/>
          <a:lstStyle/>
          <a:p>
            <a:endParaRPr lang="en-US"/>
          </a:p>
        </p:txBody>
      </p:sp>
      <p:sp>
        <p:nvSpPr>
          <p:cNvPr id="70660" name="Rectangle 130"/>
          <p:cNvSpPr>
            <a:spLocks noChangeArrowheads="1"/>
          </p:cNvSpPr>
          <p:nvPr/>
        </p:nvSpPr>
        <p:spPr bwMode="auto">
          <a:xfrm>
            <a:off x="4495800" y="9906000"/>
            <a:ext cx="2286000" cy="1371600"/>
          </a:xfrm>
          <a:prstGeom prst="rect">
            <a:avLst/>
          </a:prstGeom>
          <a:noFill/>
          <a:ln w="9525" algn="ctr">
            <a:solidFill>
              <a:schemeClr val="tx1"/>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70661" name="Rectangle 63"/>
          <p:cNvSpPr>
            <a:spLocks noChangeArrowheads="1"/>
          </p:cNvSpPr>
          <p:nvPr/>
        </p:nvSpPr>
        <p:spPr bwMode="auto">
          <a:xfrm>
            <a:off x="5562600" y="10048875"/>
            <a:ext cx="1143000" cy="457200"/>
          </a:xfrm>
          <a:prstGeom prst="rect">
            <a:avLst/>
          </a:prstGeom>
          <a:solidFill>
            <a:schemeClr val="bg2"/>
          </a:solidFill>
          <a:ln w="9525">
            <a:solidFill>
              <a:schemeClr val="bg1"/>
            </a:solidFill>
            <a:miter lim="800000"/>
            <a:headEnd/>
            <a:tailEnd/>
          </a:ln>
        </p:spPr>
        <p:txBody>
          <a:bodyPr wrap="none" anchor="ctr"/>
          <a:lstStyle/>
          <a:p>
            <a:endParaRPr lang="en-US">
              <a:solidFill>
                <a:schemeClr val="bg1"/>
              </a:solidFill>
            </a:endParaRPr>
          </a:p>
        </p:txBody>
      </p:sp>
      <p:sp>
        <p:nvSpPr>
          <p:cNvPr id="70662" name="Rectangle 63"/>
          <p:cNvSpPr>
            <a:spLocks noChangeArrowheads="1"/>
          </p:cNvSpPr>
          <p:nvPr/>
        </p:nvSpPr>
        <p:spPr bwMode="auto">
          <a:xfrm>
            <a:off x="5105400" y="10363200"/>
            <a:ext cx="1143000" cy="457200"/>
          </a:xfrm>
          <a:prstGeom prst="rect">
            <a:avLst/>
          </a:prstGeom>
          <a:solidFill>
            <a:schemeClr val="bg2"/>
          </a:solidFill>
          <a:ln w="9525">
            <a:solidFill>
              <a:schemeClr val="bg1"/>
            </a:solidFill>
            <a:miter lim="800000"/>
            <a:headEnd/>
            <a:tailEnd/>
          </a:ln>
        </p:spPr>
        <p:txBody>
          <a:bodyPr wrap="none" anchor="ctr"/>
          <a:lstStyle/>
          <a:p>
            <a:endParaRPr lang="en-US">
              <a:solidFill>
                <a:schemeClr val="bg1"/>
              </a:solidFill>
            </a:endParaRPr>
          </a:p>
        </p:txBody>
      </p:sp>
      <p:sp>
        <p:nvSpPr>
          <p:cNvPr id="70663" name="Rectangle 2"/>
          <p:cNvSpPr>
            <a:spLocks noChangeArrowheads="1"/>
          </p:cNvSpPr>
          <p:nvPr/>
        </p:nvSpPr>
        <p:spPr bwMode="auto">
          <a:xfrm>
            <a:off x="0" y="0"/>
            <a:ext cx="18288000" cy="990600"/>
          </a:xfrm>
          <a:prstGeom prst="rect">
            <a:avLst/>
          </a:prstGeom>
          <a:solidFill>
            <a:srgbClr val="EAEAEA"/>
          </a:solidFill>
          <a:ln w="9525">
            <a:noFill/>
            <a:miter lim="800000"/>
            <a:headEnd/>
            <a:tailEnd/>
          </a:ln>
          <a:extLst/>
        </p:spPr>
        <p:txBody>
          <a:bodyPr/>
          <a:lstStyle/>
          <a:p>
            <a:pPr marL="762000" indent="-762000">
              <a:spcBef>
                <a:spcPct val="20000"/>
              </a:spcBef>
            </a:pPr>
            <a:r>
              <a:rPr lang="en-US" sz="4000" b="1">
                <a:solidFill>
                  <a:srgbClr val="FF0000"/>
                </a:solidFill>
                <a:effectLst>
                  <a:outerShdw blurRad="38100" dist="38100" dir="2700000" algn="tl">
                    <a:srgbClr val="C0C0C0"/>
                  </a:outerShdw>
                </a:effectLst>
              </a:rPr>
              <a:t>Stimulator + Zappers</a:t>
            </a:r>
          </a:p>
        </p:txBody>
      </p:sp>
      <p:sp>
        <p:nvSpPr>
          <p:cNvPr id="70664" name="Rectangle 52"/>
          <p:cNvSpPr>
            <a:spLocks noChangeArrowheads="1"/>
          </p:cNvSpPr>
          <p:nvPr/>
        </p:nvSpPr>
        <p:spPr bwMode="auto">
          <a:xfrm>
            <a:off x="13198475" y="2978150"/>
            <a:ext cx="1600200" cy="685800"/>
          </a:xfrm>
          <a:prstGeom prst="rect">
            <a:avLst/>
          </a:prstGeom>
          <a:solidFill>
            <a:srgbClr val="DDDDDD">
              <a:alpha val="70195"/>
            </a:srgbClr>
          </a:solidFill>
          <a:ln w="9525">
            <a:solidFill>
              <a:schemeClr val="tx1"/>
            </a:solidFill>
            <a:miter lim="800000"/>
            <a:headEnd/>
            <a:tailEnd/>
          </a:ln>
        </p:spPr>
        <p:txBody>
          <a:bodyPr wrap="none" anchor="ctr"/>
          <a:lstStyle/>
          <a:p>
            <a:r>
              <a:rPr lang="en-US" b="1">
                <a:solidFill>
                  <a:srgbClr val="CC0000"/>
                </a:solidFill>
              </a:rPr>
              <a:t>Stimulator</a:t>
            </a:r>
          </a:p>
        </p:txBody>
      </p:sp>
      <p:sp>
        <p:nvSpPr>
          <p:cNvPr id="70665" name="Oval 53"/>
          <p:cNvSpPr>
            <a:spLocks noChangeArrowheads="1"/>
          </p:cNvSpPr>
          <p:nvPr/>
        </p:nvSpPr>
        <p:spPr bwMode="auto">
          <a:xfrm>
            <a:off x="13335000" y="3340100"/>
            <a:ext cx="76200" cy="47625"/>
          </a:xfrm>
          <a:prstGeom prst="ellipse">
            <a:avLst/>
          </a:prstGeom>
          <a:solidFill>
            <a:srgbClr val="DDDDDD"/>
          </a:solidFill>
          <a:ln w="9525">
            <a:solidFill>
              <a:schemeClr val="tx1"/>
            </a:solidFill>
            <a:round/>
            <a:headEnd/>
            <a:tailEnd/>
          </a:ln>
        </p:spPr>
        <p:txBody>
          <a:bodyPr wrap="none" anchor="ctr"/>
          <a:lstStyle/>
          <a:p>
            <a:endParaRPr lang="en-US"/>
          </a:p>
        </p:txBody>
      </p:sp>
      <p:sp>
        <p:nvSpPr>
          <p:cNvPr id="70666" name="Oval 54"/>
          <p:cNvSpPr>
            <a:spLocks noChangeArrowheads="1"/>
          </p:cNvSpPr>
          <p:nvPr/>
        </p:nvSpPr>
        <p:spPr bwMode="auto">
          <a:xfrm>
            <a:off x="13335000" y="3425825"/>
            <a:ext cx="76200" cy="47625"/>
          </a:xfrm>
          <a:prstGeom prst="ellipse">
            <a:avLst/>
          </a:prstGeom>
          <a:solidFill>
            <a:srgbClr val="DDDDDD"/>
          </a:solidFill>
          <a:ln w="9525">
            <a:solidFill>
              <a:schemeClr val="tx1"/>
            </a:solidFill>
            <a:round/>
            <a:headEnd/>
            <a:tailEnd/>
          </a:ln>
        </p:spPr>
        <p:txBody>
          <a:bodyPr wrap="none" anchor="ctr"/>
          <a:lstStyle/>
          <a:p>
            <a:endParaRPr lang="en-US"/>
          </a:p>
        </p:txBody>
      </p:sp>
      <p:sp>
        <p:nvSpPr>
          <p:cNvPr id="70667" name="Oval 55"/>
          <p:cNvSpPr>
            <a:spLocks noChangeArrowheads="1"/>
          </p:cNvSpPr>
          <p:nvPr/>
        </p:nvSpPr>
        <p:spPr bwMode="auto">
          <a:xfrm>
            <a:off x="14630400" y="3168650"/>
            <a:ext cx="76200" cy="47625"/>
          </a:xfrm>
          <a:prstGeom prst="ellipse">
            <a:avLst/>
          </a:prstGeom>
          <a:solidFill>
            <a:srgbClr val="DDDDDD"/>
          </a:solidFill>
          <a:ln w="9525">
            <a:solidFill>
              <a:schemeClr val="tx1"/>
            </a:solidFill>
            <a:round/>
            <a:headEnd/>
            <a:tailEnd/>
          </a:ln>
        </p:spPr>
        <p:txBody>
          <a:bodyPr wrap="none" anchor="ctr"/>
          <a:lstStyle/>
          <a:p>
            <a:endParaRPr lang="en-US"/>
          </a:p>
        </p:txBody>
      </p:sp>
      <p:sp>
        <p:nvSpPr>
          <p:cNvPr id="70668" name="Oval 56"/>
          <p:cNvSpPr>
            <a:spLocks noChangeArrowheads="1"/>
          </p:cNvSpPr>
          <p:nvPr/>
        </p:nvSpPr>
        <p:spPr bwMode="auto">
          <a:xfrm>
            <a:off x="14630400" y="3425825"/>
            <a:ext cx="76200" cy="47625"/>
          </a:xfrm>
          <a:prstGeom prst="ellipse">
            <a:avLst/>
          </a:prstGeom>
          <a:solidFill>
            <a:srgbClr val="DDDDDD"/>
          </a:solidFill>
          <a:ln w="9525">
            <a:solidFill>
              <a:schemeClr val="tx1"/>
            </a:solidFill>
            <a:round/>
            <a:headEnd/>
            <a:tailEnd/>
          </a:ln>
        </p:spPr>
        <p:txBody>
          <a:bodyPr wrap="none" anchor="ctr"/>
          <a:lstStyle/>
          <a:p>
            <a:endParaRPr lang="en-US"/>
          </a:p>
        </p:txBody>
      </p:sp>
      <p:grpSp>
        <p:nvGrpSpPr>
          <p:cNvPr id="70669" name="Group 57"/>
          <p:cNvGrpSpPr>
            <a:grpSpLocks/>
          </p:cNvGrpSpPr>
          <p:nvPr/>
        </p:nvGrpSpPr>
        <p:grpSpPr bwMode="auto">
          <a:xfrm>
            <a:off x="12804775" y="3238500"/>
            <a:ext cx="889000" cy="288925"/>
            <a:chOff x="4071" y="1363"/>
            <a:chExt cx="561" cy="183"/>
          </a:xfrm>
        </p:grpSpPr>
        <p:sp>
          <p:nvSpPr>
            <p:cNvPr id="70831" name="AutoShape 58"/>
            <p:cNvSpPr>
              <a:spLocks noChangeArrowheads="1"/>
            </p:cNvSpPr>
            <p:nvPr/>
          </p:nvSpPr>
          <p:spPr bwMode="auto">
            <a:xfrm rot="-5528121">
              <a:off x="4294" y="1327"/>
              <a:ext cx="183" cy="255"/>
            </a:xfrm>
            <a:prstGeom prst="can">
              <a:avLst>
                <a:gd name="adj" fmla="val 49590"/>
              </a:avLst>
            </a:prstGeom>
            <a:solidFill>
              <a:schemeClr val="accent1"/>
            </a:solidFill>
            <a:ln w="9525">
              <a:solidFill>
                <a:schemeClr val="tx1"/>
              </a:solidFill>
              <a:round/>
              <a:headEnd/>
              <a:tailEnd/>
            </a:ln>
          </p:spPr>
          <p:txBody>
            <a:bodyPr rot="10800000" wrap="none" anchor="ctr"/>
            <a:lstStyle/>
            <a:p>
              <a:endParaRPr lang="en-US"/>
            </a:p>
          </p:txBody>
        </p:sp>
        <p:sp>
          <p:nvSpPr>
            <p:cNvPr id="70832" name="AutoShape 59"/>
            <p:cNvSpPr>
              <a:spLocks noChangeArrowheads="1"/>
            </p:cNvSpPr>
            <p:nvPr/>
          </p:nvSpPr>
          <p:spPr bwMode="auto">
            <a:xfrm rot="-5528121">
              <a:off x="4144" y="1330"/>
              <a:ext cx="110" cy="255"/>
            </a:xfrm>
            <a:prstGeom prst="can">
              <a:avLst>
                <a:gd name="adj" fmla="val 57955"/>
              </a:avLst>
            </a:prstGeom>
            <a:solidFill>
              <a:schemeClr val="tx1"/>
            </a:solidFill>
            <a:ln w="9525">
              <a:solidFill>
                <a:schemeClr val="tx1"/>
              </a:solidFill>
              <a:round/>
              <a:headEnd/>
              <a:tailEnd/>
            </a:ln>
          </p:spPr>
          <p:txBody>
            <a:bodyPr rot="10800000" wrap="none" anchor="ctr"/>
            <a:lstStyle/>
            <a:p>
              <a:endParaRPr lang="en-US"/>
            </a:p>
          </p:txBody>
        </p:sp>
        <p:sp>
          <p:nvSpPr>
            <p:cNvPr id="70833" name="Rectangle 60"/>
            <p:cNvSpPr>
              <a:spLocks noChangeArrowheads="1"/>
            </p:cNvSpPr>
            <p:nvPr/>
          </p:nvSpPr>
          <p:spPr bwMode="auto">
            <a:xfrm rot="492141">
              <a:off x="4101" y="1451"/>
              <a:ext cx="85"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0834" name="Rectangle 61"/>
            <p:cNvSpPr>
              <a:spLocks noChangeArrowheads="1"/>
            </p:cNvSpPr>
            <p:nvPr/>
          </p:nvSpPr>
          <p:spPr bwMode="auto">
            <a:xfrm rot="492141">
              <a:off x="4104" y="1405"/>
              <a:ext cx="85" cy="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0835" name="Text Box 62"/>
            <p:cNvSpPr txBox="1">
              <a:spLocks noChangeArrowheads="1"/>
            </p:cNvSpPr>
            <p:nvPr/>
          </p:nvSpPr>
          <p:spPr bwMode="auto">
            <a:xfrm>
              <a:off x="4296" y="1372"/>
              <a:ext cx="336"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1000"/>
                <a:t>BNC</a:t>
              </a:r>
            </a:p>
          </p:txBody>
        </p:sp>
      </p:grpSp>
      <p:sp>
        <p:nvSpPr>
          <p:cNvPr id="70670" name="Rectangle 63"/>
          <p:cNvSpPr>
            <a:spLocks noChangeArrowheads="1"/>
          </p:cNvSpPr>
          <p:nvPr/>
        </p:nvSpPr>
        <p:spPr bwMode="auto">
          <a:xfrm>
            <a:off x="9747250" y="7162800"/>
            <a:ext cx="1752600" cy="685800"/>
          </a:xfrm>
          <a:prstGeom prst="rect">
            <a:avLst/>
          </a:prstGeom>
          <a:solidFill>
            <a:srgbClr val="C0C0C0">
              <a:alpha val="70195"/>
            </a:srgbClr>
          </a:solidFill>
          <a:ln w="9525">
            <a:solidFill>
              <a:schemeClr val="tx1"/>
            </a:solidFill>
            <a:miter lim="800000"/>
            <a:headEnd/>
            <a:tailEnd/>
          </a:ln>
        </p:spPr>
        <p:txBody>
          <a:bodyPr wrap="none" anchor="ctr"/>
          <a:lstStyle/>
          <a:p>
            <a:endParaRPr lang="en-US"/>
          </a:p>
        </p:txBody>
      </p:sp>
      <p:sp>
        <p:nvSpPr>
          <p:cNvPr id="70671" name="Oval 65"/>
          <p:cNvSpPr>
            <a:spLocks noChangeArrowheads="1"/>
          </p:cNvSpPr>
          <p:nvPr/>
        </p:nvSpPr>
        <p:spPr bwMode="auto">
          <a:xfrm>
            <a:off x="10464800" y="764857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672" name="Oval 66"/>
          <p:cNvSpPr>
            <a:spLocks noChangeArrowheads="1"/>
          </p:cNvSpPr>
          <p:nvPr/>
        </p:nvSpPr>
        <p:spPr bwMode="auto">
          <a:xfrm>
            <a:off x="10998200" y="731520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673" name="Oval 67"/>
          <p:cNvSpPr>
            <a:spLocks noChangeArrowheads="1"/>
          </p:cNvSpPr>
          <p:nvPr/>
        </p:nvSpPr>
        <p:spPr bwMode="auto">
          <a:xfrm>
            <a:off x="11061700" y="764857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674" name="Rectangle 68"/>
          <p:cNvSpPr>
            <a:spLocks noChangeArrowheads="1"/>
          </p:cNvSpPr>
          <p:nvPr/>
        </p:nvSpPr>
        <p:spPr bwMode="auto">
          <a:xfrm>
            <a:off x="457200" y="1371600"/>
            <a:ext cx="1219200" cy="1219200"/>
          </a:xfrm>
          <a:prstGeom prst="rect">
            <a:avLst/>
          </a:prstGeom>
          <a:solidFill>
            <a:schemeClr val="accent1"/>
          </a:solidFill>
          <a:ln w="9525">
            <a:solidFill>
              <a:schemeClr val="tx1"/>
            </a:solidFill>
            <a:miter lim="800000"/>
            <a:headEnd/>
            <a:tailEnd/>
          </a:ln>
        </p:spPr>
        <p:txBody>
          <a:bodyPr wrap="none" anchor="ctr"/>
          <a:lstStyle/>
          <a:p>
            <a:r>
              <a:rPr lang="en-US" sz="1800"/>
              <a:t>Blip</a:t>
            </a:r>
          </a:p>
        </p:txBody>
      </p:sp>
      <p:grpSp>
        <p:nvGrpSpPr>
          <p:cNvPr id="70675" name="Group 70"/>
          <p:cNvGrpSpPr>
            <a:grpSpLocks/>
          </p:cNvGrpSpPr>
          <p:nvPr/>
        </p:nvGrpSpPr>
        <p:grpSpPr bwMode="auto">
          <a:xfrm>
            <a:off x="1905000" y="2819400"/>
            <a:ext cx="1181100" cy="1371600"/>
            <a:chOff x="2531" y="1776"/>
            <a:chExt cx="1893" cy="2016"/>
          </a:xfrm>
        </p:grpSpPr>
        <p:pic>
          <p:nvPicPr>
            <p:cNvPr id="70829" name="Picture 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2" y="1776"/>
              <a:ext cx="1832" cy="2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830" name="Rectangle 72"/>
            <p:cNvSpPr>
              <a:spLocks noChangeArrowheads="1"/>
            </p:cNvSpPr>
            <p:nvPr/>
          </p:nvSpPr>
          <p:spPr bwMode="auto">
            <a:xfrm>
              <a:off x="2531" y="2355"/>
              <a:ext cx="1473"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r>
                <a:rPr lang="en-US" b="1">
                  <a:solidFill>
                    <a:srgbClr val="CC0000"/>
                  </a:solidFill>
                </a:rPr>
                <a:t>NI SCB-68</a:t>
              </a:r>
            </a:p>
          </p:txBody>
        </p:sp>
      </p:grpSp>
      <p:cxnSp>
        <p:nvCxnSpPr>
          <p:cNvPr id="70676" name="AutoShape 73"/>
          <p:cNvCxnSpPr>
            <a:cxnSpLocks noChangeShapeType="1"/>
            <a:endCxn id="70674" idx="2"/>
          </p:cNvCxnSpPr>
          <p:nvPr/>
        </p:nvCxnSpPr>
        <p:spPr bwMode="auto">
          <a:xfrm rot="10800000">
            <a:off x="1066800" y="2590800"/>
            <a:ext cx="876300" cy="914400"/>
          </a:xfrm>
          <a:prstGeom prst="bentConnector2">
            <a:avLst/>
          </a:prstGeom>
          <a:noFill/>
          <a:ln w="38100">
            <a:solidFill>
              <a:srgbClr val="3333CC"/>
            </a:solidFill>
            <a:miter lim="800000"/>
            <a:headEnd type="triangle" w="med" len="med"/>
            <a:tailEnd/>
          </a:ln>
          <a:extLst>
            <a:ext uri="{909E8E84-426E-40DD-AFC4-6F175D3DCCD1}">
              <a14:hiddenFill xmlns:a14="http://schemas.microsoft.com/office/drawing/2010/main">
                <a:noFill/>
              </a14:hiddenFill>
            </a:ext>
          </a:extLst>
        </p:spPr>
      </p:cxnSp>
      <p:sp>
        <p:nvSpPr>
          <p:cNvPr id="70677" name="Rectangle 74"/>
          <p:cNvSpPr>
            <a:spLocks noChangeArrowheads="1"/>
          </p:cNvSpPr>
          <p:nvPr/>
        </p:nvSpPr>
        <p:spPr bwMode="auto">
          <a:xfrm>
            <a:off x="4654550" y="35052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70678" name="AutoShape 75"/>
          <p:cNvCxnSpPr>
            <a:cxnSpLocks noChangeShapeType="1"/>
            <a:stCxn id="70677" idx="2"/>
            <a:endCxn id="70679" idx="3"/>
          </p:cNvCxnSpPr>
          <p:nvPr/>
        </p:nvCxnSpPr>
        <p:spPr bwMode="auto">
          <a:xfrm flipH="1" flipV="1">
            <a:off x="2819400" y="3543300"/>
            <a:ext cx="1911350" cy="38100"/>
          </a:xfrm>
          <a:prstGeom prst="straightConnector1">
            <a:avLst/>
          </a:prstGeom>
          <a:noFill/>
          <a:ln w="38100">
            <a:solidFill>
              <a:srgbClr val="FF00FF"/>
            </a:solidFill>
            <a:round/>
            <a:headEnd/>
            <a:tailEnd/>
          </a:ln>
          <a:extLst>
            <a:ext uri="{909E8E84-426E-40DD-AFC4-6F175D3DCCD1}">
              <a14:hiddenFill xmlns:a14="http://schemas.microsoft.com/office/drawing/2010/main">
                <a:noFill/>
              </a14:hiddenFill>
            </a:ext>
          </a:extLst>
        </p:spPr>
      </p:cxnSp>
      <p:sp>
        <p:nvSpPr>
          <p:cNvPr id="70679" name="Rectangle 76"/>
          <p:cNvSpPr>
            <a:spLocks noChangeArrowheads="1"/>
          </p:cNvSpPr>
          <p:nvPr/>
        </p:nvSpPr>
        <p:spPr bwMode="auto">
          <a:xfrm>
            <a:off x="2743200" y="350520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0680" name="Rectangle 77"/>
          <p:cNvSpPr>
            <a:spLocks noChangeArrowheads="1"/>
          </p:cNvSpPr>
          <p:nvPr/>
        </p:nvSpPr>
        <p:spPr bwMode="auto">
          <a:xfrm>
            <a:off x="2895600" y="365760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0681" name="Rectangle 78"/>
          <p:cNvSpPr>
            <a:spLocks noChangeArrowheads="1"/>
          </p:cNvSpPr>
          <p:nvPr/>
        </p:nvSpPr>
        <p:spPr bwMode="auto">
          <a:xfrm>
            <a:off x="3048000" y="381000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0682" name="Rectangle 79"/>
          <p:cNvSpPr>
            <a:spLocks noChangeArrowheads="1"/>
          </p:cNvSpPr>
          <p:nvPr/>
        </p:nvSpPr>
        <p:spPr bwMode="auto">
          <a:xfrm>
            <a:off x="4362450" y="373380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0683" name="Rectangle 80"/>
          <p:cNvSpPr>
            <a:spLocks noChangeArrowheads="1"/>
          </p:cNvSpPr>
          <p:nvPr/>
        </p:nvSpPr>
        <p:spPr bwMode="auto">
          <a:xfrm>
            <a:off x="4064000" y="3841750"/>
            <a:ext cx="762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70684" name="AutoShape 81"/>
          <p:cNvCxnSpPr>
            <a:cxnSpLocks noChangeShapeType="1"/>
            <a:stCxn id="70683" idx="3"/>
            <a:endCxn id="70681" idx="0"/>
          </p:cNvCxnSpPr>
          <p:nvPr/>
        </p:nvCxnSpPr>
        <p:spPr bwMode="auto">
          <a:xfrm flipH="1" flipV="1">
            <a:off x="3086100" y="3810000"/>
            <a:ext cx="1054100" cy="69850"/>
          </a:xfrm>
          <a:prstGeom prst="straightConnector1">
            <a:avLst/>
          </a:prstGeom>
          <a:noFill/>
          <a:ln w="38100">
            <a:solidFill>
              <a:srgbClr val="CCCC00"/>
            </a:solidFill>
            <a:round/>
            <a:headEnd/>
            <a:tailEnd/>
          </a:ln>
          <a:extLst>
            <a:ext uri="{909E8E84-426E-40DD-AFC4-6F175D3DCCD1}">
              <a14:hiddenFill xmlns:a14="http://schemas.microsoft.com/office/drawing/2010/main">
                <a:noFill/>
              </a14:hiddenFill>
            </a:ext>
          </a:extLst>
        </p:spPr>
      </p:cxnSp>
      <p:cxnSp>
        <p:nvCxnSpPr>
          <p:cNvPr id="70685" name="AutoShape 82"/>
          <p:cNvCxnSpPr>
            <a:cxnSpLocks noChangeShapeType="1"/>
            <a:stCxn id="70682" idx="3"/>
            <a:endCxn id="70680" idx="3"/>
          </p:cNvCxnSpPr>
          <p:nvPr/>
        </p:nvCxnSpPr>
        <p:spPr bwMode="auto">
          <a:xfrm flipH="1" flipV="1">
            <a:off x="2971800" y="3695700"/>
            <a:ext cx="1466850" cy="76200"/>
          </a:xfrm>
          <a:prstGeom prst="straightConnector1">
            <a:avLst/>
          </a:prstGeom>
          <a:noFill/>
          <a:ln w="38100">
            <a:solidFill>
              <a:srgbClr val="FF9900"/>
            </a:solidFill>
            <a:round/>
            <a:headEnd/>
            <a:tailEnd/>
          </a:ln>
          <a:extLst>
            <a:ext uri="{909E8E84-426E-40DD-AFC4-6F175D3DCCD1}">
              <a14:hiddenFill xmlns:a14="http://schemas.microsoft.com/office/drawing/2010/main">
                <a:noFill/>
              </a14:hiddenFill>
            </a:ext>
          </a:extLst>
        </p:spPr>
      </p:cxnSp>
      <p:cxnSp>
        <p:nvCxnSpPr>
          <p:cNvPr id="70686" name="AutoShape 83"/>
          <p:cNvCxnSpPr>
            <a:cxnSpLocks noChangeShapeType="1"/>
            <a:stCxn id="70683" idx="3"/>
            <a:endCxn id="70738" idx="0"/>
          </p:cNvCxnSpPr>
          <p:nvPr/>
        </p:nvCxnSpPr>
        <p:spPr bwMode="auto">
          <a:xfrm>
            <a:off x="4140200" y="3879850"/>
            <a:ext cx="31750" cy="3482975"/>
          </a:xfrm>
          <a:prstGeom prst="straightConnector1">
            <a:avLst/>
          </a:prstGeom>
          <a:noFill/>
          <a:ln w="38100">
            <a:solidFill>
              <a:srgbClr val="CCCC00"/>
            </a:solidFill>
            <a:round/>
            <a:headEnd/>
            <a:tailEnd/>
          </a:ln>
          <a:extLst>
            <a:ext uri="{909E8E84-426E-40DD-AFC4-6F175D3DCCD1}">
              <a14:hiddenFill xmlns:a14="http://schemas.microsoft.com/office/drawing/2010/main">
                <a:noFill/>
              </a14:hiddenFill>
            </a:ext>
          </a:extLst>
        </p:spPr>
      </p:cxnSp>
      <p:cxnSp>
        <p:nvCxnSpPr>
          <p:cNvPr id="70687" name="AutoShape 84"/>
          <p:cNvCxnSpPr>
            <a:cxnSpLocks noChangeShapeType="1"/>
            <a:stCxn id="70730" idx="0"/>
            <a:endCxn id="70682" idx="3"/>
          </p:cNvCxnSpPr>
          <p:nvPr/>
        </p:nvCxnSpPr>
        <p:spPr bwMode="auto">
          <a:xfrm flipH="1" flipV="1">
            <a:off x="4438650" y="3771900"/>
            <a:ext cx="31750" cy="3590925"/>
          </a:xfrm>
          <a:prstGeom prst="straightConnector1">
            <a:avLst/>
          </a:prstGeom>
          <a:noFill/>
          <a:ln w="38100">
            <a:solidFill>
              <a:srgbClr val="FF9900"/>
            </a:solidFill>
            <a:round/>
            <a:headEnd/>
            <a:tailEnd/>
          </a:ln>
          <a:extLst>
            <a:ext uri="{909E8E84-426E-40DD-AFC4-6F175D3DCCD1}">
              <a14:hiddenFill xmlns:a14="http://schemas.microsoft.com/office/drawing/2010/main">
                <a:noFill/>
              </a14:hiddenFill>
            </a:ext>
          </a:extLst>
        </p:spPr>
      </p:cxnSp>
      <p:cxnSp>
        <p:nvCxnSpPr>
          <p:cNvPr id="70688" name="AutoShape 85"/>
          <p:cNvCxnSpPr>
            <a:cxnSpLocks noChangeShapeType="1"/>
            <a:stCxn id="70728" idx="4"/>
            <a:endCxn id="70677" idx="2"/>
          </p:cNvCxnSpPr>
          <p:nvPr/>
        </p:nvCxnSpPr>
        <p:spPr bwMode="auto">
          <a:xfrm flipH="1" flipV="1">
            <a:off x="4730750" y="3581400"/>
            <a:ext cx="31750" cy="3829050"/>
          </a:xfrm>
          <a:prstGeom prst="straightConnector1">
            <a:avLst/>
          </a:prstGeom>
          <a:noFill/>
          <a:ln w="38100">
            <a:solidFill>
              <a:srgbClr val="FF00FF"/>
            </a:solidFill>
            <a:round/>
            <a:headEnd/>
            <a:tailEnd/>
          </a:ln>
          <a:extLst>
            <a:ext uri="{909E8E84-426E-40DD-AFC4-6F175D3DCCD1}">
              <a14:hiddenFill xmlns:a14="http://schemas.microsoft.com/office/drawing/2010/main">
                <a:noFill/>
              </a14:hiddenFill>
            </a:ext>
          </a:extLst>
        </p:spPr>
      </p:cxnSp>
      <p:sp>
        <p:nvSpPr>
          <p:cNvPr id="70689" name="Oval 87"/>
          <p:cNvSpPr>
            <a:spLocks noChangeArrowheads="1"/>
          </p:cNvSpPr>
          <p:nvPr/>
        </p:nvSpPr>
        <p:spPr bwMode="auto">
          <a:xfrm>
            <a:off x="10763250" y="764857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cxnSp>
        <p:nvCxnSpPr>
          <p:cNvPr id="70690" name="AutoShape 88"/>
          <p:cNvCxnSpPr>
            <a:cxnSpLocks noChangeShapeType="1"/>
            <a:stCxn id="70693" idx="3"/>
          </p:cNvCxnSpPr>
          <p:nvPr/>
        </p:nvCxnSpPr>
        <p:spPr bwMode="auto">
          <a:xfrm>
            <a:off x="12515850" y="7581900"/>
            <a:ext cx="403225" cy="0"/>
          </a:xfrm>
          <a:prstGeom prst="straightConnector1">
            <a:avLst/>
          </a:prstGeom>
          <a:noFill/>
          <a:ln w="38100">
            <a:solidFill>
              <a:srgbClr val="CC0000"/>
            </a:solidFill>
            <a:round/>
            <a:headEnd/>
            <a:tailEnd/>
          </a:ln>
          <a:extLst>
            <a:ext uri="{909E8E84-426E-40DD-AFC4-6F175D3DCCD1}">
              <a14:hiddenFill xmlns:a14="http://schemas.microsoft.com/office/drawing/2010/main">
                <a:noFill/>
              </a14:hiddenFill>
            </a:ext>
          </a:extLst>
        </p:spPr>
      </p:cxnSp>
      <p:sp>
        <p:nvSpPr>
          <p:cNvPr id="70691" name="Oval 89"/>
          <p:cNvSpPr>
            <a:spLocks noChangeArrowheads="1"/>
          </p:cNvSpPr>
          <p:nvPr/>
        </p:nvSpPr>
        <p:spPr bwMode="auto">
          <a:xfrm>
            <a:off x="10966450" y="765175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cxnSp>
        <p:nvCxnSpPr>
          <p:cNvPr id="70692" name="AutoShape 90"/>
          <p:cNvCxnSpPr>
            <a:cxnSpLocks noChangeShapeType="1"/>
            <a:stCxn id="70693" idx="1"/>
            <a:endCxn id="70673" idx="0"/>
          </p:cNvCxnSpPr>
          <p:nvPr/>
        </p:nvCxnSpPr>
        <p:spPr bwMode="auto">
          <a:xfrm rot="10800000" flipV="1">
            <a:off x="11099800" y="7581900"/>
            <a:ext cx="1263650" cy="66675"/>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sp>
        <p:nvSpPr>
          <p:cNvPr id="70693" name="Rectangle 91"/>
          <p:cNvSpPr>
            <a:spLocks noChangeArrowheads="1"/>
          </p:cNvSpPr>
          <p:nvPr/>
        </p:nvSpPr>
        <p:spPr bwMode="auto">
          <a:xfrm>
            <a:off x="12363450" y="75438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70694" name="AutoShape 92"/>
          <p:cNvCxnSpPr>
            <a:cxnSpLocks noChangeShapeType="1"/>
            <a:stCxn id="70693" idx="1"/>
            <a:endCxn id="70693" idx="3"/>
          </p:cNvCxnSpPr>
          <p:nvPr/>
        </p:nvCxnSpPr>
        <p:spPr bwMode="auto">
          <a:xfrm>
            <a:off x="12363450" y="7581900"/>
            <a:ext cx="152400" cy="0"/>
          </a:xfrm>
          <a:prstGeom prst="straightConnector1">
            <a:avLst/>
          </a:prstGeom>
          <a:noFill/>
          <a:ln w="38100">
            <a:solidFill>
              <a:srgbClr val="CC0000"/>
            </a:solidFill>
            <a:round/>
            <a:headEnd/>
            <a:tailEnd/>
          </a:ln>
          <a:extLst>
            <a:ext uri="{909E8E84-426E-40DD-AFC4-6F175D3DCCD1}">
              <a14:hiddenFill xmlns:a14="http://schemas.microsoft.com/office/drawing/2010/main">
                <a:noFill/>
              </a14:hiddenFill>
            </a:ext>
          </a:extLst>
        </p:spPr>
      </p:cxnSp>
      <p:cxnSp>
        <p:nvCxnSpPr>
          <p:cNvPr id="70695" name="AutoShape 93"/>
          <p:cNvCxnSpPr>
            <a:cxnSpLocks noChangeShapeType="1"/>
            <a:stCxn id="70693" idx="1"/>
            <a:endCxn id="70689" idx="0"/>
          </p:cNvCxnSpPr>
          <p:nvPr/>
        </p:nvCxnSpPr>
        <p:spPr bwMode="auto">
          <a:xfrm rot="10800000" flipV="1">
            <a:off x="10801350" y="7581900"/>
            <a:ext cx="1562100" cy="66675"/>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cxnSp>
        <p:nvCxnSpPr>
          <p:cNvPr id="70696" name="AutoShape 94"/>
          <p:cNvCxnSpPr>
            <a:cxnSpLocks noChangeShapeType="1"/>
            <a:stCxn id="70693" idx="1"/>
            <a:endCxn id="70671" idx="0"/>
          </p:cNvCxnSpPr>
          <p:nvPr/>
        </p:nvCxnSpPr>
        <p:spPr bwMode="auto">
          <a:xfrm rot="10800000" flipV="1">
            <a:off x="10502900" y="7581900"/>
            <a:ext cx="1860550" cy="66675"/>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sp>
        <p:nvSpPr>
          <p:cNvPr id="70697" name="Oval 95"/>
          <p:cNvSpPr>
            <a:spLocks noChangeArrowheads="1"/>
          </p:cNvSpPr>
          <p:nvPr/>
        </p:nvSpPr>
        <p:spPr bwMode="auto">
          <a:xfrm>
            <a:off x="10668000" y="764540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698" name="Oval 96"/>
          <p:cNvSpPr>
            <a:spLocks noChangeArrowheads="1"/>
          </p:cNvSpPr>
          <p:nvPr/>
        </p:nvSpPr>
        <p:spPr bwMode="auto">
          <a:xfrm>
            <a:off x="10369550" y="765175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cxnSp>
        <p:nvCxnSpPr>
          <p:cNvPr id="70699" name="AutoShape 97"/>
          <p:cNvCxnSpPr>
            <a:cxnSpLocks noChangeShapeType="1"/>
            <a:stCxn id="70704" idx="0"/>
            <a:endCxn id="70691" idx="4"/>
          </p:cNvCxnSpPr>
          <p:nvPr/>
        </p:nvCxnSpPr>
        <p:spPr bwMode="auto">
          <a:xfrm flipH="1" flipV="1">
            <a:off x="11004550" y="7699375"/>
            <a:ext cx="38100" cy="4267200"/>
          </a:xfrm>
          <a:prstGeom prst="straightConnector1">
            <a:avLst/>
          </a:prstGeom>
          <a:noFill/>
          <a:ln w="38100">
            <a:solidFill>
              <a:srgbClr val="CC0000"/>
            </a:solidFill>
            <a:round/>
            <a:headEnd type="triangle" w="med" len="med"/>
            <a:tailEnd/>
          </a:ln>
          <a:extLst>
            <a:ext uri="{909E8E84-426E-40DD-AFC4-6F175D3DCCD1}">
              <a14:hiddenFill xmlns:a14="http://schemas.microsoft.com/office/drawing/2010/main">
                <a:noFill/>
              </a14:hiddenFill>
            </a:ext>
          </a:extLst>
        </p:spPr>
      </p:cxnSp>
      <p:cxnSp>
        <p:nvCxnSpPr>
          <p:cNvPr id="70700" name="AutoShape 98"/>
          <p:cNvCxnSpPr>
            <a:cxnSpLocks noChangeShapeType="1"/>
            <a:stCxn id="70703" idx="0"/>
            <a:endCxn id="70697" idx="4"/>
          </p:cNvCxnSpPr>
          <p:nvPr/>
        </p:nvCxnSpPr>
        <p:spPr bwMode="auto">
          <a:xfrm flipH="1" flipV="1">
            <a:off x="10706100" y="7693025"/>
            <a:ext cx="31750" cy="4273550"/>
          </a:xfrm>
          <a:prstGeom prst="straightConnector1">
            <a:avLst/>
          </a:prstGeom>
          <a:noFill/>
          <a:ln w="38100">
            <a:solidFill>
              <a:srgbClr val="CC0000"/>
            </a:solidFill>
            <a:round/>
            <a:headEnd type="triangle" w="med" len="med"/>
            <a:tailEnd/>
          </a:ln>
          <a:extLst>
            <a:ext uri="{909E8E84-426E-40DD-AFC4-6F175D3DCCD1}">
              <a14:hiddenFill xmlns:a14="http://schemas.microsoft.com/office/drawing/2010/main">
                <a:noFill/>
              </a14:hiddenFill>
            </a:ext>
          </a:extLst>
        </p:spPr>
      </p:cxnSp>
      <p:cxnSp>
        <p:nvCxnSpPr>
          <p:cNvPr id="70701" name="AutoShape 99"/>
          <p:cNvCxnSpPr>
            <a:cxnSpLocks noChangeShapeType="1"/>
            <a:stCxn id="70702" idx="0"/>
            <a:endCxn id="70698" idx="4"/>
          </p:cNvCxnSpPr>
          <p:nvPr/>
        </p:nvCxnSpPr>
        <p:spPr bwMode="auto">
          <a:xfrm flipH="1" flipV="1">
            <a:off x="10407650" y="7699375"/>
            <a:ext cx="25400" cy="4267200"/>
          </a:xfrm>
          <a:prstGeom prst="straightConnector1">
            <a:avLst/>
          </a:prstGeom>
          <a:noFill/>
          <a:ln w="38100">
            <a:solidFill>
              <a:srgbClr val="CC0000"/>
            </a:solidFill>
            <a:round/>
            <a:headEnd type="triangle" w="med" len="med"/>
            <a:tailEnd/>
          </a:ln>
          <a:extLst>
            <a:ext uri="{909E8E84-426E-40DD-AFC4-6F175D3DCCD1}">
              <a14:hiddenFill xmlns:a14="http://schemas.microsoft.com/office/drawing/2010/main">
                <a:noFill/>
              </a14:hiddenFill>
            </a:ext>
          </a:extLst>
        </p:spPr>
      </p:cxnSp>
      <p:sp>
        <p:nvSpPr>
          <p:cNvPr id="70702" name="Line 100"/>
          <p:cNvSpPr>
            <a:spLocks noChangeShapeType="1"/>
          </p:cNvSpPr>
          <p:nvPr/>
        </p:nvSpPr>
        <p:spPr bwMode="auto">
          <a:xfrm>
            <a:off x="10433050" y="11966575"/>
            <a:ext cx="762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0703" name="Line 101"/>
          <p:cNvSpPr>
            <a:spLocks noChangeShapeType="1"/>
          </p:cNvSpPr>
          <p:nvPr/>
        </p:nvSpPr>
        <p:spPr bwMode="auto">
          <a:xfrm>
            <a:off x="10737850" y="11966575"/>
            <a:ext cx="762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0704" name="Line 102"/>
          <p:cNvSpPr>
            <a:spLocks noChangeShapeType="1"/>
          </p:cNvSpPr>
          <p:nvPr/>
        </p:nvSpPr>
        <p:spPr bwMode="auto">
          <a:xfrm>
            <a:off x="11042650" y="11966575"/>
            <a:ext cx="762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0705" name="Rectangle 103"/>
          <p:cNvSpPr>
            <a:spLocks noChangeArrowheads="1"/>
          </p:cNvSpPr>
          <p:nvPr/>
        </p:nvSpPr>
        <p:spPr bwMode="auto">
          <a:xfrm>
            <a:off x="4654550" y="33528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70706" name="AutoShape 104"/>
          <p:cNvCxnSpPr>
            <a:cxnSpLocks noChangeShapeType="1"/>
            <a:stCxn id="70707" idx="1"/>
            <a:endCxn id="70705" idx="3"/>
          </p:cNvCxnSpPr>
          <p:nvPr/>
        </p:nvCxnSpPr>
        <p:spPr bwMode="auto">
          <a:xfrm flipH="1">
            <a:off x="4806950" y="3390900"/>
            <a:ext cx="6829425" cy="0"/>
          </a:xfrm>
          <a:prstGeom prst="straightConnector1">
            <a:avLst/>
          </a:prstGeom>
          <a:noFill/>
          <a:ln w="38100">
            <a:solidFill>
              <a:schemeClr val="tx1"/>
            </a:solidFill>
            <a:round/>
            <a:headEnd/>
            <a:tailEnd/>
          </a:ln>
          <a:extLst>
            <a:ext uri="{909E8E84-426E-40DD-AFC4-6F175D3DCCD1}">
              <a14:hiddenFill xmlns:a14="http://schemas.microsoft.com/office/drawing/2010/main">
                <a:noFill/>
              </a14:hiddenFill>
            </a:ext>
          </a:extLst>
        </p:spPr>
      </p:cxnSp>
      <p:sp>
        <p:nvSpPr>
          <p:cNvPr id="70707" name="Rectangle 105"/>
          <p:cNvSpPr>
            <a:spLocks noChangeArrowheads="1"/>
          </p:cNvSpPr>
          <p:nvPr/>
        </p:nvSpPr>
        <p:spPr bwMode="auto">
          <a:xfrm>
            <a:off x="11636375" y="33528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70708" name="AutoShape 106"/>
          <p:cNvCxnSpPr>
            <a:cxnSpLocks noChangeShapeType="1"/>
            <a:stCxn id="70833" idx="1"/>
            <a:endCxn id="70707" idx="1"/>
          </p:cNvCxnSpPr>
          <p:nvPr/>
        </p:nvCxnSpPr>
        <p:spPr bwMode="auto">
          <a:xfrm flipH="1" flipV="1">
            <a:off x="11636375" y="3390900"/>
            <a:ext cx="1216025" cy="1588"/>
          </a:xfrm>
          <a:prstGeom prst="straightConnector1">
            <a:avLst/>
          </a:prstGeom>
          <a:noFill/>
          <a:ln w="38100">
            <a:solidFill>
              <a:schemeClr val="tx1"/>
            </a:solidFill>
            <a:round/>
            <a:headEnd/>
            <a:tailEnd/>
          </a:ln>
          <a:extLst>
            <a:ext uri="{909E8E84-426E-40DD-AFC4-6F175D3DCCD1}">
              <a14:hiddenFill xmlns:a14="http://schemas.microsoft.com/office/drawing/2010/main">
                <a:noFill/>
              </a14:hiddenFill>
            </a:ext>
          </a:extLst>
        </p:spPr>
      </p:cxnSp>
      <p:sp>
        <p:nvSpPr>
          <p:cNvPr id="70709" name="Rectangle 107"/>
          <p:cNvSpPr>
            <a:spLocks noChangeArrowheads="1"/>
          </p:cNvSpPr>
          <p:nvPr/>
        </p:nvSpPr>
        <p:spPr bwMode="auto">
          <a:xfrm rot="492141">
            <a:off x="12395200" y="3251200"/>
            <a:ext cx="53975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70710" name="AutoShape 108"/>
          <p:cNvCxnSpPr>
            <a:cxnSpLocks noChangeShapeType="1"/>
            <a:stCxn id="70767" idx="0"/>
          </p:cNvCxnSpPr>
          <p:nvPr/>
        </p:nvCxnSpPr>
        <p:spPr bwMode="auto">
          <a:xfrm rot="5400000" flipH="1" flipV="1">
            <a:off x="10247312" y="9726613"/>
            <a:ext cx="4816475" cy="527050"/>
          </a:xfrm>
          <a:prstGeom prst="bentConnector2">
            <a:avLst/>
          </a:prstGeom>
          <a:noFill/>
          <a:ln w="12700">
            <a:solidFill>
              <a:srgbClr val="009900"/>
            </a:solidFill>
            <a:miter lim="800000"/>
            <a:headEnd type="triangle" w="med" len="med"/>
            <a:tailEnd/>
          </a:ln>
          <a:extLst>
            <a:ext uri="{909E8E84-426E-40DD-AFC4-6F175D3DCCD1}">
              <a14:hiddenFill xmlns:a14="http://schemas.microsoft.com/office/drawing/2010/main">
                <a:noFill/>
              </a14:hiddenFill>
            </a:ext>
          </a:extLst>
        </p:spPr>
      </p:cxnSp>
      <p:sp>
        <p:nvSpPr>
          <p:cNvPr id="61494" name="Freeform 110"/>
          <p:cNvSpPr>
            <a:spLocks/>
          </p:cNvSpPr>
          <p:nvPr/>
        </p:nvSpPr>
        <p:spPr bwMode="auto">
          <a:xfrm rot="-3706958">
            <a:off x="11544300" y="11242675"/>
            <a:ext cx="1355725" cy="2981325"/>
          </a:xfrm>
          <a:custGeom>
            <a:avLst/>
            <a:gdLst>
              <a:gd name="T0" fmla="*/ 0 w 622"/>
              <a:gd name="T1" fmla="*/ 0 h 1301"/>
              <a:gd name="T2" fmla="*/ 2147483647 w 622"/>
              <a:gd name="T3" fmla="*/ 2147483647 h 1301"/>
              <a:gd name="T4" fmla="*/ 2147483647 w 622"/>
              <a:gd name="T5" fmla="*/ 2147483647 h 1301"/>
              <a:gd name="T6" fmla="*/ 2147483647 w 622"/>
              <a:gd name="T7" fmla="*/ 2147483647 h 1301"/>
              <a:gd name="T8" fmla="*/ 2147483647 w 622"/>
              <a:gd name="T9" fmla="*/ 2147483647 h 1301"/>
              <a:gd name="T10" fmla="*/ 2147483647 w 622"/>
              <a:gd name="T11" fmla="*/ 2147483647 h 1301"/>
              <a:gd name="T12" fmla="*/ 0 60000 65536"/>
              <a:gd name="T13" fmla="*/ 0 60000 65536"/>
              <a:gd name="T14" fmla="*/ 0 60000 65536"/>
              <a:gd name="T15" fmla="*/ 0 60000 65536"/>
              <a:gd name="T16" fmla="*/ 0 60000 65536"/>
              <a:gd name="T17" fmla="*/ 0 60000 65536"/>
              <a:gd name="T18" fmla="*/ 0 w 622"/>
              <a:gd name="T19" fmla="*/ 0 h 1301"/>
              <a:gd name="T20" fmla="*/ 622 w 622"/>
              <a:gd name="T21" fmla="*/ 1301 h 1301"/>
            </a:gdLst>
            <a:ahLst/>
            <a:cxnLst>
              <a:cxn ang="T12">
                <a:pos x="T0" y="T1"/>
              </a:cxn>
              <a:cxn ang="T13">
                <a:pos x="T2" y="T3"/>
              </a:cxn>
              <a:cxn ang="T14">
                <a:pos x="T4" y="T5"/>
              </a:cxn>
              <a:cxn ang="T15">
                <a:pos x="T6" y="T7"/>
              </a:cxn>
              <a:cxn ang="T16">
                <a:pos x="T8" y="T9"/>
              </a:cxn>
              <a:cxn ang="T17">
                <a:pos x="T10" y="T11"/>
              </a:cxn>
            </a:cxnLst>
            <a:rect l="T18" t="T19" r="T20" b="T21"/>
            <a:pathLst>
              <a:path w="622" h="1301">
                <a:moveTo>
                  <a:pt x="0" y="0"/>
                </a:moveTo>
                <a:cubicBezTo>
                  <a:pt x="25" y="9"/>
                  <a:pt x="101" y="15"/>
                  <a:pt x="149" y="53"/>
                </a:cubicBezTo>
                <a:cubicBezTo>
                  <a:pt x="197" y="91"/>
                  <a:pt x="237" y="140"/>
                  <a:pt x="291" y="226"/>
                </a:cubicBezTo>
                <a:cubicBezTo>
                  <a:pt x="345" y="312"/>
                  <a:pt x="424" y="441"/>
                  <a:pt x="473" y="571"/>
                </a:cubicBezTo>
                <a:cubicBezTo>
                  <a:pt x="522" y="701"/>
                  <a:pt x="561" y="886"/>
                  <a:pt x="586" y="1008"/>
                </a:cubicBezTo>
                <a:cubicBezTo>
                  <a:pt x="611" y="1130"/>
                  <a:pt x="615" y="1240"/>
                  <a:pt x="622" y="1301"/>
                </a:cubicBezTo>
              </a:path>
            </a:pathLst>
          </a:custGeom>
          <a:solidFill>
            <a:schemeClr val="bg1">
              <a:lumMod val="85000"/>
              <a:alpha val="20000"/>
            </a:schemeClr>
          </a:solidFill>
          <a:ln w="9525">
            <a:solidFill>
              <a:schemeClr val="tx1"/>
            </a:solidFill>
            <a:round/>
            <a:headEnd/>
            <a:tailEnd/>
          </a:ln>
        </p:spPr>
        <p:txBody>
          <a:bodyPr/>
          <a:lstStyle/>
          <a:p>
            <a:pPr>
              <a:defRPr/>
            </a:pPr>
            <a:endParaRPr lang="en-US"/>
          </a:p>
        </p:txBody>
      </p:sp>
      <p:sp>
        <p:nvSpPr>
          <p:cNvPr id="70712" name="Rectangle 111"/>
          <p:cNvSpPr>
            <a:spLocks noChangeArrowheads="1"/>
          </p:cNvSpPr>
          <p:nvPr/>
        </p:nvSpPr>
        <p:spPr bwMode="auto">
          <a:xfrm>
            <a:off x="10287000" y="73152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0713" name="Rectangle 112"/>
          <p:cNvSpPr>
            <a:spLocks noChangeArrowheads="1"/>
          </p:cNvSpPr>
          <p:nvPr/>
        </p:nvSpPr>
        <p:spPr bwMode="auto">
          <a:xfrm>
            <a:off x="2914650" y="38481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0714" name="Text Box 113"/>
          <p:cNvSpPr txBox="1">
            <a:spLocks noChangeArrowheads="1"/>
          </p:cNvSpPr>
          <p:nvPr/>
        </p:nvSpPr>
        <p:spPr bwMode="auto">
          <a:xfrm>
            <a:off x="4829175" y="7210425"/>
            <a:ext cx="762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Relays</a:t>
            </a:r>
          </a:p>
        </p:txBody>
      </p:sp>
      <p:sp>
        <p:nvSpPr>
          <p:cNvPr id="70715" name="Freeform 115"/>
          <p:cNvSpPr>
            <a:spLocks/>
          </p:cNvSpPr>
          <p:nvPr/>
        </p:nvSpPr>
        <p:spPr bwMode="auto">
          <a:xfrm>
            <a:off x="11518900" y="3016250"/>
            <a:ext cx="838200" cy="304800"/>
          </a:xfrm>
          <a:custGeom>
            <a:avLst/>
            <a:gdLst>
              <a:gd name="T0" fmla="*/ 0 w 528"/>
              <a:gd name="T1" fmla="*/ 2147483647 h 192"/>
              <a:gd name="T2" fmla="*/ 2147483647 w 528"/>
              <a:gd name="T3" fmla="*/ 2147483647 h 192"/>
              <a:gd name="T4" fmla="*/ 2147483647 w 528"/>
              <a:gd name="T5" fmla="*/ 0 h 192"/>
              <a:gd name="T6" fmla="*/ 2147483647 w 528"/>
              <a:gd name="T7" fmla="*/ 0 h 192"/>
              <a:gd name="T8" fmla="*/ 2147483647 w 528"/>
              <a:gd name="T9" fmla="*/ 2147483647 h 192"/>
              <a:gd name="T10" fmla="*/ 2147483647 w 528"/>
              <a:gd name="T11" fmla="*/ 2147483647 h 192"/>
              <a:gd name="T12" fmla="*/ 0 60000 65536"/>
              <a:gd name="T13" fmla="*/ 0 60000 65536"/>
              <a:gd name="T14" fmla="*/ 0 60000 65536"/>
              <a:gd name="T15" fmla="*/ 0 60000 65536"/>
              <a:gd name="T16" fmla="*/ 0 60000 65536"/>
              <a:gd name="T17" fmla="*/ 0 60000 65536"/>
              <a:gd name="T18" fmla="*/ 0 w 528"/>
              <a:gd name="T19" fmla="*/ 0 h 192"/>
              <a:gd name="T20" fmla="*/ 528 w 52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528" h="192">
                <a:moveTo>
                  <a:pt x="0" y="192"/>
                </a:moveTo>
                <a:lnTo>
                  <a:pt x="192" y="192"/>
                </a:lnTo>
                <a:lnTo>
                  <a:pt x="192" y="0"/>
                </a:lnTo>
                <a:lnTo>
                  <a:pt x="336" y="0"/>
                </a:lnTo>
                <a:lnTo>
                  <a:pt x="336" y="192"/>
                </a:lnTo>
                <a:lnTo>
                  <a:pt x="528" y="192"/>
                </a:ln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cxnSp>
        <p:nvCxnSpPr>
          <p:cNvPr id="70716" name="AutoShape 116"/>
          <p:cNvCxnSpPr>
            <a:cxnSpLocks noChangeShapeType="1"/>
            <a:stCxn id="70705" idx="3"/>
            <a:endCxn id="70717" idx="3"/>
          </p:cNvCxnSpPr>
          <p:nvPr/>
        </p:nvCxnSpPr>
        <p:spPr bwMode="auto">
          <a:xfrm flipH="1">
            <a:off x="2819400" y="3390900"/>
            <a:ext cx="1987550" cy="50800"/>
          </a:xfrm>
          <a:prstGeom prst="straightConnector1">
            <a:avLst/>
          </a:prstGeom>
          <a:noFill/>
          <a:ln w="38100">
            <a:solidFill>
              <a:schemeClr val="tx1"/>
            </a:solidFill>
            <a:round/>
            <a:headEnd/>
            <a:tailEnd/>
          </a:ln>
          <a:extLst>
            <a:ext uri="{909E8E84-426E-40DD-AFC4-6F175D3DCCD1}">
              <a14:hiddenFill xmlns:a14="http://schemas.microsoft.com/office/drawing/2010/main">
                <a:noFill/>
              </a14:hiddenFill>
            </a:ext>
          </a:extLst>
        </p:spPr>
      </p:cxnSp>
      <p:sp>
        <p:nvSpPr>
          <p:cNvPr id="70717" name="Rectangle 117"/>
          <p:cNvSpPr>
            <a:spLocks noChangeArrowheads="1"/>
          </p:cNvSpPr>
          <p:nvPr/>
        </p:nvSpPr>
        <p:spPr bwMode="auto">
          <a:xfrm>
            <a:off x="2667000" y="34036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70718" name="Text Box 121"/>
          <p:cNvSpPr txBox="1">
            <a:spLocks noChangeArrowheads="1"/>
          </p:cNvSpPr>
          <p:nvPr/>
        </p:nvSpPr>
        <p:spPr bwMode="auto">
          <a:xfrm>
            <a:off x="4876800" y="4724400"/>
            <a:ext cx="1524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Gating signals</a:t>
            </a:r>
          </a:p>
        </p:txBody>
      </p:sp>
      <p:sp>
        <p:nvSpPr>
          <p:cNvPr id="70719" name="Text Box 122"/>
          <p:cNvSpPr txBox="1">
            <a:spLocks noChangeArrowheads="1"/>
          </p:cNvSpPr>
          <p:nvPr/>
        </p:nvSpPr>
        <p:spPr bwMode="auto">
          <a:xfrm>
            <a:off x="10290175" y="3092450"/>
            <a:ext cx="1524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Trigger signal</a:t>
            </a:r>
          </a:p>
        </p:txBody>
      </p:sp>
      <p:sp>
        <p:nvSpPr>
          <p:cNvPr id="70720" name="Oval 125"/>
          <p:cNvSpPr>
            <a:spLocks noChangeArrowheads="1"/>
          </p:cNvSpPr>
          <p:nvPr/>
        </p:nvSpPr>
        <p:spPr bwMode="auto">
          <a:xfrm>
            <a:off x="4067175" y="4829175"/>
            <a:ext cx="793750" cy="95250"/>
          </a:xfrm>
          <a:prstGeom prst="ellipse">
            <a:avLst/>
          </a:prstGeom>
          <a:noFill/>
          <a:ln w="19050">
            <a:solidFill>
              <a:srgbClr val="000000"/>
            </a:solidFill>
            <a:prstDash val="sysDot"/>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721" name="Text Box 121"/>
          <p:cNvSpPr txBox="1">
            <a:spLocks noChangeArrowheads="1"/>
          </p:cNvSpPr>
          <p:nvPr/>
        </p:nvSpPr>
        <p:spPr bwMode="auto">
          <a:xfrm>
            <a:off x="3429000" y="3140075"/>
            <a:ext cx="228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a:t>
            </a:r>
          </a:p>
        </p:txBody>
      </p:sp>
      <p:cxnSp>
        <p:nvCxnSpPr>
          <p:cNvPr id="70722" name="AutoShape 104"/>
          <p:cNvCxnSpPr>
            <a:cxnSpLocks noChangeShapeType="1"/>
            <a:stCxn id="70729" idx="0"/>
            <a:endCxn id="70769" idx="3"/>
          </p:cNvCxnSpPr>
          <p:nvPr/>
        </p:nvCxnSpPr>
        <p:spPr bwMode="auto">
          <a:xfrm rot="5400000" flipH="1">
            <a:off x="4298950" y="7169150"/>
            <a:ext cx="38100" cy="1016000"/>
          </a:xfrm>
          <a:prstGeom prst="bentConnector2">
            <a:avLst/>
          </a:prstGeom>
          <a:noFill/>
          <a:ln w="38100">
            <a:solidFill>
              <a:schemeClr val="tx1"/>
            </a:solidFill>
            <a:miter lim="800000"/>
            <a:headEnd/>
            <a:tailEnd/>
          </a:ln>
          <a:extLst>
            <a:ext uri="{909E8E84-426E-40DD-AFC4-6F175D3DCCD1}">
              <a14:hiddenFill xmlns:a14="http://schemas.microsoft.com/office/drawing/2010/main">
                <a:noFill/>
              </a14:hiddenFill>
            </a:ext>
          </a:extLst>
        </p:spPr>
      </p:cxnSp>
      <p:sp>
        <p:nvSpPr>
          <p:cNvPr id="70723" name="Text Box 121"/>
          <p:cNvSpPr txBox="1">
            <a:spLocks noChangeArrowheads="1"/>
          </p:cNvSpPr>
          <p:nvPr/>
        </p:nvSpPr>
        <p:spPr bwMode="auto">
          <a:xfrm>
            <a:off x="3749675" y="3962400"/>
            <a:ext cx="99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a:t>
            </a:r>
          </a:p>
        </p:txBody>
      </p:sp>
      <p:sp>
        <p:nvSpPr>
          <p:cNvPr id="70724" name="Text Box 121"/>
          <p:cNvSpPr txBox="1">
            <a:spLocks noChangeArrowheads="1"/>
          </p:cNvSpPr>
          <p:nvPr/>
        </p:nvSpPr>
        <p:spPr bwMode="auto">
          <a:xfrm>
            <a:off x="3457575" y="4267200"/>
            <a:ext cx="99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a:t>
            </a:r>
          </a:p>
        </p:txBody>
      </p:sp>
      <p:sp>
        <p:nvSpPr>
          <p:cNvPr id="70725" name="Text Box 121"/>
          <p:cNvSpPr txBox="1">
            <a:spLocks noChangeArrowheads="1"/>
          </p:cNvSpPr>
          <p:nvPr/>
        </p:nvSpPr>
        <p:spPr bwMode="auto">
          <a:xfrm>
            <a:off x="3162300" y="4572000"/>
            <a:ext cx="99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a:t>
            </a:r>
          </a:p>
        </p:txBody>
      </p:sp>
      <p:cxnSp>
        <p:nvCxnSpPr>
          <p:cNvPr id="70726" name="AutoShape 85"/>
          <p:cNvCxnSpPr>
            <a:cxnSpLocks noChangeShapeType="1"/>
            <a:stCxn id="70672" idx="0"/>
            <a:endCxn id="70723" idx="3"/>
          </p:cNvCxnSpPr>
          <p:nvPr/>
        </p:nvCxnSpPr>
        <p:spPr bwMode="auto">
          <a:xfrm rot="16200000" flipV="1">
            <a:off x="6280944" y="2559844"/>
            <a:ext cx="3214687" cy="6296025"/>
          </a:xfrm>
          <a:prstGeom prst="bentConnector2">
            <a:avLst/>
          </a:prstGeom>
          <a:noFill/>
          <a:ln w="38100">
            <a:solidFill>
              <a:srgbClr val="FF00FF"/>
            </a:solidFill>
            <a:miter lim="800000"/>
            <a:headEnd/>
            <a:tailEnd/>
          </a:ln>
          <a:extLst>
            <a:ext uri="{909E8E84-426E-40DD-AFC4-6F175D3DCCD1}">
              <a14:hiddenFill xmlns:a14="http://schemas.microsoft.com/office/drawing/2010/main">
                <a:noFill/>
              </a14:hiddenFill>
            </a:ext>
          </a:extLst>
        </p:spPr>
      </p:cxnSp>
      <p:sp>
        <p:nvSpPr>
          <p:cNvPr id="70727" name="Oval 65"/>
          <p:cNvSpPr>
            <a:spLocks noChangeArrowheads="1"/>
          </p:cNvSpPr>
          <p:nvPr/>
        </p:nvSpPr>
        <p:spPr bwMode="auto">
          <a:xfrm>
            <a:off x="4191000" y="769620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28" name="Oval 66"/>
          <p:cNvSpPr>
            <a:spLocks noChangeArrowheads="1"/>
          </p:cNvSpPr>
          <p:nvPr/>
        </p:nvSpPr>
        <p:spPr bwMode="auto">
          <a:xfrm>
            <a:off x="4724400" y="736282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29" name="Oval 67"/>
          <p:cNvSpPr>
            <a:spLocks noChangeArrowheads="1"/>
          </p:cNvSpPr>
          <p:nvPr/>
        </p:nvSpPr>
        <p:spPr bwMode="auto">
          <a:xfrm>
            <a:off x="4787900" y="769620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30" name="Oval 86"/>
          <p:cNvSpPr>
            <a:spLocks noChangeArrowheads="1"/>
          </p:cNvSpPr>
          <p:nvPr/>
        </p:nvSpPr>
        <p:spPr bwMode="auto">
          <a:xfrm>
            <a:off x="4432300" y="736282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31" name="Oval 87"/>
          <p:cNvSpPr>
            <a:spLocks noChangeArrowheads="1"/>
          </p:cNvSpPr>
          <p:nvPr/>
        </p:nvSpPr>
        <p:spPr bwMode="auto">
          <a:xfrm>
            <a:off x="4489450" y="769620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32" name="Oval 89"/>
          <p:cNvSpPr>
            <a:spLocks noChangeArrowheads="1"/>
          </p:cNvSpPr>
          <p:nvPr/>
        </p:nvSpPr>
        <p:spPr bwMode="auto">
          <a:xfrm>
            <a:off x="4692650" y="769937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33" name="Oval 95"/>
          <p:cNvSpPr>
            <a:spLocks noChangeArrowheads="1"/>
          </p:cNvSpPr>
          <p:nvPr/>
        </p:nvSpPr>
        <p:spPr bwMode="auto">
          <a:xfrm>
            <a:off x="4394200" y="769302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34" name="Oval 96"/>
          <p:cNvSpPr>
            <a:spLocks noChangeArrowheads="1"/>
          </p:cNvSpPr>
          <p:nvPr/>
        </p:nvSpPr>
        <p:spPr bwMode="auto">
          <a:xfrm>
            <a:off x="4095750" y="769937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35" name="Rectangle 111"/>
          <p:cNvSpPr>
            <a:spLocks noChangeArrowheads="1"/>
          </p:cNvSpPr>
          <p:nvPr/>
        </p:nvSpPr>
        <p:spPr bwMode="auto">
          <a:xfrm>
            <a:off x="4013200" y="7362825"/>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70736" name="AutoShape 84"/>
          <p:cNvCxnSpPr>
            <a:cxnSpLocks noChangeShapeType="1"/>
            <a:stCxn id="70778" idx="0"/>
            <a:endCxn id="70724" idx="3"/>
          </p:cNvCxnSpPr>
          <p:nvPr/>
        </p:nvCxnSpPr>
        <p:spPr bwMode="auto">
          <a:xfrm rot="16200000" flipV="1">
            <a:off x="6141244" y="2712244"/>
            <a:ext cx="2909887" cy="6296025"/>
          </a:xfrm>
          <a:prstGeom prst="bentConnector2">
            <a:avLst/>
          </a:prstGeom>
          <a:noFill/>
          <a:ln w="38100">
            <a:solidFill>
              <a:srgbClr val="FF9900"/>
            </a:solidFill>
            <a:miter lim="800000"/>
            <a:headEnd/>
            <a:tailEnd/>
          </a:ln>
          <a:extLst>
            <a:ext uri="{909E8E84-426E-40DD-AFC4-6F175D3DCCD1}">
              <a14:hiddenFill xmlns:a14="http://schemas.microsoft.com/office/drawing/2010/main">
                <a:noFill/>
              </a14:hiddenFill>
            </a:ext>
          </a:extLst>
        </p:spPr>
      </p:cxnSp>
      <p:cxnSp>
        <p:nvCxnSpPr>
          <p:cNvPr id="70737" name="AutoShape 83"/>
          <p:cNvCxnSpPr>
            <a:cxnSpLocks noChangeShapeType="1"/>
            <a:stCxn id="70725" idx="3"/>
            <a:endCxn id="70777" idx="0"/>
          </p:cNvCxnSpPr>
          <p:nvPr/>
        </p:nvCxnSpPr>
        <p:spPr bwMode="auto">
          <a:xfrm>
            <a:off x="4152900" y="4710113"/>
            <a:ext cx="6292850" cy="2605087"/>
          </a:xfrm>
          <a:prstGeom prst="bentConnector2">
            <a:avLst/>
          </a:prstGeom>
          <a:noFill/>
          <a:ln w="38100">
            <a:solidFill>
              <a:srgbClr val="CCCC00"/>
            </a:solidFill>
            <a:miter lim="800000"/>
            <a:headEnd/>
            <a:tailEnd/>
          </a:ln>
          <a:extLst>
            <a:ext uri="{909E8E84-426E-40DD-AFC4-6F175D3DCCD1}">
              <a14:hiddenFill xmlns:a14="http://schemas.microsoft.com/office/drawing/2010/main">
                <a:noFill/>
              </a14:hiddenFill>
            </a:ext>
          </a:extLst>
        </p:spPr>
      </p:cxnSp>
      <p:sp>
        <p:nvSpPr>
          <p:cNvPr id="70738" name="Oval 64"/>
          <p:cNvSpPr>
            <a:spLocks noChangeArrowheads="1"/>
          </p:cNvSpPr>
          <p:nvPr/>
        </p:nvSpPr>
        <p:spPr bwMode="auto">
          <a:xfrm>
            <a:off x="4133850" y="7362825"/>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cxnSp>
        <p:nvCxnSpPr>
          <p:cNvPr id="70739" name="AutoShape 104"/>
          <p:cNvCxnSpPr>
            <a:cxnSpLocks noChangeShapeType="1"/>
            <a:stCxn id="70731" idx="0"/>
            <a:endCxn id="70769" idx="3"/>
          </p:cNvCxnSpPr>
          <p:nvPr/>
        </p:nvCxnSpPr>
        <p:spPr bwMode="auto">
          <a:xfrm rot="5400000" flipH="1">
            <a:off x="4149725" y="7318375"/>
            <a:ext cx="38100" cy="717550"/>
          </a:xfrm>
          <a:prstGeom prst="bentConnector2">
            <a:avLst/>
          </a:prstGeom>
          <a:noFill/>
          <a:ln w="38100">
            <a:solidFill>
              <a:schemeClr val="tx1"/>
            </a:solidFill>
            <a:miter lim="800000"/>
            <a:headEnd/>
            <a:tailEnd/>
          </a:ln>
          <a:extLst>
            <a:ext uri="{909E8E84-426E-40DD-AFC4-6F175D3DCCD1}">
              <a14:hiddenFill xmlns:a14="http://schemas.microsoft.com/office/drawing/2010/main">
                <a:noFill/>
              </a14:hiddenFill>
            </a:ext>
          </a:extLst>
        </p:spPr>
      </p:cxnSp>
      <p:cxnSp>
        <p:nvCxnSpPr>
          <p:cNvPr id="70740" name="AutoShape 104"/>
          <p:cNvCxnSpPr>
            <a:cxnSpLocks noChangeShapeType="1"/>
            <a:stCxn id="70727" idx="0"/>
            <a:endCxn id="70769" idx="3"/>
          </p:cNvCxnSpPr>
          <p:nvPr/>
        </p:nvCxnSpPr>
        <p:spPr bwMode="auto">
          <a:xfrm rot="5400000" flipH="1">
            <a:off x="4000500" y="7467600"/>
            <a:ext cx="38100" cy="419100"/>
          </a:xfrm>
          <a:prstGeom prst="bentConnector2">
            <a:avLst/>
          </a:prstGeom>
          <a:noFill/>
          <a:ln w="38100">
            <a:solidFill>
              <a:schemeClr val="tx1"/>
            </a:solidFill>
            <a:miter lim="800000"/>
            <a:headEnd/>
            <a:tailEnd/>
          </a:ln>
          <a:extLst>
            <a:ext uri="{909E8E84-426E-40DD-AFC4-6F175D3DCCD1}">
              <a14:hiddenFill xmlns:a14="http://schemas.microsoft.com/office/drawing/2010/main">
                <a:noFill/>
              </a14:hiddenFill>
            </a:ext>
          </a:extLst>
        </p:spPr>
      </p:cxnSp>
      <p:cxnSp>
        <p:nvCxnSpPr>
          <p:cNvPr id="70741" name="AutoShape 97"/>
          <p:cNvCxnSpPr>
            <a:cxnSpLocks noChangeShapeType="1"/>
            <a:stCxn id="70661" idx="1"/>
            <a:endCxn id="70732" idx="4"/>
          </p:cNvCxnSpPr>
          <p:nvPr/>
        </p:nvCxnSpPr>
        <p:spPr bwMode="auto">
          <a:xfrm rot="10800000">
            <a:off x="4730750" y="7747000"/>
            <a:ext cx="831850" cy="2530475"/>
          </a:xfrm>
          <a:prstGeom prst="bentConnector2">
            <a:avLst/>
          </a:prstGeom>
          <a:noFill/>
          <a:ln w="38100">
            <a:solidFill>
              <a:schemeClr val="tx1"/>
            </a:solidFill>
            <a:miter lim="800000"/>
            <a:headEnd type="triangle" w="med" len="med"/>
            <a:tailEnd/>
          </a:ln>
          <a:extLst>
            <a:ext uri="{909E8E84-426E-40DD-AFC4-6F175D3DCCD1}">
              <a14:hiddenFill xmlns:a14="http://schemas.microsoft.com/office/drawing/2010/main">
                <a:noFill/>
              </a14:hiddenFill>
            </a:ext>
          </a:extLst>
        </p:spPr>
      </p:cxnSp>
      <p:cxnSp>
        <p:nvCxnSpPr>
          <p:cNvPr id="70742" name="AutoShape 98"/>
          <p:cNvCxnSpPr>
            <a:cxnSpLocks noChangeShapeType="1"/>
            <a:stCxn id="70662" idx="1"/>
            <a:endCxn id="70733" idx="4"/>
          </p:cNvCxnSpPr>
          <p:nvPr/>
        </p:nvCxnSpPr>
        <p:spPr bwMode="auto">
          <a:xfrm rot="10800000">
            <a:off x="4432300" y="7740650"/>
            <a:ext cx="673100" cy="2851150"/>
          </a:xfrm>
          <a:prstGeom prst="bentConnector2">
            <a:avLst/>
          </a:prstGeom>
          <a:noFill/>
          <a:ln w="38100">
            <a:solidFill>
              <a:schemeClr val="tx1"/>
            </a:solidFill>
            <a:miter lim="800000"/>
            <a:headEnd type="triangle" w="med" len="med"/>
            <a:tailEnd/>
          </a:ln>
          <a:extLst>
            <a:ext uri="{909E8E84-426E-40DD-AFC4-6F175D3DCCD1}">
              <a14:hiddenFill xmlns:a14="http://schemas.microsoft.com/office/drawing/2010/main">
                <a:noFill/>
              </a14:hiddenFill>
            </a:ext>
          </a:extLst>
        </p:spPr>
      </p:cxnSp>
      <p:cxnSp>
        <p:nvCxnSpPr>
          <p:cNvPr id="70743" name="AutoShape 99"/>
          <p:cNvCxnSpPr>
            <a:cxnSpLocks noChangeShapeType="1"/>
            <a:stCxn id="70744" idx="1"/>
            <a:endCxn id="70734" idx="4"/>
          </p:cNvCxnSpPr>
          <p:nvPr/>
        </p:nvCxnSpPr>
        <p:spPr bwMode="auto">
          <a:xfrm rot="10800000">
            <a:off x="4133850" y="7747000"/>
            <a:ext cx="514350" cy="3149600"/>
          </a:xfrm>
          <a:prstGeom prst="bentConnector2">
            <a:avLst/>
          </a:prstGeom>
          <a:noFill/>
          <a:ln w="38100">
            <a:solidFill>
              <a:schemeClr val="tx1"/>
            </a:solidFill>
            <a:miter lim="800000"/>
            <a:headEnd type="triangle" w="med" len="med"/>
            <a:tailEnd/>
          </a:ln>
          <a:extLst>
            <a:ext uri="{909E8E84-426E-40DD-AFC4-6F175D3DCCD1}">
              <a14:hiddenFill xmlns:a14="http://schemas.microsoft.com/office/drawing/2010/main">
                <a:noFill/>
              </a14:hiddenFill>
            </a:ext>
          </a:extLst>
        </p:spPr>
      </p:cxnSp>
      <p:sp>
        <p:nvSpPr>
          <p:cNvPr id="70744" name="Rectangle 63"/>
          <p:cNvSpPr>
            <a:spLocks noChangeArrowheads="1"/>
          </p:cNvSpPr>
          <p:nvPr/>
        </p:nvSpPr>
        <p:spPr bwMode="auto">
          <a:xfrm>
            <a:off x="4648200" y="10668000"/>
            <a:ext cx="1143000" cy="457200"/>
          </a:xfrm>
          <a:prstGeom prst="rect">
            <a:avLst/>
          </a:prstGeom>
          <a:solidFill>
            <a:schemeClr val="bg2"/>
          </a:solidFill>
          <a:ln w="9525">
            <a:solidFill>
              <a:schemeClr val="bg1"/>
            </a:solidFill>
            <a:miter lim="800000"/>
            <a:headEnd/>
            <a:tailEnd/>
          </a:ln>
        </p:spPr>
        <p:txBody>
          <a:bodyPr wrap="none" anchor="ctr"/>
          <a:lstStyle/>
          <a:p>
            <a:endParaRPr lang="en-US"/>
          </a:p>
        </p:txBody>
      </p:sp>
      <p:sp>
        <p:nvSpPr>
          <p:cNvPr id="70745" name="Text Box 113"/>
          <p:cNvSpPr txBox="1">
            <a:spLocks noChangeArrowheads="1"/>
          </p:cNvSpPr>
          <p:nvPr/>
        </p:nvSpPr>
        <p:spPr bwMode="auto">
          <a:xfrm>
            <a:off x="4572000" y="11277600"/>
            <a:ext cx="2286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3 serially connected </a:t>
            </a:r>
            <a:r>
              <a:rPr lang="en-US" b="1">
                <a:solidFill>
                  <a:srgbClr val="CC0000"/>
                </a:solidFill>
              </a:rPr>
              <a:t>Zappers</a:t>
            </a:r>
          </a:p>
        </p:txBody>
      </p:sp>
      <p:sp>
        <p:nvSpPr>
          <p:cNvPr id="70746" name="Text Box 113"/>
          <p:cNvSpPr txBox="1">
            <a:spLocks noChangeArrowheads="1"/>
          </p:cNvSpPr>
          <p:nvPr/>
        </p:nvSpPr>
        <p:spPr bwMode="auto">
          <a:xfrm>
            <a:off x="12268200" y="12439650"/>
            <a:ext cx="106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Ground</a:t>
            </a:r>
          </a:p>
        </p:txBody>
      </p:sp>
      <p:sp>
        <p:nvSpPr>
          <p:cNvPr id="70747" name="Line 102"/>
          <p:cNvSpPr>
            <a:spLocks noChangeShapeType="1"/>
          </p:cNvSpPr>
          <p:nvPr/>
        </p:nvSpPr>
        <p:spPr bwMode="auto">
          <a:xfrm>
            <a:off x="9753600" y="11963400"/>
            <a:ext cx="457200" cy="5334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70748" name="Oval 66"/>
          <p:cNvSpPr>
            <a:spLocks noChangeArrowheads="1"/>
          </p:cNvSpPr>
          <p:nvPr/>
        </p:nvSpPr>
        <p:spPr bwMode="auto">
          <a:xfrm>
            <a:off x="6248400" y="10134600"/>
            <a:ext cx="76200" cy="47625"/>
          </a:xfrm>
          <a:prstGeom prst="ellipse">
            <a:avLst/>
          </a:prstGeom>
          <a:solidFill>
            <a:schemeClr val="accent1"/>
          </a:solidFill>
          <a:ln w="9525">
            <a:solidFill>
              <a:schemeClr val="tx1"/>
            </a:solidFill>
            <a:round/>
            <a:headEnd/>
            <a:tailEnd/>
          </a:ln>
        </p:spPr>
        <p:txBody>
          <a:bodyPr wrap="none" anchor="ctr"/>
          <a:lstStyle/>
          <a:p>
            <a:endParaRPr lang="en-US">
              <a:solidFill>
                <a:schemeClr val="bg1"/>
              </a:solidFill>
            </a:endParaRPr>
          </a:p>
        </p:txBody>
      </p:sp>
      <p:sp>
        <p:nvSpPr>
          <p:cNvPr id="70749" name="Oval 66"/>
          <p:cNvSpPr>
            <a:spLocks noChangeArrowheads="1"/>
          </p:cNvSpPr>
          <p:nvPr/>
        </p:nvSpPr>
        <p:spPr bwMode="auto">
          <a:xfrm>
            <a:off x="6553200" y="10134600"/>
            <a:ext cx="76200" cy="47625"/>
          </a:xfrm>
          <a:prstGeom prst="ellipse">
            <a:avLst/>
          </a:prstGeom>
          <a:solidFill>
            <a:schemeClr val="accent1"/>
          </a:solidFill>
          <a:ln w="9525">
            <a:solidFill>
              <a:schemeClr val="tx1"/>
            </a:solidFill>
            <a:round/>
            <a:headEnd/>
            <a:tailEnd/>
          </a:ln>
        </p:spPr>
        <p:txBody>
          <a:bodyPr wrap="none" anchor="ctr"/>
          <a:lstStyle/>
          <a:p>
            <a:endParaRPr lang="en-US">
              <a:solidFill>
                <a:schemeClr val="bg1"/>
              </a:solidFill>
            </a:endParaRPr>
          </a:p>
        </p:txBody>
      </p:sp>
      <p:sp>
        <p:nvSpPr>
          <p:cNvPr id="70750" name="Oval 66"/>
          <p:cNvSpPr>
            <a:spLocks noChangeArrowheads="1"/>
          </p:cNvSpPr>
          <p:nvPr/>
        </p:nvSpPr>
        <p:spPr bwMode="auto">
          <a:xfrm>
            <a:off x="5791200" y="10439400"/>
            <a:ext cx="76200" cy="47625"/>
          </a:xfrm>
          <a:prstGeom prst="ellipse">
            <a:avLst/>
          </a:prstGeom>
          <a:solidFill>
            <a:schemeClr val="accent1"/>
          </a:solidFill>
          <a:ln w="9525">
            <a:solidFill>
              <a:schemeClr val="tx1"/>
            </a:solidFill>
            <a:round/>
            <a:headEnd/>
            <a:tailEnd/>
          </a:ln>
        </p:spPr>
        <p:txBody>
          <a:bodyPr wrap="none" anchor="ctr"/>
          <a:lstStyle/>
          <a:p>
            <a:endParaRPr lang="en-US">
              <a:solidFill>
                <a:schemeClr val="bg1"/>
              </a:solidFill>
            </a:endParaRPr>
          </a:p>
        </p:txBody>
      </p:sp>
      <p:sp>
        <p:nvSpPr>
          <p:cNvPr id="70751" name="Oval 66"/>
          <p:cNvSpPr>
            <a:spLocks noChangeArrowheads="1"/>
          </p:cNvSpPr>
          <p:nvPr/>
        </p:nvSpPr>
        <p:spPr bwMode="auto">
          <a:xfrm>
            <a:off x="6096000" y="10439400"/>
            <a:ext cx="76200" cy="47625"/>
          </a:xfrm>
          <a:prstGeom prst="ellipse">
            <a:avLst/>
          </a:prstGeom>
          <a:solidFill>
            <a:schemeClr val="accent1"/>
          </a:solidFill>
          <a:ln w="9525">
            <a:solidFill>
              <a:schemeClr val="tx1"/>
            </a:solidFill>
            <a:round/>
            <a:headEnd/>
            <a:tailEnd/>
          </a:ln>
        </p:spPr>
        <p:txBody>
          <a:bodyPr wrap="none" anchor="ctr"/>
          <a:lstStyle/>
          <a:p>
            <a:endParaRPr lang="en-US">
              <a:solidFill>
                <a:schemeClr val="bg1"/>
              </a:solidFill>
            </a:endParaRPr>
          </a:p>
        </p:txBody>
      </p:sp>
      <p:cxnSp>
        <p:nvCxnSpPr>
          <p:cNvPr id="70752" name="AutoShape 97"/>
          <p:cNvCxnSpPr>
            <a:cxnSpLocks noChangeShapeType="1"/>
            <a:stCxn id="70760" idx="3"/>
            <a:endCxn id="70747" idx="0"/>
          </p:cNvCxnSpPr>
          <p:nvPr/>
        </p:nvCxnSpPr>
        <p:spPr bwMode="auto">
          <a:xfrm>
            <a:off x="8229600" y="10160000"/>
            <a:ext cx="1524000" cy="1803400"/>
          </a:xfrm>
          <a:prstGeom prst="bentConnector4">
            <a:avLst>
              <a:gd name="adj1" fmla="val 50000"/>
              <a:gd name="adj2" fmla="val -306"/>
            </a:avLst>
          </a:prstGeom>
          <a:noFill/>
          <a:ln w="38100">
            <a:solidFill>
              <a:srgbClr val="0099FF"/>
            </a:solidFill>
            <a:miter lim="800000"/>
            <a:headEnd type="triangle" w="med" len="med"/>
            <a:tailEnd/>
          </a:ln>
          <a:extLst>
            <a:ext uri="{909E8E84-426E-40DD-AFC4-6F175D3DCCD1}">
              <a14:hiddenFill xmlns:a14="http://schemas.microsoft.com/office/drawing/2010/main">
                <a:noFill/>
              </a14:hiddenFill>
            </a:ext>
          </a:extLst>
        </p:spPr>
      </p:cxnSp>
      <p:cxnSp>
        <p:nvCxnSpPr>
          <p:cNvPr id="70753" name="AutoShape 97"/>
          <p:cNvCxnSpPr>
            <a:cxnSpLocks noChangeShapeType="1"/>
            <a:stCxn id="70768" idx="0"/>
            <a:endCxn id="70750" idx="4"/>
          </p:cNvCxnSpPr>
          <p:nvPr/>
        </p:nvCxnSpPr>
        <p:spPr bwMode="auto">
          <a:xfrm flipV="1">
            <a:off x="5676900" y="10487025"/>
            <a:ext cx="152400" cy="257175"/>
          </a:xfrm>
          <a:prstGeom prst="straightConnector1">
            <a:avLst/>
          </a:prstGeom>
          <a:noFill/>
          <a:ln w="38100">
            <a:solidFill>
              <a:srgbClr val="0099FF"/>
            </a:solidFill>
            <a:round/>
            <a:headEnd type="triangle" w="med" len="med"/>
            <a:tailEnd/>
          </a:ln>
          <a:extLst>
            <a:ext uri="{909E8E84-426E-40DD-AFC4-6F175D3DCCD1}">
              <a14:hiddenFill xmlns:a14="http://schemas.microsoft.com/office/drawing/2010/main">
                <a:noFill/>
              </a14:hiddenFill>
            </a:ext>
          </a:extLst>
        </p:spPr>
      </p:cxnSp>
      <p:cxnSp>
        <p:nvCxnSpPr>
          <p:cNvPr id="70754" name="AutoShape 97"/>
          <p:cNvCxnSpPr>
            <a:cxnSpLocks noChangeShapeType="1"/>
            <a:stCxn id="70751" idx="0"/>
            <a:endCxn id="70748" idx="4"/>
          </p:cNvCxnSpPr>
          <p:nvPr/>
        </p:nvCxnSpPr>
        <p:spPr bwMode="auto">
          <a:xfrm flipV="1">
            <a:off x="6134100" y="10182225"/>
            <a:ext cx="152400" cy="257175"/>
          </a:xfrm>
          <a:prstGeom prst="straightConnector1">
            <a:avLst/>
          </a:prstGeom>
          <a:noFill/>
          <a:ln w="38100">
            <a:solidFill>
              <a:srgbClr val="0099FF"/>
            </a:solidFill>
            <a:round/>
            <a:headEnd type="triangle" w="med" len="med"/>
            <a:tailEnd/>
          </a:ln>
          <a:extLst>
            <a:ext uri="{909E8E84-426E-40DD-AFC4-6F175D3DCCD1}">
              <a14:hiddenFill xmlns:a14="http://schemas.microsoft.com/office/drawing/2010/main">
                <a:noFill/>
              </a14:hiddenFill>
            </a:ext>
          </a:extLst>
        </p:spPr>
      </p:cxnSp>
      <p:cxnSp>
        <p:nvCxnSpPr>
          <p:cNvPr id="70755" name="AutoShape 97"/>
          <p:cNvCxnSpPr>
            <a:cxnSpLocks noChangeShapeType="1"/>
            <a:stCxn id="70763" idx="3"/>
            <a:endCxn id="70772" idx="2"/>
          </p:cNvCxnSpPr>
          <p:nvPr/>
        </p:nvCxnSpPr>
        <p:spPr bwMode="auto">
          <a:xfrm flipV="1">
            <a:off x="2667000" y="10768013"/>
            <a:ext cx="2667000" cy="4762"/>
          </a:xfrm>
          <a:prstGeom prst="bentConnector3">
            <a:avLst>
              <a:gd name="adj1" fmla="val 50000"/>
            </a:avLst>
          </a:prstGeom>
          <a:noFill/>
          <a:ln w="38100">
            <a:solidFill>
              <a:srgbClr val="0099FF"/>
            </a:solidFill>
            <a:miter lim="800000"/>
            <a:headEnd/>
            <a:tailEnd/>
          </a:ln>
          <a:extLst>
            <a:ext uri="{909E8E84-426E-40DD-AFC4-6F175D3DCCD1}">
              <a14:hiddenFill xmlns:a14="http://schemas.microsoft.com/office/drawing/2010/main">
                <a:noFill/>
              </a14:hiddenFill>
            </a:ext>
          </a:extLst>
        </p:spPr>
      </p:cxnSp>
      <p:sp>
        <p:nvSpPr>
          <p:cNvPr id="70756" name="Text Box 113"/>
          <p:cNvSpPr txBox="1">
            <a:spLocks noChangeArrowheads="1"/>
          </p:cNvSpPr>
          <p:nvPr/>
        </p:nvSpPr>
        <p:spPr bwMode="auto">
          <a:xfrm>
            <a:off x="3352800" y="8610600"/>
            <a:ext cx="106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Trigger</a:t>
            </a:r>
          </a:p>
        </p:txBody>
      </p:sp>
      <p:sp>
        <p:nvSpPr>
          <p:cNvPr id="70757" name="Text Box 113"/>
          <p:cNvSpPr txBox="1">
            <a:spLocks noChangeArrowheads="1"/>
          </p:cNvSpPr>
          <p:nvPr/>
        </p:nvSpPr>
        <p:spPr bwMode="auto">
          <a:xfrm>
            <a:off x="11049000" y="11918950"/>
            <a:ext cx="1066800"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lnSpc>
                <a:spcPct val="45000"/>
              </a:lnSpc>
              <a:spcBef>
                <a:spcPct val="50000"/>
              </a:spcBef>
            </a:pPr>
            <a:r>
              <a:rPr lang="en-US"/>
              <a:t>Stimulating </a:t>
            </a:r>
          </a:p>
          <a:p>
            <a:pPr algn="l" eaLnBrk="1" hangingPunct="1">
              <a:lnSpc>
                <a:spcPct val="45000"/>
              </a:lnSpc>
              <a:spcBef>
                <a:spcPct val="50000"/>
              </a:spcBef>
            </a:pPr>
            <a:r>
              <a:rPr lang="en-US"/>
              <a:t>electrodes</a:t>
            </a:r>
          </a:p>
        </p:txBody>
      </p:sp>
      <p:sp>
        <p:nvSpPr>
          <p:cNvPr id="70758" name="Text Box 113"/>
          <p:cNvSpPr txBox="1">
            <a:spLocks noChangeArrowheads="1"/>
          </p:cNvSpPr>
          <p:nvPr/>
        </p:nvSpPr>
        <p:spPr bwMode="auto">
          <a:xfrm>
            <a:off x="8458200" y="12115800"/>
            <a:ext cx="1600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Recording electrode</a:t>
            </a:r>
          </a:p>
        </p:txBody>
      </p:sp>
      <p:sp>
        <p:nvSpPr>
          <p:cNvPr id="70759" name="Text Box 113"/>
          <p:cNvSpPr txBox="1">
            <a:spLocks noChangeArrowheads="1"/>
          </p:cNvSpPr>
          <p:nvPr/>
        </p:nvSpPr>
        <p:spPr bwMode="auto">
          <a:xfrm>
            <a:off x="5130800" y="10744200"/>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solidFill>
                  <a:schemeClr val="bg1"/>
                </a:solidFill>
              </a:rPr>
              <a:t>out</a:t>
            </a:r>
          </a:p>
        </p:txBody>
      </p:sp>
      <p:sp>
        <p:nvSpPr>
          <p:cNvPr id="70760" name="Rectangle 63"/>
          <p:cNvSpPr>
            <a:spLocks noChangeArrowheads="1"/>
          </p:cNvSpPr>
          <p:nvPr/>
        </p:nvSpPr>
        <p:spPr bwMode="auto">
          <a:xfrm>
            <a:off x="7086600" y="9931400"/>
            <a:ext cx="1143000" cy="457200"/>
          </a:xfrm>
          <a:prstGeom prst="rect">
            <a:avLst/>
          </a:prstGeom>
          <a:solidFill>
            <a:srgbClr val="C0C0C0"/>
          </a:solidFill>
          <a:ln w="9525">
            <a:solidFill>
              <a:schemeClr val="tx1"/>
            </a:solidFill>
            <a:miter lim="800000"/>
            <a:headEnd/>
            <a:tailEnd/>
          </a:ln>
        </p:spPr>
        <p:txBody>
          <a:bodyPr wrap="none" anchor="ctr"/>
          <a:lstStyle/>
          <a:p>
            <a:r>
              <a:rPr lang="en-US"/>
              <a:t>Amplifier</a:t>
            </a:r>
          </a:p>
        </p:txBody>
      </p:sp>
      <p:cxnSp>
        <p:nvCxnSpPr>
          <p:cNvPr id="70761" name="AutoShape 97"/>
          <p:cNvCxnSpPr>
            <a:cxnSpLocks noChangeShapeType="1"/>
            <a:stCxn id="70749" idx="6"/>
            <a:endCxn id="70760" idx="1"/>
          </p:cNvCxnSpPr>
          <p:nvPr/>
        </p:nvCxnSpPr>
        <p:spPr bwMode="auto">
          <a:xfrm>
            <a:off x="6629400" y="10158413"/>
            <a:ext cx="457200" cy="1587"/>
          </a:xfrm>
          <a:prstGeom prst="straightConnector1">
            <a:avLst/>
          </a:prstGeom>
          <a:noFill/>
          <a:ln w="38100">
            <a:solidFill>
              <a:srgbClr val="0099FF"/>
            </a:solidFill>
            <a:round/>
            <a:headEnd type="triangle" w="med" len="med"/>
            <a:tailEnd/>
          </a:ln>
          <a:extLst>
            <a:ext uri="{909E8E84-426E-40DD-AFC4-6F175D3DCCD1}">
              <a14:hiddenFill xmlns:a14="http://schemas.microsoft.com/office/drawing/2010/main">
                <a:noFill/>
              </a14:hiddenFill>
            </a:ext>
          </a:extLst>
        </p:spPr>
      </p:cxnSp>
      <p:sp>
        <p:nvSpPr>
          <p:cNvPr id="70762" name="Text Box 113"/>
          <p:cNvSpPr txBox="1">
            <a:spLocks noChangeArrowheads="1"/>
          </p:cNvSpPr>
          <p:nvPr/>
        </p:nvSpPr>
        <p:spPr bwMode="auto">
          <a:xfrm>
            <a:off x="5518150" y="10725150"/>
            <a:ext cx="4572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solidFill>
                  <a:schemeClr val="bg1"/>
                </a:solidFill>
              </a:rPr>
              <a:t>in</a:t>
            </a:r>
          </a:p>
        </p:txBody>
      </p:sp>
      <p:sp>
        <p:nvSpPr>
          <p:cNvPr id="70763" name="Rectangle 63"/>
          <p:cNvSpPr>
            <a:spLocks noChangeArrowheads="1"/>
          </p:cNvSpPr>
          <p:nvPr/>
        </p:nvSpPr>
        <p:spPr bwMode="auto">
          <a:xfrm>
            <a:off x="1524000" y="10544175"/>
            <a:ext cx="1143000" cy="457200"/>
          </a:xfrm>
          <a:prstGeom prst="rect">
            <a:avLst/>
          </a:prstGeom>
          <a:solidFill>
            <a:srgbClr val="C0C0C0"/>
          </a:solidFill>
          <a:ln w="9525">
            <a:solidFill>
              <a:schemeClr val="tx1"/>
            </a:solidFill>
            <a:miter lim="800000"/>
            <a:headEnd/>
            <a:tailEnd/>
          </a:ln>
        </p:spPr>
        <p:txBody>
          <a:bodyPr wrap="none" anchor="ctr"/>
          <a:lstStyle/>
          <a:p>
            <a:r>
              <a:rPr lang="en-US"/>
              <a:t>Filter</a:t>
            </a:r>
          </a:p>
        </p:txBody>
      </p:sp>
      <p:cxnSp>
        <p:nvCxnSpPr>
          <p:cNvPr id="70764" name="AutoShape 97"/>
          <p:cNvCxnSpPr>
            <a:cxnSpLocks noChangeShapeType="1"/>
            <a:stCxn id="70765" idx="2"/>
            <a:endCxn id="70763" idx="1"/>
          </p:cNvCxnSpPr>
          <p:nvPr/>
        </p:nvCxnSpPr>
        <p:spPr bwMode="auto">
          <a:xfrm rot="16200000" flipH="1">
            <a:off x="-2943225" y="6305550"/>
            <a:ext cx="8210550" cy="723900"/>
          </a:xfrm>
          <a:prstGeom prst="bentConnector2">
            <a:avLst/>
          </a:prstGeom>
          <a:noFill/>
          <a:ln w="38100">
            <a:solidFill>
              <a:srgbClr val="0099FF"/>
            </a:solidFill>
            <a:miter lim="800000"/>
            <a:headEnd type="triangle" w="med" len="med"/>
            <a:tailEnd/>
          </a:ln>
          <a:extLst>
            <a:ext uri="{909E8E84-426E-40DD-AFC4-6F175D3DCCD1}">
              <a14:hiddenFill xmlns:a14="http://schemas.microsoft.com/office/drawing/2010/main">
                <a:noFill/>
              </a14:hiddenFill>
            </a:ext>
          </a:extLst>
        </p:spPr>
      </p:cxnSp>
      <p:sp>
        <p:nvSpPr>
          <p:cNvPr id="70765" name="Text Box 121"/>
          <p:cNvSpPr txBox="1">
            <a:spLocks noChangeArrowheads="1"/>
          </p:cNvSpPr>
          <p:nvPr/>
        </p:nvSpPr>
        <p:spPr bwMode="auto">
          <a:xfrm>
            <a:off x="685800" y="2286000"/>
            <a:ext cx="228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  </a:t>
            </a:r>
          </a:p>
        </p:txBody>
      </p:sp>
      <p:sp>
        <p:nvSpPr>
          <p:cNvPr id="70766" name="Text Box 113"/>
          <p:cNvSpPr txBox="1">
            <a:spLocks noChangeArrowheads="1"/>
          </p:cNvSpPr>
          <p:nvPr/>
        </p:nvSpPr>
        <p:spPr bwMode="auto">
          <a:xfrm>
            <a:off x="9747250" y="7162800"/>
            <a:ext cx="10668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Relays</a:t>
            </a:r>
          </a:p>
        </p:txBody>
      </p:sp>
      <p:sp>
        <p:nvSpPr>
          <p:cNvPr id="70767" name="Rectangle 109"/>
          <p:cNvSpPr>
            <a:spLocks noChangeArrowheads="1"/>
          </p:cNvSpPr>
          <p:nvPr/>
        </p:nvSpPr>
        <p:spPr bwMode="auto">
          <a:xfrm rot="2659557">
            <a:off x="12220575" y="12344400"/>
            <a:ext cx="76200" cy="381000"/>
          </a:xfrm>
          <a:prstGeom prst="rect">
            <a:avLst/>
          </a:prstGeom>
          <a:solidFill>
            <a:srgbClr val="FF9900"/>
          </a:solidFill>
          <a:ln w="9525">
            <a:solidFill>
              <a:schemeClr val="tx1"/>
            </a:solidFill>
            <a:miter lim="800000"/>
            <a:headEnd/>
            <a:tailEnd/>
          </a:ln>
        </p:spPr>
        <p:txBody>
          <a:bodyPr wrap="none" anchor="ctr"/>
          <a:lstStyle/>
          <a:p>
            <a:endParaRPr lang="en-US"/>
          </a:p>
        </p:txBody>
      </p:sp>
      <p:sp>
        <p:nvSpPr>
          <p:cNvPr id="70768" name="Oval 66"/>
          <p:cNvSpPr>
            <a:spLocks noChangeArrowheads="1"/>
          </p:cNvSpPr>
          <p:nvPr/>
        </p:nvSpPr>
        <p:spPr bwMode="auto">
          <a:xfrm>
            <a:off x="5638800" y="10744200"/>
            <a:ext cx="76200" cy="47625"/>
          </a:xfrm>
          <a:prstGeom prst="ellipse">
            <a:avLst/>
          </a:prstGeom>
          <a:solidFill>
            <a:schemeClr val="accent1"/>
          </a:solidFill>
          <a:ln w="9525">
            <a:solidFill>
              <a:schemeClr val="tx1"/>
            </a:solidFill>
            <a:round/>
            <a:headEnd/>
            <a:tailEnd/>
          </a:ln>
        </p:spPr>
        <p:txBody>
          <a:bodyPr wrap="none" anchor="ctr"/>
          <a:lstStyle/>
          <a:p>
            <a:endParaRPr lang="en-US">
              <a:solidFill>
                <a:schemeClr val="bg1"/>
              </a:solidFill>
            </a:endParaRPr>
          </a:p>
        </p:txBody>
      </p:sp>
      <p:sp>
        <p:nvSpPr>
          <p:cNvPr id="70769" name="Rectangle 91"/>
          <p:cNvSpPr>
            <a:spLocks noChangeArrowheads="1"/>
          </p:cNvSpPr>
          <p:nvPr/>
        </p:nvSpPr>
        <p:spPr bwMode="auto">
          <a:xfrm>
            <a:off x="3657600" y="7620000"/>
            <a:ext cx="152400" cy="7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cxnSp>
        <p:nvCxnSpPr>
          <p:cNvPr id="70770" name="AutoShape 92"/>
          <p:cNvCxnSpPr>
            <a:cxnSpLocks noChangeShapeType="1"/>
            <a:stCxn id="70769" idx="1"/>
            <a:endCxn id="70769" idx="3"/>
          </p:cNvCxnSpPr>
          <p:nvPr/>
        </p:nvCxnSpPr>
        <p:spPr bwMode="auto">
          <a:xfrm>
            <a:off x="3657600" y="7658100"/>
            <a:ext cx="152400" cy="0"/>
          </a:xfrm>
          <a:prstGeom prst="straightConnector1">
            <a:avLst/>
          </a:prstGeom>
          <a:noFill/>
          <a:ln w="38100">
            <a:solidFill>
              <a:schemeClr val="tx1"/>
            </a:solidFill>
            <a:round/>
            <a:headEnd/>
            <a:tailEnd/>
          </a:ln>
          <a:extLst>
            <a:ext uri="{909E8E84-426E-40DD-AFC4-6F175D3DCCD1}">
              <a14:hiddenFill xmlns:a14="http://schemas.microsoft.com/office/drawing/2010/main">
                <a:noFill/>
              </a14:hiddenFill>
            </a:ext>
          </a:extLst>
        </p:spPr>
      </p:cxnSp>
      <p:cxnSp>
        <p:nvCxnSpPr>
          <p:cNvPr id="70771" name="AutoShape 104"/>
          <p:cNvCxnSpPr>
            <a:cxnSpLocks noChangeShapeType="1"/>
            <a:stCxn id="70769" idx="1"/>
            <a:endCxn id="70721" idx="2"/>
          </p:cNvCxnSpPr>
          <p:nvPr/>
        </p:nvCxnSpPr>
        <p:spPr bwMode="auto">
          <a:xfrm rot="10800000">
            <a:off x="3543300" y="3416300"/>
            <a:ext cx="114300" cy="4241800"/>
          </a:xfrm>
          <a:prstGeom prst="bentConnector2">
            <a:avLst/>
          </a:prstGeom>
          <a:noFill/>
          <a:ln w="38100">
            <a:solidFill>
              <a:schemeClr val="tx1"/>
            </a:solidFill>
            <a:miter lim="800000"/>
            <a:headEnd/>
            <a:tailEnd/>
          </a:ln>
          <a:extLst>
            <a:ext uri="{909E8E84-426E-40DD-AFC4-6F175D3DCCD1}">
              <a14:hiddenFill xmlns:a14="http://schemas.microsoft.com/office/drawing/2010/main">
                <a:noFill/>
              </a14:hiddenFill>
            </a:ext>
          </a:extLst>
        </p:spPr>
      </p:cxnSp>
      <p:sp>
        <p:nvSpPr>
          <p:cNvPr id="70772" name="Oval 66"/>
          <p:cNvSpPr>
            <a:spLocks noChangeArrowheads="1"/>
          </p:cNvSpPr>
          <p:nvPr/>
        </p:nvSpPr>
        <p:spPr bwMode="auto">
          <a:xfrm>
            <a:off x="5334000" y="10744200"/>
            <a:ext cx="76200" cy="47625"/>
          </a:xfrm>
          <a:prstGeom prst="ellipse">
            <a:avLst/>
          </a:prstGeom>
          <a:solidFill>
            <a:schemeClr val="accent1"/>
          </a:solidFill>
          <a:ln w="9525">
            <a:solidFill>
              <a:schemeClr val="tx1"/>
            </a:solidFill>
            <a:round/>
            <a:headEnd/>
            <a:tailEnd/>
          </a:ln>
        </p:spPr>
        <p:txBody>
          <a:bodyPr wrap="none" anchor="ctr"/>
          <a:lstStyle/>
          <a:p>
            <a:endParaRPr lang="en-US">
              <a:solidFill>
                <a:schemeClr val="bg1"/>
              </a:solidFill>
            </a:endParaRPr>
          </a:p>
        </p:txBody>
      </p:sp>
      <p:sp>
        <p:nvSpPr>
          <p:cNvPr id="70773" name="Text Box 113"/>
          <p:cNvSpPr txBox="1">
            <a:spLocks noChangeArrowheads="1"/>
          </p:cNvSpPr>
          <p:nvPr/>
        </p:nvSpPr>
        <p:spPr bwMode="auto">
          <a:xfrm>
            <a:off x="6426200" y="10115550"/>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solidFill>
                  <a:schemeClr val="bg1"/>
                </a:solidFill>
              </a:rPr>
              <a:t>in</a:t>
            </a:r>
          </a:p>
        </p:txBody>
      </p:sp>
      <p:sp>
        <p:nvSpPr>
          <p:cNvPr id="70774" name="Text Box 113"/>
          <p:cNvSpPr txBox="1">
            <a:spLocks noChangeArrowheads="1"/>
          </p:cNvSpPr>
          <p:nvPr/>
        </p:nvSpPr>
        <p:spPr bwMode="auto">
          <a:xfrm>
            <a:off x="5975350" y="10414000"/>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solidFill>
                  <a:schemeClr val="bg1"/>
                </a:solidFill>
              </a:rPr>
              <a:t>in</a:t>
            </a:r>
          </a:p>
        </p:txBody>
      </p:sp>
      <p:sp>
        <p:nvSpPr>
          <p:cNvPr id="70775" name="Text Box 113"/>
          <p:cNvSpPr txBox="1">
            <a:spLocks noChangeArrowheads="1"/>
          </p:cNvSpPr>
          <p:nvPr/>
        </p:nvSpPr>
        <p:spPr bwMode="auto">
          <a:xfrm>
            <a:off x="5448300" y="10309225"/>
            <a:ext cx="45720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solidFill>
                  <a:schemeClr val="bg1"/>
                </a:solidFill>
              </a:rPr>
              <a:t>out</a:t>
            </a:r>
          </a:p>
        </p:txBody>
      </p:sp>
      <p:sp>
        <p:nvSpPr>
          <p:cNvPr id="70776" name="Text Box 113"/>
          <p:cNvSpPr txBox="1">
            <a:spLocks noChangeArrowheads="1"/>
          </p:cNvSpPr>
          <p:nvPr/>
        </p:nvSpPr>
        <p:spPr bwMode="auto">
          <a:xfrm>
            <a:off x="5911850" y="10013950"/>
            <a:ext cx="457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solidFill>
                  <a:schemeClr val="bg1"/>
                </a:solidFill>
              </a:rPr>
              <a:t>out</a:t>
            </a:r>
          </a:p>
        </p:txBody>
      </p:sp>
      <p:sp>
        <p:nvSpPr>
          <p:cNvPr id="70777" name="Oval 64"/>
          <p:cNvSpPr>
            <a:spLocks noChangeArrowheads="1"/>
          </p:cNvSpPr>
          <p:nvPr/>
        </p:nvSpPr>
        <p:spPr bwMode="auto">
          <a:xfrm>
            <a:off x="10407650" y="731520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78" name="Oval 86"/>
          <p:cNvSpPr>
            <a:spLocks noChangeArrowheads="1"/>
          </p:cNvSpPr>
          <p:nvPr/>
        </p:nvSpPr>
        <p:spPr bwMode="auto">
          <a:xfrm>
            <a:off x="10706100" y="7315200"/>
            <a:ext cx="76200" cy="47625"/>
          </a:xfrm>
          <a:prstGeom prst="ellipse">
            <a:avLst/>
          </a:prstGeom>
          <a:solidFill>
            <a:schemeClr val="accent1"/>
          </a:solidFill>
          <a:ln w="9525">
            <a:solidFill>
              <a:schemeClr val="tx1"/>
            </a:solidFill>
            <a:round/>
            <a:headEnd/>
            <a:tailEnd/>
          </a:ln>
        </p:spPr>
        <p:txBody>
          <a:bodyPr wrap="none" anchor="ctr"/>
          <a:lstStyle/>
          <a:p>
            <a:endParaRPr lang="en-US"/>
          </a:p>
        </p:txBody>
      </p:sp>
      <p:sp>
        <p:nvSpPr>
          <p:cNvPr id="70779" name="Text Box 122"/>
          <p:cNvSpPr txBox="1">
            <a:spLocks noChangeArrowheads="1"/>
          </p:cNvSpPr>
          <p:nvPr/>
        </p:nvSpPr>
        <p:spPr bwMode="auto">
          <a:xfrm>
            <a:off x="2438400" y="5638800"/>
            <a:ext cx="15240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a:t>Trigger signal</a:t>
            </a:r>
          </a:p>
        </p:txBody>
      </p:sp>
      <p:cxnSp>
        <p:nvCxnSpPr>
          <p:cNvPr id="70780" name="AutoShape 88"/>
          <p:cNvCxnSpPr>
            <a:cxnSpLocks noChangeShapeType="1"/>
            <a:stCxn id="19" idx="1"/>
            <a:endCxn id="70668" idx="4"/>
          </p:cNvCxnSpPr>
          <p:nvPr/>
        </p:nvCxnSpPr>
        <p:spPr bwMode="auto">
          <a:xfrm rot="10800000">
            <a:off x="14668500" y="3473450"/>
            <a:ext cx="163513" cy="2341563"/>
          </a:xfrm>
          <a:prstGeom prst="bentConnector2">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pic>
        <p:nvPicPr>
          <p:cNvPr id="70781" name="Picture 12" descr="Universal screw-terminal board, 50-pi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17950" y="5022850"/>
            <a:ext cx="10287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782" name="Picture 12" descr="Universal screw-terminal board, 50-pi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207625" y="5543550"/>
            <a:ext cx="10287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783" name="Picture 1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21875" y="6572250"/>
            <a:ext cx="498475"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70784" name="Picture 1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4725" y="6537325"/>
            <a:ext cx="4953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42" name="Rectangle 63"/>
          <p:cNvSpPr>
            <a:spLocks noChangeArrowheads="1"/>
          </p:cNvSpPr>
          <p:nvPr/>
        </p:nvSpPr>
        <p:spPr bwMode="auto">
          <a:xfrm>
            <a:off x="15262225" y="5416550"/>
            <a:ext cx="1143000" cy="766763"/>
          </a:xfrm>
          <a:prstGeom prst="rect">
            <a:avLst/>
          </a:prstGeom>
          <a:solidFill>
            <a:schemeClr val="bg1">
              <a:lumMod val="95000"/>
            </a:schemeClr>
          </a:solidFill>
          <a:ln w="9525">
            <a:solidFill>
              <a:schemeClr val="tx1"/>
            </a:solidFill>
            <a:miter lim="800000"/>
            <a:headEnd/>
            <a:tailEnd/>
          </a:ln>
        </p:spPr>
        <p:txBody>
          <a:bodyPr wrap="none" anchor="ctr"/>
          <a:lstStyle/>
          <a:p>
            <a:pPr>
              <a:defRPr/>
            </a:pPr>
            <a:endParaRPr lang="en-US"/>
          </a:p>
        </p:txBody>
      </p:sp>
      <p:sp>
        <p:nvSpPr>
          <p:cNvPr id="70786" name="Text Box 122"/>
          <p:cNvSpPr txBox="1">
            <a:spLocks noChangeArrowheads="1"/>
          </p:cNvSpPr>
          <p:nvPr/>
        </p:nvSpPr>
        <p:spPr bwMode="auto">
          <a:xfrm>
            <a:off x="15262225" y="5564188"/>
            <a:ext cx="3524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400"/>
              <a:t>Normal</a:t>
            </a:r>
          </a:p>
        </p:txBody>
      </p:sp>
      <p:grpSp>
        <p:nvGrpSpPr>
          <p:cNvPr id="70787" name="Group 17"/>
          <p:cNvGrpSpPr>
            <a:grpSpLocks/>
          </p:cNvGrpSpPr>
          <p:nvPr/>
        </p:nvGrpSpPr>
        <p:grpSpPr bwMode="auto">
          <a:xfrm>
            <a:off x="15386050" y="5703888"/>
            <a:ext cx="92075" cy="161925"/>
            <a:chOff x="15712731" y="8886047"/>
            <a:chExt cx="116889" cy="184877"/>
          </a:xfrm>
        </p:grpSpPr>
        <p:sp>
          <p:nvSpPr>
            <p:cNvPr id="146" name="Rectangle 63"/>
            <p:cNvSpPr>
              <a:spLocks noChangeArrowheads="1"/>
            </p:cNvSpPr>
            <p:nvPr/>
          </p:nvSpPr>
          <p:spPr bwMode="auto">
            <a:xfrm>
              <a:off x="15712731" y="8886047"/>
              <a:ext cx="116889" cy="184877"/>
            </a:xfrm>
            <a:prstGeom prst="rect">
              <a:avLst/>
            </a:prstGeom>
            <a:solidFill>
              <a:schemeClr val="tx1">
                <a:lumMod val="65000"/>
                <a:lumOff val="35000"/>
              </a:schemeClr>
            </a:solidFill>
            <a:ln w="9525">
              <a:solidFill>
                <a:schemeClr val="tx1"/>
              </a:solidFill>
              <a:miter lim="800000"/>
              <a:headEnd/>
              <a:tailEnd/>
            </a:ln>
          </p:spPr>
          <p:txBody>
            <a:bodyPr wrap="none" anchor="ctr"/>
            <a:lstStyle/>
            <a:p>
              <a:pPr>
                <a:defRPr/>
              </a:pPr>
              <a:endParaRPr lang="en-US"/>
            </a:p>
          </p:txBody>
        </p:sp>
        <p:sp>
          <p:nvSpPr>
            <p:cNvPr id="70828" name="Rectangle 63"/>
            <p:cNvSpPr>
              <a:spLocks noChangeArrowheads="1"/>
            </p:cNvSpPr>
            <p:nvPr/>
          </p:nvSpPr>
          <p:spPr bwMode="auto">
            <a:xfrm>
              <a:off x="15725432" y="8897314"/>
              <a:ext cx="95593" cy="92439"/>
            </a:xfrm>
            <a:prstGeom prst="rect">
              <a:avLst/>
            </a:prstGeom>
            <a:blipFill dpi="0" rotWithShape="1">
              <a:blip r:embed="rId6"/>
              <a:srcRect/>
              <a:tile tx="0" ty="0" sx="100000" sy="100000" flip="none" algn="tl"/>
            </a:blipFill>
            <a:ln w="9525">
              <a:solidFill>
                <a:schemeClr val="tx1"/>
              </a:solidFill>
              <a:miter lim="800000"/>
              <a:headEnd/>
              <a:tailEnd/>
            </a:ln>
          </p:spPr>
          <p:txBody>
            <a:bodyPr wrap="none" anchor="ctr"/>
            <a:lstStyle/>
            <a:p>
              <a:endParaRPr lang="en-US"/>
            </a:p>
          </p:txBody>
        </p:sp>
      </p:grpSp>
      <p:grpSp>
        <p:nvGrpSpPr>
          <p:cNvPr id="70788" name="Group 14"/>
          <p:cNvGrpSpPr>
            <a:grpSpLocks/>
          </p:cNvGrpSpPr>
          <p:nvPr/>
        </p:nvGrpSpPr>
        <p:grpSpPr bwMode="auto">
          <a:xfrm rot="946478">
            <a:off x="15786100" y="5727700"/>
            <a:ext cx="117475" cy="184150"/>
            <a:chOff x="16230600" y="8886046"/>
            <a:chExt cx="116889" cy="184877"/>
          </a:xfrm>
        </p:grpSpPr>
        <p:sp>
          <p:nvSpPr>
            <p:cNvPr id="149" name="Rectangle 63"/>
            <p:cNvSpPr>
              <a:spLocks noChangeArrowheads="1"/>
            </p:cNvSpPr>
            <p:nvPr/>
          </p:nvSpPr>
          <p:spPr bwMode="auto">
            <a:xfrm>
              <a:off x="16230600" y="8886046"/>
              <a:ext cx="116889" cy="184877"/>
            </a:xfrm>
            <a:prstGeom prst="rect">
              <a:avLst/>
            </a:prstGeom>
            <a:solidFill>
              <a:schemeClr val="bg1">
                <a:lumMod val="85000"/>
              </a:schemeClr>
            </a:solidFill>
            <a:ln w="9525">
              <a:solidFill>
                <a:schemeClr val="tx1"/>
              </a:solidFill>
              <a:miter lim="800000"/>
              <a:headEnd/>
              <a:tailEnd/>
            </a:ln>
          </p:spPr>
          <p:txBody>
            <a:bodyPr wrap="none" anchor="ctr"/>
            <a:lstStyle/>
            <a:p>
              <a:pPr>
                <a:defRPr/>
              </a:pPr>
              <a:endParaRPr lang="en-US"/>
            </a:p>
          </p:txBody>
        </p:sp>
        <p:cxnSp>
          <p:nvCxnSpPr>
            <p:cNvPr id="70826" name="Straight Connector 11"/>
            <p:cNvCxnSpPr>
              <a:cxnSpLocks noChangeShapeType="1"/>
            </p:cNvCxnSpPr>
            <p:nvPr/>
          </p:nvCxnSpPr>
          <p:spPr bwMode="auto">
            <a:xfrm flipV="1">
              <a:off x="16290060" y="8890119"/>
              <a:ext cx="1" cy="61523"/>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0789" name="Oval 15"/>
          <p:cNvSpPr>
            <a:spLocks noChangeArrowheads="1"/>
          </p:cNvSpPr>
          <p:nvPr/>
        </p:nvSpPr>
        <p:spPr bwMode="auto">
          <a:xfrm>
            <a:off x="15860713" y="5664200"/>
            <a:ext cx="46037" cy="46038"/>
          </a:xfrm>
          <a:prstGeom prst="ellipse">
            <a:avLst/>
          </a:prstGeom>
          <a:solidFill>
            <a:schemeClr val="tx1"/>
          </a:solidFill>
          <a:ln w="9525" algn="ctr">
            <a:solidFill>
              <a:schemeClr val="tx1"/>
            </a:solidFill>
            <a:round/>
            <a:headEnd/>
            <a:tailEnd type="triangle" w="med" len="med"/>
          </a:ln>
        </p:spPr>
        <p:txBody>
          <a:bodyPr anchor="ctr"/>
          <a:lstStyle/>
          <a:p>
            <a:endParaRPr lang="en-US"/>
          </a:p>
        </p:txBody>
      </p:sp>
      <p:sp>
        <p:nvSpPr>
          <p:cNvPr id="70790" name="Text Box 122"/>
          <p:cNvSpPr txBox="1">
            <a:spLocks noChangeArrowheads="1"/>
          </p:cNvSpPr>
          <p:nvPr/>
        </p:nvSpPr>
        <p:spPr bwMode="auto">
          <a:xfrm>
            <a:off x="15735300" y="5545138"/>
            <a:ext cx="43497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.1-1.5mA</a:t>
            </a:r>
          </a:p>
        </p:txBody>
      </p:sp>
      <p:sp>
        <p:nvSpPr>
          <p:cNvPr id="17" name="Donut 16"/>
          <p:cNvSpPr/>
          <p:nvPr/>
        </p:nvSpPr>
        <p:spPr bwMode="auto">
          <a:xfrm>
            <a:off x="16176625" y="5651500"/>
            <a:ext cx="85725" cy="90488"/>
          </a:xfrm>
          <a:prstGeom prst="donut">
            <a:avLst/>
          </a:prstGeom>
          <a:solidFill>
            <a:srgbClr val="C00000"/>
          </a:solidFill>
          <a:ln w="9525" cap="flat" cmpd="sng" algn="ctr">
            <a:solidFill>
              <a:srgbClr val="C00000"/>
            </a:solidFill>
            <a:prstDash val="solid"/>
            <a:round/>
            <a:headEnd type="none" w="med" len="med"/>
            <a:tailEnd type="triangle" w="med" len="med"/>
          </a:ln>
          <a:effectLst/>
          <a:extLst/>
        </p:spPr>
        <p:txBody>
          <a:bodyPr anchor="ctr"/>
          <a:lstStyle/>
          <a:p>
            <a:pPr>
              <a:defRPr/>
            </a:pPr>
            <a:endParaRPr lang="en-US"/>
          </a:p>
        </p:txBody>
      </p:sp>
      <p:sp>
        <p:nvSpPr>
          <p:cNvPr id="158" name="Donut 157"/>
          <p:cNvSpPr/>
          <p:nvPr/>
        </p:nvSpPr>
        <p:spPr bwMode="auto">
          <a:xfrm>
            <a:off x="16179800" y="5892800"/>
            <a:ext cx="85725" cy="88900"/>
          </a:xfrm>
          <a:prstGeom prst="donut">
            <a:avLst/>
          </a:prstGeom>
          <a:solidFill>
            <a:schemeClr val="tx1"/>
          </a:solidFill>
          <a:ln w="9525" cap="flat" cmpd="sng" algn="ctr">
            <a:solidFill>
              <a:schemeClr val="tx1"/>
            </a:solidFill>
            <a:prstDash val="solid"/>
            <a:round/>
            <a:headEnd type="none" w="med" len="med"/>
            <a:tailEnd type="triangle" w="med" len="med"/>
          </a:ln>
          <a:effectLst/>
          <a:extLst/>
        </p:spPr>
        <p:txBody>
          <a:bodyPr anchor="ctr"/>
          <a:lstStyle/>
          <a:p>
            <a:pPr>
              <a:defRPr/>
            </a:pPr>
            <a:endParaRPr lang="en-US"/>
          </a:p>
        </p:txBody>
      </p:sp>
      <p:sp>
        <p:nvSpPr>
          <p:cNvPr id="19" name="Rectangle 18"/>
          <p:cNvSpPr/>
          <p:nvPr/>
        </p:nvSpPr>
        <p:spPr bwMode="auto">
          <a:xfrm>
            <a:off x="14832013" y="5764213"/>
            <a:ext cx="430212" cy="101600"/>
          </a:xfrm>
          <a:prstGeom prst="rect">
            <a:avLst/>
          </a:prstGeom>
          <a:gradFill>
            <a:gsLst>
              <a:gs pos="0">
                <a:schemeClr val="accent1">
                  <a:shade val="30000"/>
                  <a:satMod val="115000"/>
                </a:schemeClr>
              </a:gs>
              <a:gs pos="50000">
                <a:schemeClr val="bg1"/>
              </a:gs>
              <a:gs pos="100000">
                <a:srgbClr val="718C8E"/>
              </a:gs>
            </a:gsLst>
            <a:lin ang="5400000" scaled="0"/>
          </a:gradFill>
          <a:ln w="9525" cap="flat" cmpd="sng" algn="ctr">
            <a:solidFill>
              <a:schemeClr val="tx1"/>
            </a:solidFill>
            <a:prstDash val="solid"/>
            <a:round/>
            <a:headEnd type="none" w="med" len="med"/>
            <a:tailEnd type="triangle" w="med" len="med"/>
          </a:ln>
          <a:effectLst/>
          <a:extLst/>
        </p:spPr>
        <p:txBody>
          <a:bodyPr anchor="ctr"/>
          <a:lstStyle/>
          <a:p>
            <a:pPr>
              <a:defRPr/>
            </a:pPr>
            <a:endParaRPr lang="en-US"/>
          </a:p>
        </p:txBody>
      </p:sp>
      <p:sp>
        <p:nvSpPr>
          <p:cNvPr id="161" name="Rectangle 63"/>
          <p:cNvSpPr>
            <a:spLocks noChangeArrowheads="1"/>
          </p:cNvSpPr>
          <p:nvPr/>
        </p:nvSpPr>
        <p:spPr bwMode="auto">
          <a:xfrm>
            <a:off x="15262225" y="6221413"/>
            <a:ext cx="1143000" cy="766762"/>
          </a:xfrm>
          <a:prstGeom prst="rect">
            <a:avLst/>
          </a:prstGeom>
          <a:solidFill>
            <a:schemeClr val="bg1">
              <a:lumMod val="95000"/>
            </a:schemeClr>
          </a:solidFill>
          <a:ln w="9525">
            <a:solidFill>
              <a:schemeClr val="tx1"/>
            </a:solidFill>
            <a:miter lim="800000"/>
            <a:headEnd/>
            <a:tailEnd/>
          </a:ln>
        </p:spPr>
        <p:txBody>
          <a:bodyPr wrap="none" anchor="ctr"/>
          <a:lstStyle/>
          <a:p>
            <a:pPr>
              <a:defRPr/>
            </a:pPr>
            <a:endParaRPr lang="en-US"/>
          </a:p>
        </p:txBody>
      </p:sp>
      <p:sp>
        <p:nvSpPr>
          <p:cNvPr id="70795" name="Text Box 122"/>
          <p:cNvSpPr txBox="1">
            <a:spLocks noChangeArrowheads="1"/>
          </p:cNvSpPr>
          <p:nvPr/>
        </p:nvSpPr>
        <p:spPr bwMode="auto">
          <a:xfrm>
            <a:off x="15255875" y="6376988"/>
            <a:ext cx="3524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400"/>
              <a:t>Normal</a:t>
            </a:r>
          </a:p>
        </p:txBody>
      </p:sp>
      <p:grpSp>
        <p:nvGrpSpPr>
          <p:cNvPr id="70796" name="Group 162"/>
          <p:cNvGrpSpPr>
            <a:grpSpLocks/>
          </p:cNvGrpSpPr>
          <p:nvPr/>
        </p:nvGrpSpPr>
        <p:grpSpPr bwMode="auto">
          <a:xfrm>
            <a:off x="15386050" y="6508750"/>
            <a:ext cx="92075" cy="161925"/>
            <a:chOff x="15712731" y="8886047"/>
            <a:chExt cx="116889" cy="184877"/>
          </a:xfrm>
        </p:grpSpPr>
        <p:sp>
          <p:nvSpPr>
            <p:cNvPr id="164" name="Rectangle 63"/>
            <p:cNvSpPr>
              <a:spLocks noChangeArrowheads="1"/>
            </p:cNvSpPr>
            <p:nvPr/>
          </p:nvSpPr>
          <p:spPr bwMode="auto">
            <a:xfrm>
              <a:off x="15712731" y="8886047"/>
              <a:ext cx="116889" cy="184877"/>
            </a:xfrm>
            <a:prstGeom prst="rect">
              <a:avLst/>
            </a:prstGeom>
            <a:solidFill>
              <a:schemeClr val="tx1">
                <a:lumMod val="65000"/>
                <a:lumOff val="35000"/>
              </a:schemeClr>
            </a:solidFill>
            <a:ln w="9525">
              <a:solidFill>
                <a:schemeClr val="tx1"/>
              </a:solidFill>
              <a:miter lim="800000"/>
              <a:headEnd/>
              <a:tailEnd/>
            </a:ln>
          </p:spPr>
          <p:txBody>
            <a:bodyPr wrap="none" anchor="ctr"/>
            <a:lstStyle/>
            <a:p>
              <a:pPr>
                <a:defRPr/>
              </a:pPr>
              <a:endParaRPr lang="en-US"/>
            </a:p>
          </p:txBody>
        </p:sp>
        <p:sp>
          <p:nvSpPr>
            <p:cNvPr id="70824" name="Rectangle 63"/>
            <p:cNvSpPr>
              <a:spLocks noChangeArrowheads="1"/>
            </p:cNvSpPr>
            <p:nvPr/>
          </p:nvSpPr>
          <p:spPr bwMode="auto">
            <a:xfrm>
              <a:off x="15725432" y="8967493"/>
              <a:ext cx="95593" cy="92438"/>
            </a:xfrm>
            <a:prstGeom prst="rect">
              <a:avLst/>
            </a:prstGeom>
            <a:blipFill dpi="0" rotWithShape="1">
              <a:blip r:embed="rId6"/>
              <a:srcRect/>
              <a:tile tx="0" ty="0" sx="100000" sy="100000" flip="none" algn="tl"/>
            </a:blipFill>
            <a:ln w="9525">
              <a:solidFill>
                <a:schemeClr val="tx1"/>
              </a:solidFill>
              <a:miter lim="800000"/>
              <a:headEnd/>
              <a:tailEnd/>
            </a:ln>
          </p:spPr>
          <p:txBody>
            <a:bodyPr wrap="none" anchor="ctr"/>
            <a:lstStyle/>
            <a:p>
              <a:endParaRPr lang="en-US"/>
            </a:p>
          </p:txBody>
        </p:sp>
      </p:grpSp>
      <p:grpSp>
        <p:nvGrpSpPr>
          <p:cNvPr id="70797" name="Group 165"/>
          <p:cNvGrpSpPr>
            <a:grpSpLocks/>
          </p:cNvGrpSpPr>
          <p:nvPr/>
        </p:nvGrpSpPr>
        <p:grpSpPr bwMode="auto">
          <a:xfrm rot="946478">
            <a:off x="15786100" y="6532563"/>
            <a:ext cx="117475" cy="184150"/>
            <a:chOff x="16230600" y="8886046"/>
            <a:chExt cx="116889" cy="184877"/>
          </a:xfrm>
        </p:grpSpPr>
        <p:sp>
          <p:nvSpPr>
            <p:cNvPr id="167" name="Rectangle 63"/>
            <p:cNvSpPr>
              <a:spLocks noChangeArrowheads="1"/>
            </p:cNvSpPr>
            <p:nvPr/>
          </p:nvSpPr>
          <p:spPr bwMode="auto">
            <a:xfrm>
              <a:off x="16230600" y="8886046"/>
              <a:ext cx="116889" cy="184877"/>
            </a:xfrm>
            <a:prstGeom prst="rect">
              <a:avLst/>
            </a:prstGeom>
            <a:solidFill>
              <a:schemeClr val="bg1">
                <a:lumMod val="85000"/>
              </a:schemeClr>
            </a:solidFill>
            <a:ln w="9525">
              <a:solidFill>
                <a:schemeClr val="tx1"/>
              </a:solidFill>
              <a:miter lim="800000"/>
              <a:headEnd/>
              <a:tailEnd/>
            </a:ln>
          </p:spPr>
          <p:txBody>
            <a:bodyPr wrap="none" anchor="ctr"/>
            <a:lstStyle/>
            <a:p>
              <a:pPr>
                <a:defRPr/>
              </a:pPr>
              <a:endParaRPr lang="en-US"/>
            </a:p>
          </p:txBody>
        </p:sp>
        <p:cxnSp>
          <p:nvCxnSpPr>
            <p:cNvPr id="70822" name="Straight Connector 167"/>
            <p:cNvCxnSpPr>
              <a:cxnSpLocks noChangeShapeType="1"/>
            </p:cNvCxnSpPr>
            <p:nvPr/>
          </p:nvCxnSpPr>
          <p:spPr bwMode="auto">
            <a:xfrm flipV="1">
              <a:off x="16290060" y="8890119"/>
              <a:ext cx="1" cy="61523"/>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70798" name="Oval 168"/>
          <p:cNvSpPr>
            <a:spLocks noChangeArrowheads="1"/>
          </p:cNvSpPr>
          <p:nvPr/>
        </p:nvSpPr>
        <p:spPr bwMode="auto">
          <a:xfrm>
            <a:off x="15860713" y="6469063"/>
            <a:ext cx="46037" cy="46037"/>
          </a:xfrm>
          <a:prstGeom prst="ellipse">
            <a:avLst/>
          </a:prstGeom>
          <a:solidFill>
            <a:schemeClr val="tx1"/>
          </a:solidFill>
          <a:ln w="9525" algn="ctr">
            <a:solidFill>
              <a:schemeClr val="tx1"/>
            </a:solidFill>
            <a:round/>
            <a:headEnd/>
            <a:tailEnd type="triangle" w="med" len="med"/>
          </a:ln>
        </p:spPr>
        <p:txBody>
          <a:bodyPr anchor="ctr"/>
          <a:lstStyle/>
          <a:p>
            <a:endParaRPr lang="en-US"/>
          </a:p>
        </p:txBody>
      </p:sp>
      <p:sp>
        <p:nvSpPr>
          <p:cNvPr id="70799" name="Text Box 122"/>
          <p:cNvSpPr txBox="1">
            <a:spLocks noChangeArrowheads="1"/>
          </p:cNvSpPr>
          <p:nvPr/>
        </p:nvSpPr>
        <p:spPr bwMode="auto">
          <a:xfrm>
            <a:off x="15735300" y="6350000"/>
            <a:ext cx="434975"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.1-1.5mA</a:t>
            </a:r>
          </a:p>
        </p:txBody>
      </p:sp>
      <p:sp>
        <p:nvSpPr>
          <p:cNvPr id="171" name="Donut 170"/>
          <p:cNvSpPr/>
          <p:nvPr/>
        </p:nvSpPr>
        <p:spPr bwMode="auto">
          <a:xfrm>
            <a:off x="16176625" y="6456363"/>
            <a:ext cx="85725" cy="90487"/>
          </a:xfrm>
          <a:prstGeom prst="donut">
            <a:avLst/>
          </a:prstGeom>
          <a:solidFill>
            <a:srgbClr val="C00000"/>
          </a:solidFill>
          <a:ln w="9525" cap="flat" cmpd="sng" algn="ctr">
            <a:solidFill>
              <a:srgbClr val="C00000"/>
            </a:solidFill>
            <a:prstDash val="solid"/>
            <a:round/>
            <a:headEnd type="none" w="med" len="med"/>
            <a:tailEnd type="triangle" w="med" len="med"/>
          </a:ln>
          <a:effectLst/>
          <a:extLst/>
        </p:spPr>
        <p:txBody>
          <a:bodyPr anchor="ctr"/>
          <a:lstStyle/>
          <a:p>
            <a:pPr>
              <a:defRPr/>
            </a:pPr>
            <a:endParaRPr lang="en-US"/>
          </a:p>
        </p:txBody>
      </p:sp>
      <p:sp>
        <p:nvSpPr>
          <p:cNvPr id="172" name="Donut 171"/>
          <p:cNvSpPr/>
          <p:nvPr/>
        </p:nvSpPr>
        <p:spPr bwMode="auto">
          <a:xfrm>
            <a:off x="16179800" y="6697663"/>
            <a:ext cx="85725" cy="88900"/>
          </a:xfrm>
          <a:prstGeom prst="donut">
            <a:avLst/>
          </a:prstGeom>
          <a:solidFill>
            <a:schemeClr val="tx1"/>
          </a:solidFill>
          <a:ln w="9525" cap="flat" cmpd="sng" algn="ctr">
            <a:solidFill>
              <a:schemeClr val="tx1"/>
            </a:solidFill>
            <a:prstDash val="solid"/>
            <a:round/>
            <a:headEnd type="none" w="med" len="med"/>
            <a:tailEnd type="triangle" w="med" len="med"/>
          </a:ln>
          <a:effectLst/>
          <a:extLst/>
        </p:spPr>
        <p:txBody>
          <a:bodyPr anchor="ctr"/>
          <a:lstStyle/>
          <a:p>
            <a:pPr>
              <a:defRPr/>
            </a:pPr>
            <a:endParaRPr lang="en-US"/>
          </a:p>
        </p:txBody>
      </p:sp>
      <p:sp>
        <p:nvSpPr>
          <p:cNvPr id="173" name="Rectangle 172"/>
          <p:cNvSpPr/>
          <p:nvPr/>
        </p:nvSpPr>
        <p:spPr bwMode="auto">
          <a:xfrm>
            <a:off x="14832013" y="6569075"/>
            <a:ext cx="430212" cy="101600"/>
          </a:xfrm>
          <a:prstGeom prst="rect">
            <a:avLst/>
          </a:prstGeom>
          <a:gradFill>
            <a:gsLst>
              <a:gs pos="0">
                <a:schemeClr val="accent1">
                  <a:shade val="30000"/>
                  <a:satMod val="115000"/>
                </a:schemeClr>
              </a:gs>
              <a:gs pos="50000">
                <a:schemeClr val="bg1"/>
              </a:gs>
              <a:gs pos="100000">
                <a:srgbClr val="718C8E"/>
              </a:gs>
            </a:gsLst>
            <a:lin ang="5400000" scaled="0"/>
          </a:gradFill>
          <a:ln w="9525" cap="flat" cmpd="sng" algn="ctr">
            <a:solidFill>
              <a:schemeClr val="tx1"/>
            </a:solidFill>
            <a:prstDash val="solid"/>
            <a:round/>
            <a:headEnd type="none" w="med" len="med"/>
            <a:tailEnd type="triangle" w="med" len="med"/>
          </a:ln>
          <a:effectLst/>
          <a:extLst/>
        </p:spPr>
        <p:txBody>
          <a:bodyPr anchor="ctr"/>
          <a:lstStyle/>
          <a:p>
            <a:pPr>
              <a:defRPr/>
            </a:pPr>
            <a:endParaRPr lang="en-US"/>
          </a:p>
        </p:txBody>
      </p:sp>
      <p:sp>
        <p:nvSpPr>
          <p:cNvPr id="70803" name="Freeform 19"/>
          <p:cNvSpPr>
            <a:spLocks/>
          </p:cNvSpPr>
          <p:nvPr/>
        </p:nvSpPr>
        <p:spPr bwMode="auto">
          <a:xfrm>
            <a:off x="16259175" y="5702300"/>
            <a:ext cx="190500" cy="801688"/>
          </a:xfrm>
          <a:custGeom>
            <a:avLst/>
            <a:gdLst>
              <a:gd name="T0" fmla="*/ 0 w 190510"/>
              <a:gd name="T1" fmla="*/ 0 h 1044689"/>
              <a:gd name="T2" fmla="*/ 190380 w 190510"/>
              <a:gd name="T3" fmla="*/ 16462 h 1044689"/>
              <a:gd name="T4" fmla="*/ 6350 w 190510"/>
              <a:gd name="T5" fmla="*/ 33425 h 1044689"/>
              <a:gd name="T6" fmla="*/ 0 60000 65536"/>
              <a:gd name="T7" fmla="*/ 0 60000 65536"/>
              <a:gd name="T8" fmla="*/ 0 60000 65536"/>
            </a:gdLst>
            <a:ahLst/>
            <a:cxnLst>
              <a:cxn ang="T6">
                <a:pos x="T0" y="T1"/>
              </a:cxn>
              <a:cxn ang="T7">
                <a:pos x="T2" y="T3"/>
              </a:cxn>
              <a:cxn ang="T8">
                <a:pos x="T4" y="T5"/>
              </a:cxn>
            </a:cxnLst>
            <a:rect l="0" t="0" r="r" b="b"/>
            <a:pathLst>
              <a:path w="190510" h="1044689">
                <a:moveTo>
                  <a:pt x="0" y="0"/>
                </a:moveTo>
                <a:cubicBezTo>
                  <a:pt x="95250" y="6025"/>
                  <a:pt x="189442" y="340403"/>
                  <a:pt x="190500" y="514518"/>
                </a:cubicBezTo>
                <a:cubicBezTo>
                  <a:pt x="191558" y="688633"/>
                  <a:pt x="111125" y="1028436"/>
                  <a:pt x="6350" y="1044689"/>
                </a:cubicBezTo>
              </a:path>
            </a:pathLst>
          </a:custGeom>
          <a:noFill/>
          <a:ln w="1905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04" name="Freeform 174"/>
          <p:cNvSpPr>
            <a:spLocks/>
          </p:cNvSpPr>
          <p:nvPr/>
        </p:nvSpPr>
        <p:spPr bwMode="auto">
          <a:xfrm>
            <a:off x="16265525" y="5935663"/>
            <a:ext cx="190500" cy="801687"/>
          </a:xfrm>
          <a:custGeom>
            <a:avLst/>
            <a:gdLst>
              <a:gd name="T0" fmla="*/ 0 w 190510"/>
              <a:gd name="T1" fmla="*/ 0 h 1044689"/>
              <a:gd name="T2" fmla="*/ 190380 w 190510"/>
              <a:gd name="T3" fmla="*/ 16462 h 1044689"/>
              <a:gd name="T4" fmla="*/ 6350 w 190510"/>
              <a:gd name="T5" fmla="*/ 33425 h 1044689"/>
              <a:gd name="T6" fmla="*/ 0 60000 65536"/>
              <a:gd name="T7" fmla="*/ 0 60000 65536"/>
              <a:gd name="T8" fmla="*/ 0 60000 65536"/>
            </a:gdLst>
            <a:ahLst/>
            <a:cxnLst>
              <a:cxn ang="T6">
                <a:pos x="T0" y="T1"/>
              </a:cxn>
              <a:cxn ang="T7">
                <a:pos x="T2" y="T3"/>
              </a:cxn>
              <a:cxn ang="T8">
                <a:pos x="T4" y="T5"/>
              </a:cxn>
            </a:cxnLst>
            <a:rect l="0" t="0" r="r" b="b"/>
            <a:pathLst>
              <a:path w="190510" h="1044689">
                <a:moveTo>
                  <a:pt x="0" y="0"/>
                </a:moveTo>
                <a:cubicBezTo>
                  <a:pt x="95250" y="6025"/>
                  <a:pt x="189442" y="340403"/>
                  <a:pt x="190500" y="514518"/>
                </a:cubicBezTo>
                <a:cubicBezTo>
                  <a:pt x="191558" y="688633"/>
                  <a:pt x="111125" y="1028436"/>
                  <a:pt x="6350" y="1044689"/>
                </a:cubicBez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05" name="Freeform 175"/>
          <p:cNvSpPr>
            <a:spLocks/>
          </p:cNvSpPr>
          <p:nvPr/>
        </p:nvSpPr>
        <p:spPr bwMode="auto">
          <a:xfrm>
            <a:off x="15643225" y="6742113"/>
            <a:ext cx="579438" cy="715962"/>
          </a:xfrm>
          <a:custGeom>
            <a:avLst/>
            <a:gdLst>
              <a:gd name="T0" fmla="*/ 1 w 1766547"/>
              <a:gd name="T1" fmla="*/ 0 h 1123328"/>
              <a:gd name="T2" fmla="*/ 0 w 1766547"/>
              <a:gd name="T3" fmla="*/ 3214 h 1123328"/>
              <a:gd name="T4" fmla="*/ 0 60000 65536"/>
              <a:gd name="T5" fmla="*/ 0 60000 65536"/>
            </a:gdLst>
            <a:ahLst/>
            <a:cxnLst>
              <a:cxn ang="T4">
                <a:pos x="T0" y="T1"/>
              </a:cxn>
              <a:cxn ang="T5">
                <a:pos x="T2" y="T3"/>
              </a:cxn>
            </a:cxnLst>
            <a:rect l="0" t="0" r="r" b="b"/>
            <a:pathLst>
              <a:path w="1766547" h="1123328">
                <a:moveTo>
                  <a:pt x="1765300" y="0"/>
                </a:moveTo>
                <a:cubicBezTo>
                  <a:pt x="1795899" y="405935"/>
                  <a:pt x="1265500" y="979827"/>
                  <a:pt x="0" y="1123328"/>
                </a:cubicBez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06" name="Freeform 176"/>
          <p:cNvSpPr>
            <a:spLocks/>
          </p:cNvSpPr>
          <p:nvPr/>
        </p:nvSpPr>
        <p:spPr bwMode="auto">
          <a:xfrm>
            <a:off x="12939713" y="6502400"/>
            <a:ext cx="3279775" cy="1060450"/>
          </a:xfrm>
          <a:custGeom>
            <a:avLst/>
            <a:gdLst>
              <a:gd name="T0" fmla="*/ 3276895 w 3280015"/>
              <a:gd name="T1" fmla="*/ 0 h 1284740"/>
              <a:gd name="T2" fmla="*/ 2620246 w 3280015"/>
              <a:gd name="T3" fmla="*/ 76034 h 1284740"/>
              <a:gd name="T4" fmla="*/ 0 w 3280015"/>
              <a:gd name="T5" fmla="*/ 106162 h 1284740"/>
              <a:gd name="T6" fmla="*/ 0 60000 65536"/>
              <a:gd name="T7" fmla="*/ 0 60000 65536"/>
              <a:gd name="T8" fmla="*/ 0 60000 65536"/>
            </a:gdLst>
            <a:ahLst/>
            <a:cxnLst>
              <a:cxn ang="T6">
                <a:pos x="T0" y="T1"/>
              </a:cxn>
              <a:cxn ang="T7">
                <a:pos x="T2" y="T3"/>
              </a:cxn>
              <a:cxn ang="T8">
                <a:pos x="T4" y="T5"/>
              </a:cxn>
            </a:cxnLst>
            <a:rect l="0" t="0" r="r" b="b"/>
            <a:pathLst>
              <a:path w="3280015" h="1284740">
                <a:moveTo>
                  <a:pt x="3279775" y="0"/>
                </a:moveTo>
                <a:cubicBezTo>
                  <a:pt x="3286125" y="121914"/>
                  <a:pt x="3169179" y="706005"/>
                  <a:pt x="2622550" y="920128"/>
                </a:cubicBezTo>
                <a:cubicBezTo>
                  <a:pt x="2075921" y="1134251"/>
                  <a:pt x="104775" y="1268487"/>
                  <a:pt x="0" y="1284740"/>
                </a:cubicBezTo>
              </a:path>
            </a:pathLst>
          </a:custGeom>
          <a:noFill/>
          <a:ln w="19050" cap="flat" cmpd="sng" algn="ctr">
            <a:solidFill>
              <a:srgbClr val="C00000"/>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07" name="Text Box 11"/>
          <p:cNvSpPr txBox="1">
            <a:spLocks noChangeArrowheads="1"/>
          </p:cNvSpPr>
          <p:nvPr/>
        </p:nvSpPr>
        <p:spPr bwMode="auto">
          <a:xfrm>
            <a:off x="15428913" y="7381875"/>
            <a:ext cx="990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400">
                <a:solidFill>
                  <a:srgbClr val="A50021"/>
                </a:solidFill>
                <a:cs typeface="Arial" charset="0"/>
              </a:rPr>
              <a:t>10k</a:t>
            </a:r>
            <a:r>
              <a:rPr lang="el-GR" sz="1400">
                <a:solidFill>
                  <a:srgbClr val="A50021"/>
                </a:solidFill>
                <a:cs typeface="Arial" charset="0"/>
              </a:rPr>
              <a:t>Ω</a:t>
            </a:r>
            <a:endParaRPr lang="en-US" sz="1400">
              <a:solidFill>
                <a:srgbClr val="A50021"/>
              </a:solidFill>
              <a:cs typeface="Arial" charset="0"/>
            </a:endParaRPr>
          </a:p>
        </p:txBody>
      </p:sp>
      <p:cxnSp>
        <p:nvCxnSpPr>
          <p:cNvPr id="70808" name="AutoShape 31"/>
          <p:cNvCxnSpPr>
            <a:cxnSpLocks noChangeShapeType="1"/>
            <a:endCxn id="70810" idx="1"/>
          </p:cNvCxnSpPr>
          <p:nvPr/>
        </p:nvCxnSpPr>
        <p:spPr bwMode="auto">
          <a:xfrm rot="16200000" flipH="1">
            <a:off x="14701044" y="8216107"/>
            <a:ext cx="1625600" cy="100012"/>
          </a:xfrm>
          <a:prstGeom prst="bentConnector3">
            <a:avLst>
              <a:gd name="adj1" fmla="val 50000"/>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cxnSp>
        <p:nvCxnSpPr>
          <p:cNvPr id="70809" name="AutoShape 32"/>
          <p:cNvCxnSpPr>
            <a:cxnSpLocks noChangeShapeType="1"/>
            <a:endCxn id="70810" idx="1"/>
          </p:cNvCxnSpPr>
          <p:nvPr/>
        </p:nvCxnSpPr>
        <p:spPr bwMode="auto">
          <a:xfrm rot="5400000">
            <a:off x="14807407" y="8197057"/>
            <a:ext cx="1638300" cy="125413"/>
          </a:xfrm>
          <a:prstGeom prst="bentConnector3">
            <a:avLst>
              <a:gd name="adj1" fmla="val 50000"/>
            </a:avLst>
          </a:prstGeom>
          <a:noFill/>
          <a:ln w="38100">
            <a:solidFill>
              <a:schemeClr val="tx1"/>
            </a:solidFill>
            <a:miter lim="800000"/>
            <a:headEnd/>
            <a:tailEnd type="triangle" w="med" len="med"/>
          </a:ln>
          <a:extLst>
            <a:ext uri="{909E8E84-426E-40DD-AFC4-6F175D3DCCD1}">
              <a14:hiddenFill xmlns:a14="http://schemas.microsoft.com/office/drawing/2010/main">
                <a:noFill/>
              </a14:hiddenFill>
            </a:ext>
          </a:extLst>
        </p:spPr>
      </p:cxnSp>
      <p:sp>
        <p:nvSpPr>
          <p:cNvPr id="70810" name="Text Box 35"/>
          <p:cNvSpPr txBox="1">
            <a:spLocks noChangeArrowheads="1"/>
          </p:cNvSpPr>
          <p:nvPr/>
        </p:nvSpPr>
        <p:spPr bwMode="auto">
          <a:xfrm rot="5400000">
            <a:off x="15030450" y="9383713"/>
            <a:ext cx="1066800" cy="4572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1800"/>
              <a:t>Probe</a:t>
            </a:r>
          </a:p>
        </p:txBody>
      </p:sp>
      <p:sp>
        <p:nvSpPr>
          <p:cNvPr id="70811" name="Text Box 42"/>
          <p:cNvSpPr txBox="1">
            <a:spLocks noChangeArrowheads="1"/>
          </p:cNvSpPr>
          <p:nvPr/>
        </p:nvSpPr>
        <p:spPr bwMode="auto">
          <a:xfrm rot="-5400000">
            <a:off x="15322551" y="7532687"/>
            <a:ext cx="4254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70812" name="Text Box 43"/>
          <p:cNvSpPr txBox="1">
            <a:spLocks noChangeArrowheads="1"/>
          </p:cNvSpPr>
          <p:nvPr/>
        </p:nvSpPr>
        <p:spPr bwMode="auto">
          <a:xfrm>
            <a:off x="15446375" y="7397750"/>
            <a:ext cx="425450" cy="21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400"/>
              <a:t> </a:t>
            </a:r>
          </a:p>
        </p:txBody>
      </p:sp>
      <p:sp>
        <p:nvSpPr>
          <p:cNvPr id="70813" name="Freeform 45"/>
          <p:cNvSpPr>
            <a:spLocks/>
          </p:cNvSpPr>
          <p:nvPr/>
        </p:nvSpPr>
        <p:spPr bwMode="auto">
          <a:xfrm>
            <a:off x="15478125" y="7350125"/>
            <a:ext cx="171450" cy="187325"/>
          </a:xfrm>
          <a:custGeom>
            <a:avLst/>
            <a:gdLst>
              <a:gd name="T0" fmla="*/ 0 w 106"/>
              <a:gd name="T1" fmla="*/ 2147483647 h 156"/>
              <a:gd name="T2" fmla="*/ 2147483647 w 106"/>
              <a:gd name="T3" fmla="*/ 2147483647 h 156"/>
              <a:gd name="T4" fmla="*/ 2147483647 w 106"/>
              <a:gd name="T5" fmla="*/ 0 h 156"/>
              <a:gd name="T6" fmla="*/ 2147483647 w 106"/>
              <a:gd name="T7" fmla="*/ 2147483647 h 156"/>
              <a:gd name="T8" fmla="*/ 2147483647 w 106"/>
              <a:gd name="T9" fmla="*/ 2147483647 h 156"/>
              <a:gd name="T10" fmla="*/ 2147483647 w 106"/>
              <a:gd name="T11" fmla="*/ 2147483647 h 156"/>
              <a:gd name="T12" fmla="*/ 0 60000 65536"/>
              <a:gd name="T13" fmla="*/ 0 60000 65536"/>
              <a:gd name="T14" fmla="*/ 0 60000 65536"/>
              <a:gd name="T15" fmla="*/ 0 60000 65536"/>
              <a:gd name="T16" fmla="*/ 0 60000 65536"/>
              <a:gd name="T17" fmla="*/ 0 60000 65536"/>
              <a:gd name="T18" fmla="*/ 0 w 106"/>
              <a:gd name="T19" fmla="*/ 0 h 156"/>
              <a:gd name="T20" fmla="*/ 106 w 106"/>
              <a:gd name="T21" fmla="*/ 156 h 156"/>
            </a:gdLst>
            <a:ahLst/>
            <a:cxnLst>
              <a:cxn ang="T12">
                <a:pos x="T0" y="T1"/>
              </a:cxn>
              <a:cxn ang="T13">
                <a:pos x="T2" y="T3"/>
              </a:cxn>
              <a:cxn ang="T14">
                <a:pos x="T4" y="T5"/>
              </a:cxn>
              <a:cxn ang="T15">
                <a:pos x="T6" y="T7"/>
              </a:cxn>
              <a:cxn ang="T16">
                <a:pos x="T8" y="T9"/>
              </a:cxn>
              <a:cxn ang="T17">
                <a:pos x="T10" y="T11"/>
              </a:cxn>
            </a:cxnLst>
            <a:rect l="T18" t="T19" r="T20" b="T21"/>
            <a:pathLst>
              <a:path w="106" h="156">
                <a:moveTo>
                  <a:pt x="0" y="82"/>
                </a:moveTo>
                <a:lnTo>
                  <a:pt x="21" y="155"/>
                </a:lnTo>
                <a:lnTo>
                  <a:pt x="32" y="0"/>
                </a:lnTo>
                <a:lnTo>
                  <a:pt x="67" y="156"/>
                </a:lnTo>
                <a:lnTo>
                  <a:pt x="85" y="6"/>
                </a:lnTo>
                <a:lnTo>
                  <a:pt x="106" y="94"/>
                </a:lnTo>
              </a:path>
            </a:pathLst>
          </a:custGeom>
          <a:noFill/>
          <a:ln w="12700" cmpd="sng">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70814" name="Freeform 185"/>
          <p:cNvSpPr>
            <a:spLocks/>
          </p:cNvSpPr>
          <p:nvPr/>
        </p:nvSpPr>
        <p:spPr bwMode="auto">
          <a:xfrm flipV="1">
            <a:off x="12928600" y="7454900"/>
            <a:ext cx="2544763" cy="131763"/>
          </a:xfrm>
          <a:custGeom>
            <a:avLst/>
            <a:gdLst>
              <a:gd name="T0" fmla="*/ 2147483647 w 1005417"/>
              <a:gd name="T1" fmla="*/ 30243490 h 83723"/>
              <a:gd name="T2" fmla="*/ 0 w 1005417"/>
              <a:gd name="T3" fmla="*/ 86400 h 83723"/>
              <a:gd name="T4" fmla="*/ 0 60000 65536"/>
              <a:gd name="T5" fmla="*/ 0 60000 65536"/>
            </a:gdLst>
            <a:ahLst/>
            <a:cxnLst>
              <a:cxn ang="T4">
                <a:pos x="T0" y="T1"/>
              </a:cxn>
              <a:cxn ang="T5">
                <a:pos x="T2" y="T3"/>
              </a:cxn>
            </a:cxnLst>
            <a:rect l="0" t="0" r="r" b="b"/>
            <a:pathLst>
              <a:path w="1005417" h="83723">
                <a:moveTo>
                  <a:pt x="1005417" y="83723"/>
                </a:moveTo>
                <a:cubicBezTo>
                  <a:pt x="751417" y="17498"/>
                  <a:pt x="416983" y="-2472"/>
                  <a:pt x="0" y="239"/>
                </a:cubicBezTo>
              </a:path>
            </a:pathLst>
          </a:custGeom>
          <a:noFill/>
          <a:ln w="1905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70815" name="Text Box 122"/>
          <p:cNvSpPr txBox="1">
            <a:spLocks noChangeArrowheads="1"/>
          </p:cNvSpPr>
          <p:nvPr/>
        </p:nvSpPr>
        <p:spPr bwMode="auto">
          <a:xfrm>
            <a:off x="15263813" y="6634163"/>
            <a:ext cx="352425"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400"/>
              <a:t>Revers</a:t>
            </a:r>
          </a:p>
        </p:txBody>
      </p:sp>
      <p:sp>
        <p:nvSpPr>
          <p:cNvPr id="70816" name="Text Box 122"/>
          <p:cNvSpPr txBox="1">
            <a:spLocks noChangeArrowheads="1"/>
          </p:cNvSpPr>
          <p:nvPr/>
        </p:nvSpPr>
        <p:spPr bwMode="auto">
          <a:xfrm>
            <a:off x="15262225" y="5835650"/>
            <a:ext cx="352425" cy="153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400"/>
              <a:t>Revers</a:t>
            </a:r>
          </a:p>
        </p:txBody>
      </p:sp>
      <p:sp>
        <p:nvSpPr>
          <p:cNvPr id="70817" name="Text Box 122"/>
          <p:cNvSpPr txBox="1">
            <a:spLocks noChangeArrowheads="1"/>
          </p:cNvSpPr>
          <p:nvPr/>
        </p:nvSpPr>
        <p:spPr bwMode="auto">
          <a:xfrm>
            <a:off x="15587663" y="5262563"/>
            <a:ext cx="5222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600"/>
              <a:t>PSIU6</a:t>
            </a:r>
          </a:p>
        </p:txBody>
      </p:sp>
      <p:sp>
        <p:nvSpPr>
          <p:cNvPr id="70818" name="Text Box 11"/>
          <p:cNvSpPr txBox="1">
            <a:spLocks noChangeArrowheads="1"/>
          </p:cNvSpPr>
          <p:nvPr/>
        </p:nvSpPr>
        <p:spPr bwMode="auto">
          <a:xfrm>
            <a:off x="15833725" y="9169400"/>
            <a:ext cx="1447800" cy="69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82880" tIns="91440" rIns="182880" bIns="91440">
            <a:spAutoFit/>
          </a:bodyPr>
          <a:lstStyle>
            <a:lvl1pPr defTabSz="1828800" eaLnBrk="0" hangingPunct="0">
              <a:defRPr sz="1200">
                <a:solidFill>
                  <a:schemeClr val="tx1"/>
                </a:solidFill>
                <a:latin typeface="Arial" charset="0"/>
              </a:defRPr>
            </a:lvl1pPr>
            <a:lvl2pPr marL="742950" indent="-285750" defTabSz="1828800" eaLnBrk="0" hangingPunct="0">
              <a:defRPr sz="1200">
                <a:solidFill>
                  <a:schemeClr val="tx1"/>
                </a:solidFill>
                <a:latin typeface="Arial" charset="0"/>
              </a:defRPr>
            </a:lvl2pPr>
            <a:lvl3pPr marL="1143000" indent="-228600" defTabSz="1828800" eaLnBrk="0" hangingPunct="0">
              <a:defRPr sz="1200">
                <a:solidFill>
                  <a:schemeClr val="tx1"/>
                </a:solidFill>
                <a:latin typeface="Arial" charset="0"/>
              </a:defRPr>
            </a:lvl3pPr>
            <a:lvl4pPr marL="1600200" indent="-228600" defTabSz="1828800" eaLnBrk="0" hangingPunct="0">
              <a:defRPr sz="1200">
                <a:solidFill>
                  <a:schemeClr val="tx1"/>
                </a:solidFill>
                <a:latin typeface="Arial" charset="0"/>
              </a:defRPr>
            </a:lvl4pPr>
            <a:lvl5pPr marL="2057400" indent="-228600" defTabSz="1828800" eaLnBrk="0" hangingPunct="0">
              <a:defRPr sz="1200">
                <a:solidFill>
                  <a:schemeClr val="tx1"/>
                </a:solidFill>
                <a:latin typeface="Arial" charset="0"/>
              </a:defRPr>
            </a:lvl5pPr>
            <a:lvl6pPr marL="2514600" indent="-228600" algn="ctr" defTabSz="1828800" eaLnBrk="0" fontAlgn="base" hangingPunct="0">
              <a:spcBef>
                <a:spcPct val="0"/>
              </a:spcBef>
              <a:spcAft>
                <a:spcPct val="0"/>
              </a:spcAft>
              <a:defRPr sz="1200">
                <a:solidFill>
                  <a:schemeClr val="tx1"/>
                </a:solidFill>
                <a:latin typeface="Arial" charset="0"/>
              </a:defRPr>
            </a:lvl6pPr>
            <a:lvl7pPr marL="2971800" indent="-228600" algn="ctr" defTabSz="1828800" eaLnBrk="0" fontAlgn="base" hangingPunct="0">
              <a:spcBef>
                <a:spcPct val="0"/>
              </a:spcBef>
              <a:spcAft>
                <a:spcPct val="0"/>
              </a:spcAft>
              <a:defRPr sz="1200">
                <a:solidFill>
                  <a:schemeClr val="tx1"/>
                </a:solidFill>
                <a:latin typeface="Arial" charset="0"/>
              </a:defRPr>
            </a:lvl7pPr>
            <a:lvl8pPr marL="3429000" indent="-228600" algn="ctr" defTabSz="1828800" eaLnBrk="0" fontAlgn="base" hangingPunct="0">
              <a:spcBef>
                <a:spcPct val="0"/>
              </a:spcBef>
              <a:spcAft>
                <a:spcPct val="0"/>
              </a:spcAft>
              <a:defRPr sz="1200">
                <a:solidFill>
                  <a:schemeClr val="tx1"/>
                </a:solidFill>
                <a:latin typeface="Arial" charset="0"/>
              </a:defRPr>
            </a:lvl8pPr>
            <a:lvl9pPr marL="3886200" indent="-228600" algn="ctr" defTabSz="1828800" eaLnBrk="0" fontAlgn="base" hangingPunct="0">
              <a:spcBef>
                <a:spcPct val="0"/>
              </a:spcBef>
              <a:spcAft>
                <a:spcPct val="0"/>
              </a:spcAft>
              <a:defRPr sz="1200">
                <a:solidFill>
                  <a:schemeClr val="tx1"/>
                </a:solidFill>
                <a:latin typeface="Arial" charset="0"/>
              </a:defRPr>
            </a:lvl9pPr>
          </a:lstStyle>
          <a:p>
            <a:pPr algn="l" eaLnBrk="1" hangingPunct="1">
              <a:spcBef>
                <a:spcPct val="50000"/>
              </a:spcBef>
            </a:pPr>
            <a:r>
              <a:rPr lang="en-US" sz="600"/>
              <a:t>I=V/R</a:t>
            </a:r>
          </a:p>
          <a:p>
            <a:pPr algn="l" eaLnBrk="1" hangingPunct="1">
              <a:spcBef>
                <a:spcPct val="50000"/>
              </a:spcBef>
            </a:pPr>
            <a:r>
              <a:rPr lang="en-US" sz="600"/>
              <a:t>=1V</a:t>
            </a:r>
            <a:r>
              <a:rPr lang="en-US" sz="600">
                <a:cs typeface="Arial" charset="0"/>
              </a:rPr>
              <a:t> (=20x</a:t>
            </a:r>
            <a:r>
              <a:rPr lang="en-US" sz="600">
                <a:solidFill>
                  <a:srgbClr val="7030A0"/>
                </a:solidFill>
                <a:cs typeface="Arial" charset="0"/>
              </a:rPr>
              <a:t>50mV</a:t>
            </a:r>
            <a:r>
              <a:rPr lang="en-US" sz="600">
                <a:cs typeface="Arial" charset="0"/>
              </a:rPr>
              <a:t>)/ </a:t>
            </a:r>
            <a:r>
              <a:rPr lang="en-US" sz="600">
                <a:solidFill>
                  <a:srgbClr val="A50021"/>
                </a:solidFill>
                <a:cs typeface="Arial" charset="0"/>
              </a:rPr>
              <a:t>10</a:t>
            </a:r>
            <a:r>
              <a:rPr lang="en-US" sz="600" baseline="30000">
                <a:solidFill>
                  <a:srgbClr val="A50021"/>
                </a:solidFill>
                <a:cs typeface="Arial" charset="0"/>
              </a:rPr>
              <a:t>4</a:t>
            </a:r>
            <a:r>
              <a:rPr lang="el-GR" sz="600">
                <a:solidFill>
                  <a:srgbClr val="A50021"/>
                </a:solidFill>
                <a:cs typeface="Arial" charset="0"/>
              </a:rPr>
              <a:t>Ω</a:t>
            </a:r>
            <a:endParaRPr lang="en-US" sz="600">
              <a:solidFill>
                <a:srgbClr val="A50021"/>
              </a:solidFill>
              <a:cs typeface="Arial" charset="0"/>
            </a:endParaRPr>
          </a:p>
          <a:p>
            <a:pPr algn="l" eaLnBrk="1" hangingPunct="1">
              <a:spcBef>
                <a:spcPct val="50000"/>
              </a:spcBef>
            </a:pPr>
            <a:r>
              <a:rPr lang="en-US" sz="600"/>
              <a:t>=10</a:t>
            </a:r>
            <a:r>
              <a:rPr lang="en-US" sz="600" baseline="30000"/>
              <a:t>-4 </a:t>
            </a:r>
            <a:r>
              <a:rPr lang="en-US" sz="600"/>
              <a:t>A </a:t>
            </a:r>
          </a:p>
          <a:p>
            <a:pPr algn="l" eaLnBrk="1" hangingPunct="1">
              <a:spcBef>
                <a:spcPct val="50000"/>
              </a:spcBef>
            </a:pPr>
            <a:r>
              <a:rPr lang="en-US" sz="600"/>
              <a:t>=</a:t>
            </a:r>
            <a:r>
              <a:rPr lang="en-US" sz="600">
                <a:solidFill>
                  <a:srgbClr val="7030A0"/>
                </a:solidFill>
              </a:rPr>
              <a:t>100 </a:t>
            </a:r>
            <a:r>
              <a:rPr lang="el-GR" sz="600">
                <a:solidFill>
                  <a:srgbClr val="7030A0"/>
                </a:solidFill>
                <a:cs typeface="Arial" charset="0"/>
              </a:rPr>
              <a:t>μ</a:t>
            </a:r>
            <a:r>
              <a:rPr lang="en-US" sz="600">
                <a:solidFill>
                  <a:srgbClr val="7030A0"/>
                </a:solidFill>
                <a:cs typeface="Arial" charset="0"/>
              </a:rPr>
              <a:t>A</a:t>
            </a:r>
            <a:endParaRPr lang="el-GR" sz="600">
              <a:solidFill>
                <a:srgbClr val="7030A0"/>
              </a:solidFill>
              <a:cs typeface="Arial" charset="0"/>
            </a:endParaRPr>
          </a:p>
        </p:txBody>
      </p:sp>
      <p:cxnSp>
        <p:nvCxnSpPr>
          <p:cNvPr id="70819" name="AutoShape 88"/>
          <p:cNvCxnSpPr>
            <a:cxnSpLocks noChangeShapeType="1"/>
            <a:stCxn id="173" idx="1"/>
            <a:endCxn id="70667" idx="2"/>
          </p:cNvCxnSpPr>
          <p:nvPr/>
        </p:nvCxnSpPr>
        <p:spPr bwMode="auto">
          <a:xfrm rot="10800000">
            <a:off x="14630400" y="3192463"/>
            <a:ext cx="201613" cy="3427412"/>
          </a:xfrm>
          <a:prstGeom prst="bentConnector3">
            <a:avLst>
              <a:gd name="adj1" fmla="val 213588"/>
            </a:avLst>
          </a:prstGeom>
          <a:noFill/>
          <a:ln w="38100">
            <a:solidFill>
              <a:srgbClr val="CC0000"/>
            </a:solidFill>
            <a:miter lim="800000"/>
            <a:headEnd/>
            <a:tailEnd/>
          </a:ln>
          <a:extLst>
            <a:ext uri="{909E8E84-426E-40DD-AFC4-6F175D3DCCD1}">
              <a14:hiddenFill xmlns:a14="http://schemas.microsoft.com/office/drawing/2010/main">
                <a:noFill/>
              </a14:hiddenFill>
            </a:ext>
          </a:extLst>
        </p:spPr>
      </p:cxnSp>
      <p:sp>
        <p:nvSpPr>
          <p:cNvPr id="70820" name="Text Box 122"/>
          <p:cNvSpPr txBox="1">
            <a:spLocks noChangeArrowheads="1"/>
          </p:cNvSpPr>
          <p:nvPr/>
        </p:nvSpPr>
        <p:spPr bwMode="auto">
          <a:xfrm>
            <a:off x="14870113" y="5000625"/>
            <a:ext cx="1893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200">
                <a:solidFill>
                  <a:schemeClr val="tx1"/>
                </a:solidFill>
                <a:latin typeface="Arial" charset="0"/>
              </a:defRPr>
            </a:lvl1pPr>
            <a:lvl2pPr marL="742950" indent="-285750" eaLnBrk="0" hangingPunct="0">
              <a:defRPr sz="1200">
                <a:solidFill>
                  <a:schemeClr val="tx1"/>
                </a:solidFill>
                <a:latin typeface="Arial" charset="0"/>
              </a:defRPr>
            </a:lvl2pPr>
            <a:lvl3pPr marL="1143000" indent="-228600" eaLnBrk="0" hangingPunct="0">
              <a:defRPr sz="1200">
                <a:solidFill>
                  <a:schemeClr val="tx1"/>
                </a:solidFill>
                <a:latin typeface="Arial" charset="0"/>
              </a:defRPr>
            </a:lvl3pPr>
            <a:lvl4pPr marL="1600200" indent="-228600" eaLnBrk="0" hangingPunct="0">
              <a:defRPr sz="1200">
                <a:solidFill>
                  <a:schemeClr val="tx1"/>
                </a:solidFill>
                <a:latin typeface="Arial" charset="0"/>
              </a:defRPr>
            </a:lvl4pPr>
            <a:lvl5pPr marL="2057400" indent="-228600" eaLnBrk="0" hangingPunct="0">
              <a:defRPr sz="1200">
                <a:solidFill>
                  <a:schemeClr val="tx1"/>
                </a:solidFill>
                <a:latin typeface="Arial" charset="0"/>
              </a:defRPr>
            </a:lvl5pPr>
            <a:lvl6pPr marL="2514600" indent="-228600" algn="ctr" eaLnBrk="0" fontAlgn="base" hangingPunct="0">
              <a:spcBef>
                <a:spcPct val="0"/>
              </a:spcBef>
              <a:spcAft>
                <a:spcPct val="0"/>
              </a:spcAft>
              <a:defRPr sz="1200">
                <a:solidFill>
                  <a:schemeClr val="tx1"/>
                </a:solidFill>
                <a:latin typeface="Arial" charset="0"/>
              </a:defRPr>
            </a:lvl6pPr>
            <a:lvl7pPr marL="2971800" indent="-228600" algn="ctr" eaLnBrk="0" fontAlgn="base" hangingPunct="0">
              <a:spcBef>
                <a:spcPct val="0"/>
              </a:spcBef>
              <a:spcAft>
                <a:spcPct val="0"/>
              </a:spcAft>
              <a:defRPr sz="1200">
                <a:solidFill>
                  <a:schemeClr val="tx1"/>
                </a:solidFill>
                <a:latin typeface="Arial" charset="0"/>
              </a:defRPr>
            </a:lvl7pPr>
            <a:lvl8pPr marL="3429000" indent="-228600" algn="ctr" eaLnBrk="0" fontAlgn="base" hangingPunct="0">
              <a:spcBef>
                <a:spcPct val="0"/>
              </a:spcBef>
              <a:spcAft>
                <a:spcPct val="0"/>
              </a:spcAft>
              <a:defRPr sz="1200">
                <a:solidFill>
                  <a:schemeClr val="tx1"/>
                </a:solidFill>
                <a:latin typeface="Arial" charset="0"/>
              </a:defRPr>
            </a:lvl8pPr>
            <a:lvl9pPr marL="3886200" indent="-228600" algn="ctr" eaLnBrk="0" fontAlgn="base" hangingPunct="0">
              <a:spcBef>
                <a:spcPct val="0"/>
              </a:spcBef>
              <a:spcAft>
                <a:spcPct val="0"/>
              </a:spcAft>
              <a:defRPr sz="1200">
                <a:solidFill>
                  <a:schemeClr val="tx1"/>
                </a:solidFill>
                <a:latin typeface="Arial" charset="0"/>
              </a:defRPr>
            </a:lvl9pPr>
          </a:lstStyle>
          <a:p>
            <a:pPr eaLnBrk="1" hangingPunct="1">
              <a:spcBef>
                <a:spcPct val="50000"/>
              </a:spcBef>
            </a:pPr>
            <a:r>
              <a:rPr lang="en-US" sz="1800" b="1"/>
              <a:t>Isolators</a:t>
            </a:r>
          </a:p>
        </p:txBody>
      </p:sp>
    </p:spTree>
    <p:extLst>
      <p:ext uri="{BB962C8B-B14F-4D97-AF65-F5344CB8AC3E}">
        <p14:creationId xmlns:p14="http://schemas.microsoft.com/office/powerpoint/2010/main" val="363457975"/>
      </p:ext>
    </p:extLst>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solidFill>
            <a:schemeClr val="tx1"/>
          </a:solidFill>
          <a:round/>
          <a:headEnd/>
          <a:tailEnd type="triangle" w="med" len="med"/>
        </a:ln>
        <a:extLst>
          <a:ext uri="{909E8E84-426E-40DD-AFC4-6F175D3DCCD1}">
            <a14:hiddenFill xmlns:a14="http://schemas.microsoft.com/office/drawing/2010/main">
              <a:noFill/>
            </a14:hiddenFill>
          </a:ext>
        </a:extLst>
      </a:spPr>
      <a:bodyPr wrap="none" anchor="ctr">
        <a:noAutofit/>
      </a:bodyPr>
      <a:lstStyle>
        <a:defPPr>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none" lIns="91440" tIns="45720" rIns="91440" bIns="45720" numCol="1" anchor="ctr" anchorCtr="0" compatLnSpc="1">
        <a:prstTxWarp prst="textNoShape">
          <a:avLst/>
        </a:prstTxWarp>
        <a:spAutoFit/>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2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89023</TotalTime>
  <Words>17184</Words>
  <Application>Microsoft Office PowerPoint</Application>
  <PresentationFormat>Custom</PresentationFormat>
  <Paragraphs>2082</Paragraphs>
  <Slides>120</Slides>
  <Notes>119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120</vt:i4>
      </vt:variant>
    </vt:vector>
  </HeadingPairs>
  <TitlesOfParts>
    <vt:vector size="126" baseType="lpstr">
      <vt:lpstr>MS PGothic</vt:lpstr>
      <vt:lpstr>Arial</vt:lpstr>
      <vt:lpstr>Times</vt:lpstr>
      <vt:lpstr>Times New Roman</vt:lpstr>
      <vt:lpstr>Wingdings</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NEI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Simon Hong</dc:creator>
  <cp:lastModifiedBy>Simon</cp:lastModifiedBy>
  <cp:revision>1629</cp:revision>
  <cp:lastPrinted>2011-08-17T18:10:27Z</cp:lastPrinted>
  <dcterms:created xsi:type="dcterms:W3CDTF">2009-04-01T17:35:07Z</dcterms:created>
  <dcterms:modified xsi:type="dcterms:W3CDTF">2019-04-09T16:00:20Z</dcterms:modified>
</cp:coreProperties>
</file>